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67" r:id="rId3"/>
    <p:sldId id="268" r:id="rId4"/>
    <p:sldId id="265" r:id="rId5"/>
    <p:sldId id="258" r:id="rId6"/>
    <p:sldId id="269" r:id="rId7"/>
    <p:sldId id="260" r:id="rId8"/>
    <p:sldId id="275" r:id="rId9"/>
    <p:sldId id="270" r:id="rId10"/>
    <p:sldId id="266" r:id="rId11"/>
    <p:sldId id="271" r:id="rId12"/>
    <p:sldId id="272" r:id="rId13"/>
    <p:sldId id="273" r:id="rId14"/>
    <p:sldId id="274" r:id="rId15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33CC33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den Virgo" userId="095717f3-6fc2-4e3e-9197-e6bc9c1d4772" providerId="ADAL" clId="{F906EA81-5121-48F6-818D-19181C5CCF12}"/>
    <pc:docChg chg="modSld">
      <pc:chgData name="Carden Virgo" userId="095717f3-6fc2-4e3e-9197-e6bc9c1d4772" providerId="ADAL" clId="{F906EA81-5121-48F6-818D-19181C5CCF12}" dt="2017-11-08T14:26:18.073" v="35" actId="20577"/>
      <pc:docMkLst>
        <pc:docMk/>
      </pc:docMkLst>
      <pc:sldChg chg="modSp">
        <pc:chgData name="Carden Virgo" userId="095717f3-6fc2-4e3e-9197-e6bc9c1d4772" providerId="ADAL" clId="{F906EA81-5121-48F6-818D-19181C5CCF12}" dt="2017-11-02T14:09:08.484" v="18" actId="122"/>
        <pc:sldMkLst>
          <pc:docMk/>
          <pc:sldMk cId="0" sldId="265"/>
        </pc:sldMkLst>
        <pc:spChg chg="mod">
          <ac:chgData name="Carden Virgo" userId="095717f3-6fc2-4e3e-9197-e6bc9c1d4772" providerId="ADAL" clId="{F906EA81-5121-48F6-818D-19181C5CCF12}" dt="2017-11-02T14:09:08.484" v="18" actId="122"/>
          <ac:spMkLst>
            <pc:docMk/>
            <pc:sldMk cId="0" sldId="265"/>
            <ac:spMk id="2" creationId="{00000000-0000-0000-0000-000000000000}"/>
          </ac:spMkLst>
        </pc:spChg>
      </pc:sldChg>
      <pc:sldChg chg="modSp">
        <pc:chgData name="Carden Virgo" userId="095717f3-6fc2-4e3e-9197-e6bc9c1d4772" providerId="ADAL" clId="{F906EA81-5121-48F6-818D-19181C5CCF12}" dt="2017-11-08T14:26:18.073" v="35" actId="20577"/>
        <pc:sldMkLst>
          <pc:docMk/>
          <pc:sldMk cId="871760489" sldId="272"/>
        </pc:sldMkLst>
        <pc:spChg chg="mod">
          <ac:chgData name="Carden Virgo" userId="095717f3-6fc2-4e3e-9197-e6bc9c1d4772" providerId="ADAL" clId="{F906EA81-5121-48F6-818D-19181C5CCF12}" dt="2017-11-08T14:26:18.073" v="35" actId="20577"/>
          <ac:spMkLst>
            <pc:docMk/>
            <pc:sldMk cId="871760489" sldId="272"/>
            <ac:spMk id="3" creationId="{00000000-0000-0000-0000-000000000000}"/>
          </ac:spMkLst>
        </pc:spChg>
      </pc:sldChg>
      <pc:sldChg chg="modSp">
        <pc:chgData name="Carden Virgo" userId="095717f3-6fc2-4e3e-9197-e6bc9c1d4772" providerId="ADAL" clId="{F906EA81-5121-48F6-818D-19181C5CCF12}" dt="2017-11-08T14:26:05.760" v="29" actId="20577"/>
        <pc:sldMkLst>
          <pc:docMk/>
          <pc:sldMk cId="647317817" sldId="273"/>
        </pc:sldMkLst>
        <pc:spChg chg="mod">
          <ac:chgData name="Carden Virgo" userId="095717f3-6fc2-4e3e-9197-e6bc9c1d4772" providerId="ADAL" clId="{F906EA81-5121-48F6-818D-19181C5CCF12}" dt="2017-11-08T14:26:05.760" v="29" actId="20577"/>
          <ac:spMkLst>
            <pc:docMk/>
            <pc:sldMk cId="647317817" sldId="27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BF16B6-6320-4D4F-B279-64B05BBAE4EF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04D69A-11B2-4014-A64A-FA924369A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016A7-08A9-4853-A986-19A8BE5C54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E30F5-CC9F-488E-A976-C554214D0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35DA5-6417-478D-98DF-6B5E014742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C9DB3-DBA4-449F-B7A4-B646BA5290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36E21-77C9-4397-B47D-CBFB3B1E41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FC91B-8072-43AB-9754-822984DA57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0E778-3097-422F-A3AC-0483254929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7EE5C-241A-4CBD-B15F-868A1D93CA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B0BA4-C396-4197-8E4F-F7A1F9024C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8D3D1-EC12-4CC2-B128-CEA969ED70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F162C-4F79-4EF4-B93D-77CC82ED50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21D8D7-7071-465B-9EEF-812DF28E41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19201"/>
            <a:ext cx="7772400" cy="21558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u="sng" dirty="0"/>
              <a:t>Objective: </a:t>
            </a:r>
            <a:br>
              <a:rPr lang="en-US" dirty="0"/>
            </a:br>
            <a:r>
              <a:rPr lang="en-US" dirty="0"/>
              <a:t>Add and Subtract Polynomials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304800"/>
            <a:ext cx="8636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7-7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15000" t="35156" r="29375" b="42188"/>
          <a:stretch>
            <a:fillRect/>
          </a:stretch>
        </p:blipFill>
        <p:spPr bwMode="auto">
          <a:xfrm>
            <a:off x="152400" y="845049"/>
            <a:ext cx="11895085" cy="387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8636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7-7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4720976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4x + 8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429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2x + 3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43400" y="51054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(4x + 8) + (2x + 3) + (4x + 8) + (2x + 3)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57900" y="5782211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12x + 22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50625" t="27344" r="18125" b="55469"/>
          <a:stretch>
            <a:fillRect/>
          </a:stretch>
        </p:blipFill>
        <p:spPr bwMode="auto">
          <a:xfrm>
            <a:off x="2895600" y="0"/>
            <a:ext cx="7086600" cy="3118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572000" y="1981200"/>
            <a:ext cx="5638800" cy="5334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19400" y="2362200"/>
            <a:ext cx="1295400" cy="60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57958" t="38038" r="19125" b="59288"/>
          <a:stretch>
            <a:fillRect/>
          </a:stretch>
        </p:blipFill>
        <p:spPr bwMode="auto">
          <a:xfrm>
            <a:off x="2057400" y="4495800"/>
            <a:ext cx="571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50625" t="40712" r="44486" b="56615"/>
          <a:stretch>
            <a:fillRect/>
          </a:stretch>
        </p:blipFill>
        <p:spPr bwMode="auto">
          <a:xfrm>
            <a:off x="7772400" y="449580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152400"/>
            <a:ext cx="8636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7-7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38800" y="2514600"/>
            <a:ext cx="3352800" cy="1447800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96100" y="3962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15x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63043" y="197102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15x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61644" y="2971800"/>
            <a:ext cx="1453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10x - 3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48149" y="2896636"/>
            <a:ext cx="1453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10x - 3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5257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(15x) + (10x – 3) + (15x) + (10x – 3) =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86700" y="5257800"/>
            <a:ext cx="2095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50x – 6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60960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perimeter is 2 then: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85006" y="6114508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50(2) – 6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6600" y="6114508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= 94 yards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0" grpId="0"/>
      <p:bldP spid="11" grpId="0"/>
      <p:bldP spid="12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36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7-7</a:t>
            </a:r>
            <a:endParaRPr lang="en-US" b="1" dirty="0">
              <a:latin typeface="Calibri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899138" y="218049"/>
                <a:ext cx="85344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 sum of two trinomials is: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. One trinomial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dirty="0"/>
                  <a:t>. The other trinomial is: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138" y="218049"/>
                <a:ext cx="8534400" cy="1569660"/>
              </a:xfrm>
              <a:prstGeom prst="rect">
                <a:avLst/>
              </a:prstGeom>
              <a:blipFill>
                <a:blip r:embed="rId2"/>
                <a:stretch>
                  <a:fillRect l="-1857" t="-5058" b="-1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2133600"/>
                <a:ext cx="79248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 5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−3 </m:t>
                    </m:r>
                  </m:oMath>
                </a14:m>
                <a:endParaRPr lang="en-US" sz="4400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−3 </m:t>
                    </m:r>
                  </m:oMath>
                </a14:m>
                <a:endParaRPr lang="en-US" sz="4400" dirty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+5 </m:t>
                    </m:r>
                  </m:oMath>
                </a14:m>
                <a:endParaRPr lang="en-US" sz="4400" dirty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133600"/>
                <a:ext cx="7924800" cy="28007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760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4421"/>
            <a:ext cx="8636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7-7</a:t>
            </a:r>
            <a:endParaRPr lang="en-US" b="1" dirty="0">
              <a:latin typeface="Calibri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676400" y="118916"/>
                <a:ext cx="9906000" cy="1119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 sum of two </a:t>
                </a:r>
                <a:r>
                  <a:rPr lang="en-US" dirty="0" err="1"/>
                  <a:t>triomials</a:t>
                </a:r>
                <a:r>
                  <a:rPr lang="en-US" dirty="0"/>
                  <a:t> is: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dirty="0"/>
                  <a:t>. One trinomial is: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. The other trinomial is: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18916"/>
                <a:ext cx="9906000" cy="1119409"/>
              </a:xfrm>
              <a:prstGeom prst="rect">
                <a:avLst/>
              </a:prstGeom>
              <a:blipFill>
                <a:blip r:embed="rId2"/>
                <a:stretch>
                  <a:fillRect l="-1538" t="-7104" b="-13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" y="1600200"/>
                <a:ext cx="67818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+4 </m:t>
                    </m:r>
                  </m:oMath>
                </a14:m>
                <a:endParaRPr lang="en-US" b="0" dirty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+2 </m:t>
                    </m:r>
                  </m:oMath>
                </a14:m>
                <a:endParaRPr lang="en-US" b="0" dirty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+4 </m:t>
                    </m:r>
                  </m:oMath>
                </a14:m>
                <a:endParaRPr lang="en-US" b="0" dirty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600200"/>
                <a:ext cx="6781800" cy="20621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7317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241300"/>
            <a:ext cx="8636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7-7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699477" y="1828800"/>
            <a:ext cx="5638800" cy="2209800"/>
          </a:xfrm>
          <a:prstGeom prst="triangle">
            <a:avLst>
              <a:gd name="adj" fmla="val 3104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00200" y="277280"/>
                <a:ext cx="101346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 perimeter of this triangle is: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dirty="0"/>
                  <a:t>What is the length of the third side?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77280"/>
                <a:ext cx="10134600" cy="1077218"/>
              </a:xfrm>
              <a:prstGeom prst="rect">
                <a:avLst/>
              </a:prstGeom>
              <a:blipFill>
                <a:blip r:embed="rId2"/>
                <a:stretch>
                  <a:fillRect l="-1564" t="-7345" b="-17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8477" y="2286000"/>
                <a:ext cx="1447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77" y="2286000"/>
                <a:ext cx="144780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18877" y="1993612"/>
                <a:ext cx="2743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877" y="1993612"/>
                <a:ext cx="274320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239000" y="3581400"/>
                <a:ext cx="36576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+3 </m:t>
                    </m:r>
                  </m:oMath>
                </a14:m>
                <a:endParaRPr lang="en-US" b="0" dirty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+4 </m:t>
                    </m:r>
                  </m:oMath>
                </a14:m>
                <a:endParaRPr lang="en-US" b="0" dirty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3581400"/>
                <a:ext cx="3657600" cy="20621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38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636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7-7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1150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In order to </a:t>
            </a:r>
            <a:r>
              <a:rPr lang="en-US" sz="4000" u="sng" dirty="0"/>
              <a:t>add</a:t>
            </a:r>
            <a:r>
              <a:rPr lang="en-US" sz="4000" dirty="0"/>
              <a:t> or </a:t>
            </a:r>
            <a:r>
              <a:rPr lang="en-US" sz="4000" u="sng" dirty="0"/>
              <a:t>subtract</a:t>
            </a:r>
            <a:r>
              <a:rPr lang="en-US" sz="4000" dirty="0"/>
              <a:t> you must have </a:t>
            </a:r>
            <a:r>
              <a:rPr lang="en-US" sz="4000" u="sng" dirty="0"/>
              <a:t>like terms</a:t>
            </a:r>
            <a:r>
              <a:rPr lang="en-US" sz="4000" dirty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276601"/>
            <a:ext cx="11125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Recall- </a:t>
            </a:r>
          </a:p>
          <a:p>
            <a:endParaRPr lang="en-US" dirty="0"/>
          </a:p>
          <a:p>
            <a:r>
              <a:rPr lang="en-US" sz="4000" u="sng" dirty="0"/>
              <a:t>Like terms </a:t>
            </a:r>
            <a:r>
              <a:rPr lang="en-US" sz="4000" dirty="0"/>
              <a:t>are pieces that have the </a:t>
            </a:r>
            <a:r>
              <a:rPr lang="en-US" sz="4000" u="sng" dirty="0"/>
              <a:t>same variable(s)</a:t>
            </a:r>
            <a:r>
              <a:rPr lang="en-US" sz="4000" dirty="0"/>
              <a:t> and </a:t>
            </a:r>
            <a:r>
              <a:rPr lang="en-US" sz="4000" u="sng" dirty="0"/>
              <a:t>same exponents </a:t>
            </a:r>
            <a:r>
              <a:rPr lang="en-US" sz="4000" dirty="0"/>
              <a:t>attached to those variables.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762000"/>
            <a:ext cx="3810000" cy="550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u="sng" dirty="0"/>
              <a:t>Like terms: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2x, 4x, -3x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7xy, </a:t>
            </a:r>
            <a:r>
              <a:rPr lang="en-US" dirty="0" err="1"/>
              <a:t>xy</a:t>
            </a:r>
            <a:r>
              <a:rPr lang="en-US" dirty="0"/>
              <a:t>, -8xy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4ab</a:t>
            </a:r>
            <a:r>
              <a:rPr lang="en-US" baseline="30000" dirty="0"/>
              <a:t>2</a:t>
            </a:r>
            <a:r>
              <a:rPr lang="en-US" dirty="0"/>
              <a:t>, 10ab</a:t>
            </a:r>
            <a:r>
              <a:rPr lang="en-US" baseline="30000" dirty="0"/>
              <a:t>2</a:t>
            </a:r>
            <a:r>
              <a:rPr lang="en-US" dirty="0"/>
              <a:t>, -ab</a:t>
            </a:r>
            <a:r>
              <a:rPr lang="en-US" baseline="30000" dirty="0"/>
              <a:t>2</a:t>
            </a:r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39000" y="762000"/>
            <a:ext cx="3429000" cy="550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u="sng" dirty="0"/>
              <a:t>NOT like terms: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6x, 7y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8x</a:t>
            </a:r>
            <a:r>
              <a:rPr lang="en-US" baseline="30000" dirty="0"/>
              <a:t>2</a:t>
            </a:r>
            <a:r>
              <a:rPr lang="en-US" dirty="0"/>
              <a:t>, 8x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ab</a:t>
            </a:r>
            <a:r>
              <a:rPr lang="en-US" baseline="30000" dirty="0"/>
              <a:t>2</a:t>
            </a:r>
            <a:r>
              <a:rPr lang="en-US" dirty="0"/>
              <a:t>, ab</a:t>
            </a:r>
            <a:r>
              <a:rPr lang="en-US" baseline="30000" dirty="0"/>
              <a:t>3</a:t>
            </a:r>
          </a:p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05935"/>
            <a:ext cx="8636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7-7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600200"/>
            <a:ext cx="1005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/>
          </a:p>
          <a:p>
            <a:pPr algn="ctr"/>
            <a:r>
              <a:rPr lang="en-US" sz="4800" dirty="0"/>
              <a:t>You </a:t>
            </a:r>
            <a:r>
              <a:rPr lang="en-US" sz="4800" u="sng" dirty="0"/>
              <a:t>must</a:t>
            </a:r>
            <a:r>
              <a:rPr lang="en-US" sz="4800" dirty="0"/>
              <a:t> get rid of parenthesis by distributing the sign BEFORE combining like terms!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28600"/>
            <a:ext cx="8636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7-7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00200" y="228601"/>
            <a:ext cx="1013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Find each sum or difference. Then put in descending order!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09600" y="1485898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1.  (a</a:t>
            </a:r>
            <a:r>
              <a:rPr lang="en-US" baseline="30000" dirty="0"/>
              <a:t>3</a:t>
            </a:r>
            <a:r>
              <a:rPr lang="en-US" dirty="0"/>
              <a:t> – 4b</a:t>
            </a:r>
            <a:r>
              <a:rPr lang="en-US" baseline="30000" dirty="0"/>
              <a:t>2</a:t>
            </a:r>
            <a:r>
              <a:rPr lang="en-US" dirty="0"/>
              <a:t>) + ( 2a</a:t>
            </a:r>
            <a:r>
              <a:rPr lang="en-US" baseline="30000" dirty="0"/>
              <a:t>3</a:t>
            </a:r>
            <a:r>
              <a:rPr lang="en-US" dirty="0"/>
              <a:t> + 5a</a:t>
            </a:r>
            <a:r>
              <a:rPr lang="en-US" baseline="30000" dirty="0"/>
              <a:t>2</a:t>
            </a:r>
            <a:r>
              <a:rPr lang="en-US" dirty="0"/>
              <a:t> – 6b</a:t>
            </a:r>
            <a:r>
              <a:rPr lang="en-US" baseline="30000" dirty="0"/>
              <a:t>2</a:t>
            </a:r>
            <a:r>
              <a:rPr lang="en-US" dirty="0"/>
              <a:t> + 4b</a:t>
            </a:r>
            <a:r>
              <a:rPr lang="en-US" baseline="30000" dirty="0"/>
              <a:t>3</a:t>
            </a:r>
            <a:r>
              <a:rPr lang="en-US" dirty="0"/>
              <a:t>) 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40117" y="39624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2.  (2r – 8s) – (8r + 3s)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22739"/>
            <a:ext cx="8636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7-7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99721" y="2587330"/>
            <a:ext cx="40350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3a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+ 4b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+ 5a</a:t>
            </a:r>
            <a:r>
              <a:rPr lang="en-US" b="1" baseline="30000" dirty="0">
                <a:solidFill>
                  <a:srgbClr val="FF0000"/>
                </a:solidFill>
              </a:rPr>
              <a:t>2 </a:t>
            </a:r>
            <a:r>
              <a:rPr lang="en-US" b="1" dirty="0">
                <a:solidFill>
                  <a:srgbClr val="FF0000"/>
                </a:solidFill>
              </a:rPr>
              <a:t>-10b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7656137" y="4876800"/>
            <a:ext cx="1846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-6r – 11s</a:t>
            </a:r>
            <a:endParaRPr lang="en-US" b="1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752600" y="152401"/>
            <a:ext cx="960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Find each sum or difference. Then put in descending order! 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914400" y="13716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3.  (4x</a:t>
            </a:r>
            <a:r>
              <a:rPr lang="en-US" baseline="30000" dirty="0"/>
              <a:t>2</a:t>
            </a:r>
            <a:r>
              <a:rPr lang="en-US" dirty="0"/>
              <a:t> – 7x</a:t>
            </a:r>
            <a:r>
              <a:rPr lang="en-US" baseline="30000" dirty="0"/>
              <a:t>4</a:t>
            </a:r>
            <a:r>
              <a:rPr lang="en-US" dirty="0"/>
              <a:t>) + (2x</a:t>
            </a:r>
            <a:r>
              <a:rPr lang="en-US" baseline="30000" dirty="0"/>
              <a:t>4</a:t>
            </a:r>
            <a:r>
              <a:rPr lang="en-US" dirty="0"/>
              <a:t> + 5x</a:t>
            </a:r>
            <a:r>
              <a:rPr lang="en-US" baseline="30000" dirty="0"/>
              <a:t>2</a:t>
            </a:r>
            <a:r>
              <a:rPr lang="en-US" dirty="0"/>
              <a:t> – 6 + 4x</a:t>
            </a:r>
            <a:r>
              <a:rPr lang="en-US" baseline="30000" dirty="0"/>
              <a:t>3</a:t>
            </a:r>
            <a:r>
              <a:rPr lang="en-US" dirty="0"/>
              <a:t>) 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14400" y="41148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4.  (2c</a:t>
            </a:r>
            <a:r>
              <a:rPr lang="en-US" baseline="30000" dirty="0"/>
              <a:t>2</a:t>
            </a:r>
            <a:r>
              <a:rPr lang="en-US" dirty="0"/>
              <a:t> – 9) – (4c</a:t>
            </a:r>
            <a:r>
              <a:rPr lang="en-US" baseline="30000" dirty="0"/>
              <a:t>2</a:t>
            </a:r>
            <a:r>
              <a:rPr lang="en-US" dirty="0"/>
              <a:t> – 4c + 1)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69204"/>
            <a:ext cx="8636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7-7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54857" y="2276846"/>
            <a:ext cx="35942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-5x</a:t>
            </a:r>
            <a:r>
              <a:rPr lang="en-US" b="1" baseline="30000" dirty="0">
                <a:solidFill>
                  <a:srgbClr val="FF0000"/>
                </a:solidFill>
              </a:rPr>
              <a:t>4 </a:t>
            </a:r>
            <a:r>
              <a:rPr lang="en-US" b="1" dirty="0">
                <a:solidFill>
                  <a:srgbClr val="FF0000"/>
                </a:solidFill>
              </a:rPr>
              <a:t>+ 4x</a:t>
            </a:r>
            <a:r>
              <a:rPr lang="en-US" b="1" baseline="30000" dirty="0">
                <a:solidFill>
                  <a:srgbClr val="FF0000"/>
                </a:solidFill>
              </a:rPr>
              <a:t>3 </a:t>
            </a:r>
            <a:r>
              <a:rPr lang="en-US" b="1" dirty="0">
                <a:solidFill>
                  <a:srgbClr val="FF0000"/>
                </a:solidFill>
              </a:rPr>
              <a:t>+ 9x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- 6</a:t>
            </a:r>
            <a:endParaRPr 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35758" y="5362642"/>
            <a:ext cx="26324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-2c</a:t>
            </a:r>
            <a:r>
              <a:rPr lang="en-US" b="1" baseline="30000" dirty="0">
                <a:solidFill>
                  <a:srgbClr val="FF0000"/>
                </a:solidFill>
              </a:rPr>
              <a:t>2 </a:t>
            </a:r>
            <a:r>
              <a:rPr lang="en-US" b="1" dirty="0">
                <a:solidFill>
                  <a:srgbClr val="FF0000"/>
                </a:solidFill>
              </a:rPr>
              <a:t>+ 4c - 10</a:t>
            </a:r>
            <a:endParaRPr lang="en-US" b="1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28468" y="3962401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6.  (ax</a:t>
            </a:r>
            <a:r>
              <a:rPr lang="en-US" baseline="30000" dirty="0"/>
              <a:t>2</a:t>
            </a:r>
            <a:r>
              <a:rPr lang="en-US" dirty="0"/>
              <a:t> + 8ax) – (9 + 8ax</a:t>
            </a:r>
            <a:r>
              <a:rPr lang="en-US" baseline="30000" dirty="0"/>
              <a:t>2</a:t>
            </a:r>
            <a:r>
              <a:rPr lang="en-US" dirty="0"/>
              <a:t> – 2ax) 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524000" y="361454"/>
            <a:ext cx="975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Find each sum or difference. Then put in descending order!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14400" y="1470421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5.  (3ab</a:t>
            </a:r>
            <a:r>
              <a:rPr lang="en-US" baseline="30000" dirty="0"/>
              <a:t>2</a:t>
            </a:r>
            <a:r>
              <a:rPr lang="en-US" dirty="0"/>
              <a:t> + 6ab + 8) + (-2ab</a:t>
            </a:r>
            <a:r>
              <a:rPr lang="en-US" baseline="30000" dirty="0"/>
              <a:t>2</a:t>
            </a:r>
            <a:r>
              <a:rPr lang="en-US" dirty="0"/>
              <a:t> + 2ab – 8)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368132"/>
            <a:ext cx="8636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7-7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20100" y="2245232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ab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+ 8ab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2400" y="5105400"/>
            <a:ext cx="3162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-7ax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+ 10ax - 9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7.  (3x</a:t>
            </a:r>
            <a:r>
              <a:rPr lang="en-US" baseline="30000" dirty="0"/>
              <a:t>2</a:t>
            </a:r>
            <a:r>
              <a:rPr lang="en-US" dirty="0"/>
              <a:t> + 6y + 3) + (-2x</a:t>
            </a:r>
            <a:r>
              <a:rPr lang="en-US" baseline="30000" dirty="0"/>
              <a:t>2</a:t>
            </a:r>
            <a:r>
              <a:rPr lang="en-US" dirty="0"/>
              <a:t> + 2y – 8)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368132"/>
            <a:ext cx="8636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7-7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24000" y="361454"/>
            <a:ext cx="975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Find each sum or difference. Then put in descending order!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36600" y="41910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8.  (2w – 5xy) – (8w + 3xy)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24800" y="19050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+ 8y - 5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77200" y="4419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-6w – 8xy</a:t>
            </a:r>
          </a:p>
        </p:txBody>
      </p:sp>
    </p:spTree>
    <p:extLst>
      <p:ext uri="{BB962C8B-B14F-4D97-AF65-F5344CB8AC3E}">
        <p14:creationId xmlns:p14="http://schemas.microsoft.com/office/powerpoint/2010/main" val="45951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905000" y="228601"/>
            <a:ext cx="952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Find each sum or difference. Then put in descending order!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9.  (-14a</a:t>
            </a:r>
            <a:r>
              <a:rPr lang="en-US" baseline="30000" dirty="0"/>
              <a:t>2</a:t>
            </a:r>
            <a:r>
              <a:rPr lang="en-US" dirty="0"/>
              <a:t> – 3ab +9) – (5a</a:t>
            </a:r>
            <a:r>
              <a:rPr lang="en-US" baseline="30000" dirty="0"/>
              <a:t>2</a:t>
            </a:r>
            <a:r>
              <a:rPr lang="en-US" dirty="0"/>
              <a:t> + 4ab + 1) 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52268" y="38100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10.  (10mn</a:t>
            </a:r>
            <a:r>
              <a:rPr lang="en-US" baseline="30000" dirty="0"/>
              <a:t>4</a:t>
            </a:r>
            <a:r>
              <a:rPr lang="en-US" dirty="0"/>
              <a:t> + 2mn</a:t>
            </a:r>
            <a:r>
              <a:rPr lang="en-US" baseline="30000" dirty="0"/>
              <a:t>3</a:t>
            </a:r>
            <a:r>
              <a:rPr lang="en-US" dirty="0"/>
              <a:t>) – (9mn + 8mn</a:t>
            </a:r>
            <a:r>
              <a:rPr lang="en-US" baseline="30000" dirty="0"/>
              <a:t>3</a:t>
            </a:r>
            <a:r>
              <a:rPr lang="en-US" dirty="0"/>
              <a:t> –mn</a:t>
            </a:r>
            <a:r>
              <a:rPr lang="en-US" baseline="30000" dirty="0"/>
              <a:t>4</a:t>
            </a:r>
            <a:r>
              <a:rPr lang="en-US" dirty="0"/>
              <a:t>)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28601"/>
            <a:ext cx="8636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7-7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7500" y="2286000"/>
            <a:ext cx="476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-19a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– 7ab + 8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0" y="46482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9mn</a:t>
            </a:r>
            <a:r>
              <a:rPr lang="en-US" b="1" baseline="30000" dirty="0">
                <a:solidFill>
                  <a:srgbClr val="FF0000"/>
                </a:solidFill>
              </a:rPr>
              <a:t>4</a:t>
            </a:r>
            <a:r>
              <a:rPr lang="en-US" b="1" dirty="0">
                <a:solidFill>
                  <a:srgbClr val="FF0000"/>
                </a:solidFill>
              </a:rPr>
              <a:t> – 6mn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– 9mn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619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Default Design</vt:lpstr>
      <vt:lpstr>Objective:  Add and Subtract Polynomials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9-5  Adding and Subtracting Polynomials</dc:title>
  <dc:creator>hhigdon</dc:creator>
  <cp:lastModifiedBy>Carden Virgo</cp:lastModifiedBy>
  <cp:revision>75</cp:revision>
  <cp:lastPrinted>2016-11-10T13:58:18Z</cp:lastPrinted>
  <dcterms:created xsi:type="dcterms:W3CDTF">2008-04-07T14:07:54Z</dcterms:created>
  <dcterms:modified xsi:type="dcterms:W3CDTF">2017-11-08T14:26:28Z</dcterms:modified>
</cp:coreProperties>
</file>