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8" r:id="rId5"/>
    <p:sldId id="264" r:id="rId6"/>
    <p:sldId id="261" r:id="rId7"/>
    <p:sldId id="271" r:id="rId8"/>
    <p:sldId id="262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747"/>
    <a:srgbClr val="660066"/>
    <a:srgbClr val="00AC00"/>
    <a:srgbClr val="008000"/>
    <a:srgbClr val="00FF00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19" autoAdjust="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3F681-7FFA-43F0-829A-A5C7095010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5210C-0ADE-4150-BC4B-01B94DC8D8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2F25A-4AD4-419A-9C68-E791897061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7000B-26D2-40BF-B5CA-3CDD6DF2D1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398CC-04BF-49A7-9315-80AC21A136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2881-F87D-4D05-B96B-0316B222BE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DE6AC-C1CC-4B4B-8884-A846D50687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0A0ED-CDA4-4DCF-8146-1D5D51DB1D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01016-3CA0-4BD7-9B9A-BB5A593413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E5396-71E4-4953-BF34-E9DE49F2D9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972FA-93F2-460C-88FB-0F38D04337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E92D67D-9254-4713-AF09-154ED91BF9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921841"/>
            <a:ext cx="7772400" cy="2057400"/>
          </a:xfrm>
        </p:spPr>
        <p:txBody>
          <a:bodyPr/>
          <a:lstStyle/>
          <a:p>
            <a:br>
              <a:rPr lang="en-US" dirty="0">
                <a:latin typeface="Arial Rounded MT Bold" pitchFamily="34" charset="0"/>
              </a:rPr>
            </a:br>
            <a:r>
              <a:rPr lang="en-US" dirty="0">
                <a:latin typeface="Arial Rounded MT Bold" pitchFamily="34" charset="0"/>
              </a:rPr>
              <a:t>Division Properties of Exponents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124200"/>
            <a:ext cx="7848600" cy="2209800"/>
          </a:xfrm>
          <a:ln>
            <a:solidFill>
              <a:schemeClr val="bg2"/>
            </a:solidFill>
          </a:ln>
        </p:spPr>
        <p:txBody>
          <a:bodyPr/>
          <a:lstStyle/>
          <a:p>
            <a:r>
              <a:rPr lang="en-US" dirty="0">
                <a:latin typeface="Arial Rounded MT Bold" pitchFamily="34" charset="0"/>
              </a:rPr>
              <a:t>Simplify expressions involving quotients of monomials , and to simplify expressions containing negative exponents.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1" y="1066800"/>
            <a:ext cx="28750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Exploration:</a:t>
            </a:r>
          </a:p>
          <a:p>
            <a:r>
              <a:rPr lang="en-US" sz="3600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92988" y="1143000"/>
            <a:ext cx="28750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Rule:</a:t>
            </a:r>
          </a:p>
          <a:p>
            <a:r>
              <a:rPr lang="en-US" sz="3600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40000" contrast="40000"/>
          </a:blip>
          <a:srcRect l="45625" t="23438" r="46970" b="40625"/>
          <a:stretch>
            <a:fillRect/>
          </a:stretch>
        </p:blipFill>
        <p:spPr bwMode="auto">
          <a:xfrm>
            <a:off x="1828800" y="1828800"/>
            <a:ext cx="1295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315200" y="2133600"/>
            <a:ext cx="3124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You can cancel pieces that are the same on the top and bottom of a fraction because when you divide them they equal 1!!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4114801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5200" y="2362201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1400" y="5791201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1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438400" y="2286000"/>
            <a:ext cx="0" cy="838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38400" y="4038600"/>
            <a:ext cx="0" cy="838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38400" y="5867400"/>
            <a:ext cx="0" cy="838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1" y="914400"/>
            <a:ext cx="28750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Exploration:</a:t>
            </a:r>
          </a:p>
          <a:p>
            <a:r>
              <a:rPr lang="en-US" sz="3600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77001" y="1143000"/>
            <a:ext cx="28750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Rule:</a:t>
            </a:r>
          </a:p>
          <a:p>
            <a:r>
              <a:rPr lang="en-US" sz="3600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40000" contrast="40000"/>
          </a:blip>
          <a:srcRect l="45625" t="24219" r="44375" b="39062"/>
          <a:stretch>
            <a:fillRect/>
          </a:stretch>
        </p:blipFill>
        <p:spPr bwMode="auto">
          <a:xfrm>
            <a:off x="1524000" y="1485900"/>
            <a:ext cx="1828800" cy="537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lum bright="-40000" contrast="40000"/>
          </a:blip>
          <a:srcRect l="44758" t="25000" r="40625" b="66810"/>
          <a:stretch>
            <a:fillRect/>
          </a:stretch>
        </p:blipFill>
        <p:spPr bwMode="auto">
          <a:xfrm>
            <a:off x="2743201" y="1600200"/>
            <a:ext cx="339969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lum bright="-40000" contrast="40000"/>
          </a:blip>
          <a:srcRect l="44758" t="38231" r="43649" b="54839"/>
          <a:stretch>
            <a:fillRect/>
          </a:stretch>
        </p:blipFill>
        <p:spPr bwMode="auto">
          <a:xfrm>
            <a:off x="2971801" y="3733800"/>
            <a:ext cx="27085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lum bright="-40000" contrast="40000"/>
          </a:blip>
          <a:srcRect l="44758" t="50201" r="45161" b="41002"/>
          <a:stretch>
            <a:fillRect/>
          </a:stretch>
        </p:blipFill>
        <p:spPr bwMode="auto">
          <a:xfrm>
            <a:off x="2971800" y="5486400"/>
            <a:ext cx="196480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lum bright="-40000" contrast="40000"/>
          </a:blip>
          <a:srcRect l="47500" t="25335" r="46250" b="69643"/>
          <a:stretch>
            <a:fillRect/>
          </a:stretch>
        </p:blipFill>
        <p:spPr bwMode="auto">
          <a:xfrm>
            <a:off x="5029201" y="1905000"/>
            <a:ext cx="130386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lum bright="-40000" contrast="40000"/>
          </a:blip>
          <a:srcRect l="47500" t="35380" r="46250" b="60156"/>
          <a:stretch>
            <a:fillRect/>
          </a:stretch>
        </p:blipFill>
        <p:spPr bwMode="auto">
          <a:xfrm>
            <a:off x="5562600" y="3810000"/>
            <a:ext cx="160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>
            <a:lum bright="-40000" contrast="40000"/>
          </a:blip>
          <a:srcRect l="47500" t="45983" r="46250" b="45312"/>
          <a:stretch>
            <a:fillRect/>
          </a:stretch>
        </p:blipFill>
        <p:spPr bwMode="auto">
          <a:xfrm>
            <a:off x="4876800" y="5410200"/>
            <a:ext cx="129930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7772400" y="2057400"/>
            <a:ext cx="396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rgbClr val="FF0000"/>
                </a:solidFill>
              </a:rPr>
              <a:t>When dividing exponents: </a:t>
            </a:r>
            <a:r>
              <a:rPr lang="en-US" sz="2800" dirty="0">
                <a:solidFill>
                  <a:srgbClr val="FF0000"/>
                </a:solidFill>
              </a:rPr>
              <a:t>keep the base the same and subtract the exponents! 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*If you get a negative exponent it goes on the bottom!!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124200" y="1676400"/>
            <a:ext cx="838200" cy="1371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71800" y="3810000"/>
            <a:ext cx="990600" cy="1066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24200" y="3733800"/>
            <a:ext cx="1066800" cy="1143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124200" y="5562600"/>
            <a:ext cx="914400" cy="1143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352800" y="304801"/>
            <a:ext cx="2819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Simplify.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52600" y="1676400"/>
            <a:ext cx="8686800" cy="157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200" u="sng" dirty="0"/>
              <a:t> m</a:t>
            </a:r>
            <a:r>
              <a:rPr lang="en-US" sz="3200" u="sng" baseline="30000" dirty="0"/>
              <a:t>4</a:t>
            </a:r>
            <a:r>
              <a:rPr lang="en-US" sz="3200" u="sng" dirty="0"/>
              <a:t>n</a:t>
            </a:r>
            <a:r>
              <a:rPr lang="en-US" sz="3200" u="sng" baseline="30000" dirty="0"/>
              <a:t>5</a:t>
            </a:r>
            <a:r>
              <a:rPr lang="en-US" sz="3200" baseline="30000" dirty="0"/>
              <a:t>		</a:t>
            </a:r>
            <a:r>
              <a:rPr lang="en-US" sz="3200" dirty="0"/>
              <a:t>2.  </a:t>
            </a:r>
            <a:r>
              <a:rPr lang="en-US" sz="3200" u="sng" dirty="0"/>
              <a:t> 5a</a:t>
            </a:r>
            <a:r>
              <a:rPr lang="en-US" sz="3200" u="sng" baseline="30000" dirty="0"/>
              <a:t>3</a:t>
            </a:r>
            <a:r>
              <a:rPr lang="en-US" sz="3200" u="sng" dirty="0"/>
              <a:t>b</a:t>
            </a:r>
            <a:r>
              <a:rPr lang="en-US" sz="3200" u="sng" baseline="30000" dirty="0"/>
              <a:t>7</a:t>
            </a:r>
            <a:r>
              <a:rPr lang="en-US" sz="3200" dirty="0"/>
              <a:t> 	3. </a:t>
            </a:r>
            <a:r>
              <a:rPr lang="en-US" sz="3200" u="sng" dirty="0"/>
              <a:t>8x</a:t>
            </a:r>
            <a:r>
              <a:rPr lang="en-US" sz="3200" u="sng" baseline="30000" dirty="0"/>
              <a:t>5</a:t>
            </a:r>
            <a:r>
              <a:rPr lang="en-US" sz="3200" u="sng" dirty="0"/>
              <a:t>y</a:t>
            </a:r>
            <a:r>
              <a:rPr lang="en-US" sz="3200" u="sng" baseline="30000" dirty="0"/>
              <a:t>4</a:t>
            </a:r>
            <a:r>
              <a:rPr lang="en-US" sz="3200" u="sng" dirty="0"/>
              <a:t> </a:t>
            </a:r>
          </a:p>
          <a:p>
            <a:pPr marL="457200" indent="-457200">
              <a:lnSpc>
                <a:spcPct val="40000"/>
              </a:lnSpc>
              <a:spcBef>
                <a:spcPct val="50000"/>
              </a:spcBef>
            </a:pPr>
            <a:r>
              <a:rPr lang="en-US" sz="3200" dirty="0"/>
              <a:t>      mn</a:t>
            </a:r>
            <a:r>
              <a:rPr lang="en-US" sz="3200" baseline="30000" dirty="0"/>
              <a:t>2		</a:t>
            </a:r>
            <a:r>
              <a:rPr lang="en-US" sz="3200" dirty="0"/>
              <a:t>     10a</a:t>
            </a:r>
            <a:r>
              <a:rPr lang="en-US" sz="3200" baseline="30000" dirty="0"/>
              <a:t>2</a:t>
            </a:r>
            <a:r>
              <a:rPr lang="en-US" sz="3200" dirty="0"/>
              <a:t>b</a:t>
            </a:r>
            <a:r>
              <a:rPr lang="en-US" sz="3200" baseline="30000" dirty="0"/>
              <a:t>8		       </a:t>
            </a:r>
            <a:r>
              <a:rPr lang="en-US" sz="3200" dirty="0"/>
              <a:t> 2x</a:t>
            </a:r>
            <a:r>
              <a:rPr lang="en-US" sz="3200" baseline="30000" dirty="0"/>
              <a:t>7</a:t>
            </a:r>
            <a:r>
              <a:rPr lang="en-US" sz="3200" dirty="0"/>
              <a:t>y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</a:pP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962400" y="1600200"/>
            <a:ext cx="0" cy="5257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934200" y="1600200"/>
            <a:ext cx="0" cy="5257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0" y="3733801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4724401"/>
            <a:ext cx="3738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m</a:t>
            </a:r>
            <a:r>
              <a:rPr lang="en-US" sz="3600" b="1" baseline="30000" dirty="0">
                <a:solidFill>
                  <a:srgbClr val="FF0000"/>
                </a:solidFill>
              </a:rPr>
              <a:t>3</a:t>
            </a:r>
            <a:r>
              <a:rPr lang="en-US" sz="3600" b="1" dirty="0">
                <a:solidFill>
                  <a:srgbClr val="FF0000"/>
                </a:solidFill>
              </a:rPr>
              <a:t>n</a:t>
            </a:r>
            <a:r>
              <a:rPr lang="en-US" sz="3600" b="1" baseline="30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4495800"/>
            <a:ext cx="3738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1a</a:t>
            </a:r>
            <a:endParaRPr lang="en-US" sz="3600" b="1" u="sng" baseline="30000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 2b</a:t>
            </a:r>
          </a:p>
          <a:p>
            <a:endParaRPr lang="en-US" sz="3600" b="1" baseline="30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1400" y="4343400"/>
            <a:ext cx="3738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4y</a:t>
            </a:r>
            <a:r>
              <a:rPr lang="en-US" sz="3600" b="1" u="sng" baseline="30000" dirty="0">
                <a:solidFill>
                  <a:srgbClr val="FF0000"/>
                </a:solidFill>
              </a:rPr>
              <a:t>3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 x</a:t>
            </a:r>
            <a:r>
              <a:rPr lang="en-US" sz="3600" b="1" baseline="30000" dirty="0">
                <a:solidFill>
                  <a:srgbClr val="FF0000"/>
                </a:solidFill>
              </a:rPr>
              <a:t>2</a:t>
            </a:r>
          </a:p>
          <a:p>
            <a:endParaRPr lang="en-US" sz="3600" b="1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00400" y="152401"/>
            <a:ext cx="2819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Simplify.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752600" y="1676401"/>
            <a:ext cx="8686800" cy="117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50000"/>
              </a:spcBef>
            </a:pPr>
            <a:r>
              <a:rPr lang="en-US" sz="3600" baseline="30000" dirty="0"/>
              <a:t>		</a:t>
            </a:r>
            <a:r>
              <a:rPr lang="en-US" sz="3600" dirty="0"/>
              <a:t>4.  </a:t>
            </a:r>
            <a:r>
              <a:rPr lang="en-US" sz="3600" u="sng" dirty="0"/>
              <a:t>x</a:t>
            </a:r>
            <a:r>
              <a:rPr lang="en-US" sz="3600" u="sng" baseline="30000" dirty="0"/>
              <a:t>3</a:t>
            </a:r>
            <a:r>
              <a:rPr lang="en-US" sz="3600" u="sng" dirty="0"/>
              <a:t>y</a:t>
            </a:r>
            <a:r>
              <a:rPr lang="en-US" sz="3600" u="sng" baseline="30000" dirty="0"/>
              <a:t>4</a:t>
            </a:r>
            <a:r>
              <a:rPr lang="en-US" sz="3600" u="sng" dirty="0"/>
              <a:t>z</a:t>
            </a:r>
            <a:r>
              <a:rPr lang="en-US" sz="3600" u="sng" baseline="30000" dirty="0"/>
              <a:t>5</a:t>
            </a:r>
            <a:r>
              <a:rPr lang="en-US" sz="3600" baseline="30000" dirty="0"/>
              <a:t>		</a:t>
            </a:r>
            <a:r>
              <a:rPr lang="en-US" sz="3600" dirty="0"/>
              <a:t>5.  </a:t>
            </a:r>
            <a:r>
              <a:rPr lang="en-US" sz="3600" u="sng" dirty="0"/>
              <a:t>2a</a:t>
            </a:r>
            <a:r>
              <a:rPr lang="en-US" sz="3600" u="sng" baseline="30000" dirty="0"/>
              <a:t>4</a:t>
            </a:r>
            <a:r>
              <a:rPr lang="en-US" sz="3600" u="sng" dirty="0"/>
              <a:t>b</a:t>
            </a:r>
            <a:r>
              <a:rPr lang="en-US" sz="3600" u="sng" baseline="30000" dirty="0"/>
              <a:t>3</a:t>
            </a:r>
            <a:r>
              <a:rPr lang="en-US" sz="3600" u="sng" dirty="0"/>
              <a:t>c</a:t>
            </a:r>
            <a:r>
              <a:rPr lang="en-US" sz="3600" u="sng" baseline="30000" dirty="0"/>
              <a:t>5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</a:pPr>
            <a:r>
              <a:rPr lang="en-US" sz="3600" dirty="0"/>
              <a:t>  		      x</a:t>
            </a:r>
            <a:r>
              <a:rPr lang="en-US" sz="3600" baseline="30000" dirty="0"/>
              <a:t>5</a:t>
            </a:r>
            <a:r>
              <a:rPr lang="en-US" sz="3600" dirty="0"/>
              <a:t>y</a:t>
            </a:r>
            <a:r>
              <a:rPr lang="en-US" sz="3600" baseline="30000" dirty="0"/>
              <a:t>6</a:t>
            </a:r>
            <a:r>
              <a:rPr lang="en-US" sz="3600" dirty="0"/>
              <a:t>z</a:t>
            </a:r>
            <a:r>
              <a:rPr lang="en-US" sz="3600" baseline="30000" dirty="0"/>
              <a:t>7		</a:t>
            </a:r>
            <a:r>
              <a:rPr lang="en-US" sz="3600" dirty="0"/>
              <a:t>      20a</a:t>
            </a:r>
            <a:r>
              <a:rPr lang="en-US" sz="3600" baseline="30000" dirty="0"/>
              <a:t>5</a:t>
            </a:r>
            <a:r>
              <a:rPr lang="en-US" sz="3600" dirty="0"/>
              <a:t>b</a:t>
            </a:r>
            <a:r>
              <a:rPr lang="en-US" sz="3600" baseline="30000" dirty="0"/>
              <a:t>2</a:t>
            </a:r>
            <a:r>
              <a:rPr lang="en-US" sz="3600" dirty="0"/>
              <a:t>c</a:t>
            </a:r>
            <a:r>
              <a:rPr lang="en-US" sz="3600" baseline="30000" dirty="0"/>
              <a:t>5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562600" y="1600200"/>
            <a:ext cx="0" cy="5257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43200" y="3657600"/>
            <a:ext cx="3738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   1   </a:t>
            </a:r>
            <a:endParaRPr lang="en-US" sz="3600" b="1" u="sng" baseline="30000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 x</a:t>
            </a:r>
            <a:r>
              <a:rPr lang="en-US" sz="3600" b="1" baseline="30000" dirty="0">
                <a:solidFill>
                  <a:srgbClr val="FF0000"/>
                </a:solidFill>
              </a:rPr>
              <a:t>2</a:t>
            </a:r>
            <a:r>
              <a:rPr lang="en-US" sz="3600" b="1" dirty="0">
                <a:solidFill>
                  <a:srgbClr val="FF0000"/>
                </a:solidFill>
              </a:rPr>
              <a:t> y</a:t>
            </a:r>
            <a:r>
              <a:rPr lang="en-US" sz="3600" b="1" baseline="30000" dirty="0">
                <a:solidFill>
                  <a:srgbClr val="FF0000"/>
                </a:solidFill>
              </a:rPr>
              <a:t>2</a:t>
            </a:r>
            <a:r>
              <a:rPr lang="en-US" sz="3600" b="1" dirty="0">
                <a:solidFill>
                  <a:srgbClr val="FF0000"/>
                </a:solidFill>
              </a:rPr>
              <a:t> z</a:t>
            </a:r>
            <a:r>
              <a:rPr lang="en-US" sz="3600" b="1" baseline="30000" dirty="0">
                <a:solidFill>
                  <a:srgbClr val="FF0000"/>
                </a:solidFill>
              </a:rPr>
              <a:t>2</a:t>
            </a:r>
          </a:p>
          <a:p>
            <a:endParaRPr lang="en-US" sz="3600" b="1" baseline="300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819400" y="4191000"/>
            <a:ext cx="1676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48400" y="3657600"/>
            <a:ext cx="3738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   1 b  </a:t>
            </a:r>
            <a:endParaRPr lang="en-US" sz="3600" b="1" u="sng" baseline="30000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 10a</a:t>
            </a:r>
            <a:endParaRPr lang="en-US" sz="3600" b="1" baseline="30000" dirty="0">
              <a:solidFill>
                <a:srgbClr val="FF0000"/>
              </a:solidFill>
            </a:endParaRPr>
          </a:p>
          <a:p>
            <a:endParaRPr lang="en-US" sz="3600" b="1" baseline="30000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248400" y="4191000"/>
            <a:ext cx="1676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0" y="1447800"/>
            <a:ext cx="8839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3600" dirty="0"/>
              <a:t>6. </a:t>
            </a:r>
            <a:r>
              <a:rPr lang="en-US" sz="3600" u="sng" dirty="0"/>
              <a:t>6x</a:t>
            </a:r>
            <a:r>
              <a:rPr lang="en-US" sz="3600" u="sng" baseline="30000" dirty="0"/>
              <a:t>4</a:t>
            </a:r>
            <a:r>
              <a:rPr lang="en-US" sz="3600" u="sng" dirty="0"/>
              <a:t>y</a:t>
            </a:r>
            <a:r>
              <a:rPr lang="en-US" sz="3600" u="sng" baseline="30000" dirty="0"/>
              <a:t>6</a:t>
            </a:r>
            <a:r>
              <a:rPr lang="en-US" sz="3600" u="sng" dirty="0"/>
              <a:t>z</a:t>
            </a:r>
            <a:r>
              <a:rPr lang="en-US" sz="3600" u="sng" baseline="30000" dirty="0"/>
              <a:t>2</a:t>
            </a:r>
            <a:r>
              <a:rPr lang="en-US" sz="3600" baseline="30000" dirty="0"/>
              <a:t>	</a:t>
            </a:r>
            <a:r>
              <a:rPr lang="en-US" sz="3600" dirty="0"/>
              <a:t>7.   </a:t>
            </a:r>
            <a:r>
              <a:rPr lang="en-US" sz="3600" u="sng" dirty="0"/>
              <a:t>a</a:t>
            </a:r>
            <a:r>
              <a:rPr lang="en-US" sz="3600" u="sng" baseline="30000" dirty="0"/>
              <a:t>3</a:t>
            </a:r>
            <a:r>
              <a:rPr lang="en-US" sz="3600" u="sng" dirty="0"/>
              <a:t>b</a:t>
            </a:r>
            <a:r>
              <a:rPr lang="en-US" sz="3600" u="sng" baseline="30000" dirty="0"/>
              <a:t>6</a:t>
            </a:r>
            <a:r>
              <a:rPr lang="en-US" sz="3600" u="sng" dirty="0"/>
              <a:t>c</a:t>
            </a:r>
            <a:r>
              <a:rPr lang="en-US" sz="3600" u="sng" baseline="30000" dirty="0"/>
              <a:t>3</a:t>
            </a:r>
            <a:r>
              <a:rPr lang="en-US" sz="3600" baseline="30000" dirty="0"/>
              <a:t>	</a:t>
            </a:r>
            <a:r>
              <a:rPr lang="en-US" sz="3600" dirty="0"/>
              <a:t>8.   </a:t>
            </a:r>
            <a:r>
              <a:rPr lang="en-US" sz="3600" u="sng" dirty="0"/>
              <a:t>4a</a:t>
            </a:r>
            <a:r>
              <a:rPr lang="en-US" sz="3600" u="sng" baseline="30000" dirty="0"/>
              <a:t>8</a:t>
            </a:r>
            <a:r>
              <a:rPr lang="en-US" sz="3600" u="sng" dirty="0"/>
              <a:t>b</a:t>
            </a:r>
            <a:r>
              <a:rPr lang="en-US" sz="3600" u="sng" baseline="30000" dirty="0"/>
              <a:t>3</a:t>
            </a:r>
            <a:r>
              <a:rPr lang="en-US" sz="3600" u="sng" dirty="0"/>
              <a:t>c</a:t>
            </a:r>
            <a:r>
              <a:rPr lang="en-US" sz="3600" u="sng" baseline="30000" dirty="0"/>
              <a:t>2</a:t>
            </a:r>
            <a:r>
              <a:rPr lang="en-US" sz="3600" u="sng" dirty="0"/>
              <a:t>__</a:t>
            </a:r>
            <a:r>
              <a:rPr lang="en-US" sz="3600" u="sng" baseline="30000" dirty="0"/>
              <a:t>      </a:t>
            </a:r>
          </a:p>
          <a:p>
            <a:pPr marL="457200" indent="-457200">
              <a:lnSpc>
                <a:spcPct val="40000"/>
              </a:lnSpc>
              <a:spcBef>
                <a:spcPct val="50000"/>
              </a:spcBef>
            </a:pPr>
            <a:r>
              <a:rPr lang="en-US" sz="3600" dirty="0"/>
              <a:t>    3x</a:t>
            </a:r>
            <a:r>
              <a:rPr lang="en-US" sz="3600" baseline="30000" dirty="0"/>
              <a:t>2</a:t>
            </a:r>
            <a:r>
              <a:rPr lang="en-US" sz="3600" dirty="0"/>
              <a:t>y</a:t>
            </a:r>
            <a:r>
              <a:rPr lang="en-US" sz="3600" baseline="30000" dirty="0"/>
              <a:t>10</a:t>
            </a:r>
            <a:r>
              <a:rPr lang="en-US" sz="3600" dirty="0"/>
              <a:t>z</a:t>
            </a:r>
            <a:r>
              <a:rPr lang="en-US" sz="3600" baseline="30000" dirty="0"/>
              <a:t>5	          </a:t>
            </a:r>
            <a:r>
              <a:rPr lang="en-US" sz="3600" dirty="0"/>
              <a:t>a</a:t>
            </a:r>
            <a:r>
              <a:rPr lang="en-US" sz="3600" baseline="30000" dirty="0"/>
              <a:t>5</a:t>
            </a:r>
            <a:r>
              <a:rPr lang="en-US" sz="3600" dirty="0"/>
              <a:t>b</a:t>
            </a:r>
            <a:r>
              <a:rPr lang="en-US" sz="3600" baseline="30000" dirty="0"/>
              <a:t>6</a:t>
            </a:r>
            <a:r>
              <a:rPr lang="en-US" sz="3600" dirty="0"/>
              <a:t>c</a:t>
            </a:r>
            <a:r>
              <a:rPr lang="en-US" sz="3600" baseline="30000" dirty="0"/>
              <a:t>7                 </a:t>
            </a:r>
            <a:r>
              <a:rPr lang="en-US" sz="3600" dirty="0"/>
              <a:t>-28a</a:t>
            </a:r>
            <a:r>
              <a:rPr lang="en-US" sz="3600" baseline="30000" dirty="0"/>
              <a:t>5</a:t>
            </a:r>
            <a:r>
              <a:rPr lang="en-US" sz="3600" dirty="0"/>
              <a:t>b</a:t>
            </a:r>
            <a:r>
              <a:rPr lang="en-US" sz="3600" baseline="30000" dirty="0"/>
              <a:t>-6</a:t>
            </a:r>
            <a:r>
              <a:rPr lang="en-US" sz="3600" dirty="0"/>
              <a:t>c</a:t>
            </a:r>
            <a:r>
              <a:rPr lang="en-US" sz="3600" baseline="30000" dirty="0"/>
              <a:t>2</a:t>
            </a:r>
          </a:p>
          <a:p>
            <a:pPr marL="457200" indent="-457200">
              <a:lnSpc>
                <a:spcPct val="40000"/>
              </a:lnSpc>
              <a:spcBef>
                <a:spcPct val="50000"/>
              </a:spcBef>
            </a:pPr>
            <a:endParaRPr lang="en-US" sz="3600" baseline="30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962400" y="1600200"/>
            <a:ext cx="0" cy="5257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858000" y="1600200"/>
            <a:ext cx="0" cy="5257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0" y="3962400"/>
            <a:ext cx="3738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   2</a:t>
            </a:r>
            <a:r>
              <a:rPr lang="en-US" sz="3600" b="1" dirty="0">
                <a:solidFill>
                  <a:srgbClr val="FF0000"/>
                </a:solidFill>
              </a:rPr>
              <a:t> x</a:t>
            </a:r>
            <a:r>
              <a:rPr lang="en-US" sz="3600" b="1" baseline="30000" dirty="0">
                <a:solidFill>
                  <a:srgbClr val="FF0000"/>
                </a:solidFill>
              </a:rPr>
              <a:t>2</a:t>
            </a:r>
            <a:r>
              <a:rPr lang="en-US" sz="3600" b="1" u="sng" dirty="0">
                <a:solidFill>
                  <a:srgbClr val="FF0000"/>
                </a:solidFill>
              </a:rPr>
              <a:t>   </a:t>
            </a:r>
            <a:endParaRPr lang="en-US" sz="3600" b="1" u="sng" baseline="30000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y</a:t>
            </a:r>
            <a:r>
              <a:rPr lang="en-US" sz="3600" b="1" baseline="30000" dirty="0">
                <a:solidFill>
                  <a:srgbClr val="FF0000"/>
                </a:solidFill>
              </a:rPr>
              <a:t>4</a:t>
            </a:r>
            <a:r>
              <a:rPr lang="en-US" sz="3600" b="1" dirty="0">
                <a:solidFill>
                  <a:srgbClr val="FF0000"/>
                </a:solidFill>
              </a:rPr>
              <a:t> z</a:t>
            </a:r>
            <a:r>
              <a:rPr lang="en-US" sz="3600" b="1" baseline="30000" dirty="0">
                <a:solidFill>
                  <a:srgbClr val="FF0000"/>
                </a:solidFill>
              </a:rPr>
              <a:t>3</a:t>
            </a:r>
          </a:p>
          <a:p>
            <a:endParaRPr lang="en-US" sz="3600" b="1" baseline="300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4495800"/>
            <a:ext cx="1676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91000" y="3962400"/>
            <a:ext cx="3738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     1</a:t>
            </a:r>
            <a:endParaRPr lang="en-US" sz="3600" b="1" u="sng" baseline="30000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a</a:t>
            </a:r>
            <a:r>
              <a:rPr lang="en-US" sz="3600" b="1" baseline="30000" dirty="0">
                <a:solidFill>
                  <a:srgbClr val="FF0000"/>
                </a:solidFill>
              </a:rPr>
              <a:t>2</a:t>
            </a:r>
            <a:r>
              <a:rPr lang="en-US" sz="3600" b="1" dirty="0">
                <a:solidFill>
                  <a:srgbClr val="FF0000"/>
                </a:solidFill>
              </a:rPr>
              <a:t> c</a:t>
            </a:r>
            <a:r>
              <a:rPr lang="en-US" sz="3600" b="1" baseline="30000" dirty="0">
                <a:solidFill>
                  <a:srgbClr val="FF0000"/>
                </a:solidFill>
              </a:rPr>
              <a:t>4</a:t>
            </a:r>
          </a:p>
          <a:p>
            <a:endParaRPr lang="en-US" sz="3600" b="1" baseline="30000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191000" y="4495800"/>
            <a:ext cx="1676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9000" y="3810000"/>
            <a:ext cx="3738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  -1</a:t>
            </a:r>
            <a:r>
              <a:rPr lang="en-US" sz="3600" b="1" dirty="0">
                <a:solidFill>
                  <a:srgbClr val="FF0000"/>
                </a:solidFill>
              </a:rPr>
              <a:t>a</a:t>
            </a:r>
            <a:r>
              <a:rPr lang="en-US" sz="3600" b="1" baseline="30000" dirty="0">
                <a:solidFill>
                  <a:srgbClr val="FF0000"/>
                </a:solidFill>
              </a:rPr>
              <a:t>3</a:t>
            </a:r>
            <a:r>
              <a:rPr lang="en-US" sz="3600" b="1" dirty="0">
                <a:solidFill>
                  <a:srgbClr val="FF0000"/>
                </a:solidFill>
              </a:rPr>
              <a:t>b</a:t>
            </a:r>
            <a:r>
              <a:rPr lang="en-US" sz="3600" b="1" baseline="30000" dirty="0">
                <a:solidFill>
                  <a:srgbClr val="FF0000"/>
                </a:solidFill>
              </a:rPr>
              <a:t>9</a:t>
            </a:r>
            <a:endParaRPr lang="en-US" sz="3600" b="1" u="sng" baseline="30000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       7</a:t>
            </a:r>
            <a:endParaRPr lang="en-US" sz="3600" b="1" baseline="30000" dirty="0">
              <a:solidFill>
                <a:srgbClr val="FF0000"/>
              </a:solidFill>
            </a:endParaRPr>
          </a:p>
          <a:p>
            <a:endParaRPr lang="en-US" sz="3600" b="1" baseline="300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315200" y="4343400"/>
            <a:ext cx="1676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352800" y="304801"/>
            <a:ext cx="2819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Simplify.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>
                <a:latin typeface="Arial" charset="0"/>
              </a:rPr>
              <a:t>If there are multiple things going on…. </a:t>
            </a:r>
          </a:p>
          <a:p>
            <a:pPr>
              <a:buFontTx/>
              <a:buNone/>
            </a:pPr>
            <a:endParaRPr lang="en-US" dirty="0">
              <a:latin typeface="Arial" charset="0"/>
            </a:endParaRP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Make sure to use…. </a:t>
            </a:r>
          </a:p>
          <a:p>
            <a:pPr>
              <a:buFontTx/>
              <a:buNone/>
            </a:pPr>
            <a:endParaRPr lang="en-US" dirty="0">
              <a:latin typeface="Arial" charset="0"/>
            </a:endParaRPr>
          </a:p>
          <a:p>
            <a:pPr>
              <a:buFontTx/>
              <a:buNone/>
            </a:pPr>
            <a:r>
              <a:rPr lang="en-US" sz="4800" dirty="0">
                <a:latin typeface="Arial" charset="0"/>
              </a:rPr>
              <a:t>ORDER OF OPERATIONS! </a:t>
            </a:r>
          </a:p>
          <a:p>
            <a:pPr algn="ctr">
              <a:buFontTx/>
              <a:buNone/>
            </a:pPr>
            <a:r>
              <a:rPr lang="en-US" sz="4800" u="sng" dirty="0">
                <a:latin typeface="Arial" charset="0"/>
              </a:rPr>
              <a:t>PEMD</a:t>
            </a:r>
            <a:r>
              <a:rPr lang="en-US" sz="4800" dirty="0">
                <a:latin typeface="Arial" charset="0"/>
              </a:rPr>
              <a:t>AS</a:t>
            </a:r>
          </a:p>
        </p:txBody>
      </p:sp>
    </p:spTree>
    <p:extLst>
      <p:ext uri="{BB962C8B-B14F-4D97-AF65-F5344CB8AC3E}">
        <p14:creationId xmlns:p14="http://schemas.microsoft.com/office/powerpoint/2010/main" val="1889528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752600" y="1447801"/>
            <a:ext cx="8458200" cy="19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742950">
              <a:spcBef>
                <a:spcPct val="50000"/>
              </a:spcBef>
              <a:buFont typeface="+mj-lt"/>
              <a:buAutoNum type="arabicPeriod" startAt="9"/>
            </a:pPr>
            <a:r>
              <a:rPr lang="en-US" sz="3600" u="sng" dirty="0"/>
              <a:t>(3s</a:t>
            </a:r>
            <a:r>
              <a:rPr lang="en-US" sz="3600" u="sng" baseline="30000" dirty="0"/>
              <a:t>2</a:t>
            </a:r>
            <a:r>
              <a:rPr lang="en-US" sz="3600" u="sng" dirty="0"/>
              <a:t>t</a:t>
            </a:r>
            <a:r>
              <a:rPr lang="en-US" sz="3600" u="sng" baseline="30000" dirty="0"/>
              <a:t>3</a:t>
            </a:r>
            <a:r>
              <a:rPr lang="en-US" sz="3600" u="sng" dirty="0"/>
              <a:t>)</a:t>
            </a:r>
            <a:r>
              <a:rPr lang="en-US" sz="3600" u="sng" baseline="30000" dirty="0"/>
              <a:t>2</a:t>
            </a:r>
            <a:r>
              <a:rPr lang="en-US" sz="3600" dirty="0"/>
              <a:t> 	10.  </a:t>
            </a:r>
            <a:r>
              <a:rPr lang="en-US" sz="3600" u="sng" dirty="0"/>
              <a:t>(5p</a:t>
            </a:r>
            <a:r>
              <a:rPr lang="en-US" sz="3600" u="sng" baseline="30000" dirty="0"/>
              <a:t>2</a:t>
            </a:r>
            <a:r>
              <a:rPr lang="en-US" sz="3600" u="sng" dirty="0"/>
              <a:t>)</a:t>
            </a:r>
            <a:r>
              <a:rPr lang="en-US" sz="3600" u="sng" baseline="30000" dirty="0"/>
              <a:t>4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</a:pPr>
            <a:r>
              <a:rPr lang="en-US" sz="3600" baseline="30000" dirty="0"/>
              <a:t> </a:t>
            </a:r>
            <a:r>
              <a:rPr lang="en-US" sz="3600" dirty="0"/>
              <a:t>     (4st</a:t>
            </a:r>
            <a:r>
              <a:rPr lang="en-US" sz="3600" baseline="30000" dirty="0"/>
              <a:t>2</a:t>
            </a:r>
            <a:r>
              <a:rPr lang="en-US" sz="3600" dirty="0"/>
              <a:t>)</a:t>
            </a:r>
            <a:r>
              <a:rPr lang="en-US" sz="3600" baseline="30000" dirty="0"/>
              <a:t>3 	 </a:t>
            </a:r>
            <a:r>
              <a:rPr lang="en-US" sz="3600" dirty="0"/>
              <a:t>       (2p</a:t>
            </a:r>
            <a:r>
              <a:rPr lang="en-US" sz="3600" baseline="30000" dirty="0"/>
              <a:t>3</a:t>
            </a:r>
            <a:r>
              <a:rPr lang="en-US" sz="3600" dirty="0"/>
              <a:t>)</a:t>
            </a:r>
            <a:r>
              <a:rPr lang="en-US" sz="3600" baseline="30000" dirty="0"/>
              <a:t>2</a:t>
            </a:r>
          </a:p>
          <a:p>
            <a:pPr marL="457200" indent="-457200">
              <a:lnSpc>
                <a:spcPct val="40000"/>
              </a:lnSpc>
              <a:spcBef>
                <a:spcPct val="50000"/>
              </a:spcBef>
            </a:pPr>
            <a:endParaRPr lang="en-US" sz="3600" baseline="30000" dirty="0"/>
          </a:p>
          <a:p>
            <a:pPr marL="457200" indent="-457200">
              <a:lnSpc>
                <a:spcPct val="40000"/>
              </a:lnSpc>
              <a:spcBef>
                <a:spcPct val="50000"/>
              </a:spcBef>
            </a:pPr>
            <a:endParaRPr lang="en-US" sz="3600" u="sng" baseline="30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495800" y="1600200"/>
            <a:ext cx="0" cy="5257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086600" y="1600200"/>
            <a:ext cx="0" cy="5257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162800" y="1447801"/>
            <a:ext cx="3505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3600"/>
              <a:t>11.  </a:t>
            </a:r>
            <a:r>
              <a:rPr lang="en-US" sz="3600" u="sng" dirty="0"/>
              <a:t>12d</a:t>
            </a:r>
            <a:r>
              <a:rPr lang="en-US" sz="3600" u="sng" baseline="30000" dirty="0"/>
              <a:t>2</a:t>
            </a:r>
            <a:r>
              <a:rPr lang="en-US" sz="3600" u="sng" dirty="0"/>
              <a:t>ef</a:t>
            </a:r>
            <a:r>
              <a:rPr lang="en-US" sz="3600" u="sng" baseline="30000" dirty="0"/>
              <a:t>2</a:t>
            </a:r>
            <a:r>
              <a:rPr lang="en-US" sz="3600" baseline="30000" dirty="0"/>
              <a:t>  2</a:t>
            </a:r>
            <a:endParaRPr lang="en-US" sz="3600" u="sng" baseline="30000" dirty="0"/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3600" dirty="0"/>
              <a:t>          2de</a:t>
            </a:r>
            <a:r>
              <a:rPr lang="en-US" sz="3600" baseline="30000" dirty="0"/>
              <a:t>2</a:t>
            </a:r>
            <a:r>
              <a:rPr lang="en-US" sz="3600" dirty="0"/>
              <a:t>f</a:t>
            </a:r>
            <a:r>
              <a:rPr lang="en-US" sz="3600" baseline="30000" dirty="0"/>
              <a:t>2</a:t>
            </a:r>
          </a:p>
        </p:txBody>
      </p:sp>
      <p:sp>
        <p:nvSpPr>
          <p:cNvPr id="7" name="Left Bracket 6"/>
          <p:cNvSpPr/>
          <p:nvPr/>
        </p:nvSpPr>
        <p:spPr>
          <a:xfrm>
            <a:off x="8077200" y="1447800"/>
            <a:ext cx="304800" cy="1219200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ket 7"/>
          <p:cNvSpPr/>
          <p:nvPr/>
        </p:nvSpPr>
        <p:spPr>
          <a:xfrm rot="10800000">
            <a:off x="9525000" y="1447800"/>
            <a:ext cx="304800" cy="1219200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24400" y="3886200"/>
            <a:ext cx="3738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625</a:t>
            </a:r>
            <a:r>
              <a:rPr lang="en-US" sz="3600" b="1" dirty="0">
                <a:solidFill>
                  <a:srgbClr val="FF0000"/>
                </a:solidFill>
              </a:rPr>
              <a:t>p</a:t>
            </a:r>
            <a:r>
              <a:rPr lang="en-US" sz="3600" b="1" baseline="30000" dirty="0">
                <a:solidFill>
                  <a:srgbClr val="FF0000"/>
                </a:solidFill>
              </a:rPr>
              <a:t>8</a:t>
            </a:r>
            <a:r>
              <a:rPr lang="en-US" sz="3600" b="1" u="sng" dirty="0">
                <a:solidFill>
                  <a:srgbClr val="FF0000"/>
                </a:solidFill>
              </a:rPr>
              <a:t>   </a:t>
            </a:r>
            <a:endParaRPr lang="en-US" sz="3600" b="1" u="sng" baseline="30000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4p</a:t>
            </a:r>
            <a:r>
              <a:rPr lang="en-US" sz="3600" b="1" baseline="30000" dirty="0">
                <a:solidFill>
                  <a:srgbClr val="FF0000"/>
                </a:solidFill>
              </a:rPr>
              <a:t>5</a:t>
            </a:r>
          </a:p>
          <a:p>
            <a:endParaRPr lang="en-US" sz="3600" b="1" baseline="30000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724400" y="4419600"/>
            <a:ext cx="1447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48200" y="5181600"/>
            <a:ext cx="3738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625</a:t>
            </a:r>
            <a:r>
              <a:rPr lang="en-US" sz="3600" b="1" dirty="0">
                <a:solidFill>
                  <a:srgbClr val="FF0000"/>
                </a:solidFill>
              </a:rPr>
              <a:t>p</a:t>
            </a:r>
            <a:r>
              <a:rPr lang="en-US" sz="3600" b="1" baseline="30000" dirty="0">
                <a:solidFill>
                  <a:srgbClr val="FF0000"/>
                </a:solidFill>
              </a:rPr>
              <a:t>3</a:t>
            </a:r>
            <a:r>
              <a:rPr lang="en-US" sz="3600" b="1" u="sng" dirty="0">
                <a:solidFill>
                  <a:srgbClr val="FF0000"/>
                </a:solidFill>
              </a:rPr>
              <a:t>   </a:t>
            </a:r>
            <a:endParaRPr lang="en-US" sz="3600" b="1" u="sng" baseline="30000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4</a:t>
            </a:r>
            <a:endParaRPr lang="en-US" sz="3600" b="1" baseline="30000" dirty="0">
              <a:solidFill>
                <a:srgbClr val="FF0000"/>
              </a:solidFill>
            </a:endParaRPr>
          </a:p>
          <a:p>
            <a:endParaRPr lang="en-US" sz="3600" b="1" baseline="300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724400" y="5715000"/>
            <a:ext cx="1371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00800" y="4267201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52600" y="3352800"/>
            <a:ext cx="3738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9</a:t>
            </a:r>
            <a:r>
              <a:rPr lang="en-US" sz="3600" b="1" dirty="0">
                <a:solidFill>
                  <a:srgbClr val="FF0000"/>
                </a:solidFill>
              </a:rPr>
              <a:t>s</a:t>
            </a:r>
            <a:r>
              <a:rPr lang="en-US" sz="3600" b="1" baseline="30000" dirty="0">
                <a:solidFill>
                  <a:srgbClr val="FF0000"/>
                </a:solidFill>
              </a:rPr>
              <a:t>4</a:t>
            </a:r>
            <a:r>
              <a:rPr lang="en-US" sz="3600" b="1" dirty="0">
                <a:solidFill>
                  <a:srgbClr val="FF0000"/>
                </a:solidFill>
              </a:rPr>
              <a:t>t</a:t>
            </a:r>
            <a:r>
              <a:rPr lang="en-US" sz="3600" b="1" baseline="30000" dirty="0">
                <a:solidFill>
                  <a:srgbClr val="FF0000"/>
                </a:solidFill>
              </a:rPr>
              <a:t>6</a:t>
            </a:r>
            <a:r>
              <a:rPr lang="en-US" sz="3600" b="1" u="sng" dirty="0">
                <a:solidFill>
                  <a:srgbClr val="FF0000"/>
                </a:solidFill>
              </a:rPr>
              <a:t>  </a:t>
            </a:r>
            <a:endParaRPr lang="en-US" sz="3600" b="1" u="sng" baseline="30000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64s</a:t>
            </a:r>
            <a:r>
              <a:rPr lang="en-US" sz="3600" b="1" baseline="30000" dirty="0">
                <a:solidFill>
                  <a:srgbClr val="FF0000"/>
                </a:solidFill>
              </a:rPr>
              <a:t>3</a:t>
            </a:r>
            <a:r>
              <a:rPr lang="en-US" sz="3600" b="1" dirty="0">
                <a:solidFill>
                  <a:srgbClr val="FF0000"/>
                </a:solidFill>
              </a:rPr>
              <a:t>t</a:t>
            </a:r>
            <a:r>
              <a:rPr lang="en-US" sz="3600" b="1" baseline="30000" dirty="0">
                <a:solidFill>
                  <a:srgbClr val="FF0000"/>
                </a:solidFill>
              </a:rPr>
              <a:t>6</a:t>
            </a:r>
          </a:p>
          <a:p>
            <a:endParaRPr lang="en-US" sz="3600" b="1" baseline="30000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828800" y="3886200"/>
            <a:ext cx="1447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81400" y="3733801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52600" y="4876800"/>
            <a:ext cx="3738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9s</a:t>
            </a:r>
            <a:endParaRPr lang="en-US" sz="3600" b="1" u="sng" baseline="30000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64</a:t>
            </a:r>
            <a:endParaRPr lang="en-US" sz="3600" b="1" baseline="30000" dirty="0">
              <a:solidFill>
                <a:srgbClr val="FF0000"/>
              </a:solidFill>
            </a:endParaRPr>
          </a:p>
          <a:p>
            <a:endParaRPr lang="en-US" sz="3600" b="1" baseline="30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91400" y="3505200"/>
            <a:ext cx="3738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6</a:t>
            </a:r>
            <a:r>
              <a:rPr lang="en-US" sz="3600" b="1" dirty="0">
                <a:solidFill>
                  <a:srgbClr val="FF0000"/>
                </a:solidFill>
              </a:rPr>
              <a:t>de</a:t>
            </a:r>
            <a:r>
              <a:rPr lang="en-US" sz="3600" b="1" baseline="30000" dirty="0">
                <a:solidFill>
                  <a:srgbClr val="FF0000"/>
                </a:solidFill>
              </a:rPr>
              <a:t>2     2</a:t>
            </a:r>
            <a:endParaRPr lang="en-US" sz="3600" b="1" u="sng" baseline="30000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   e</a:t>
            </a:r>
            <a:endParaRPr lang="en-US" sz="3600" b="1" baseline="30000" dirty="0">
              <a:solidFill>
                <a:srgbClr val="FF0000"/>
              </a:solidFill>
            </a:endParaRPr>
          </a:p>
          <a:p>
            <a:endParaRPr lang="en-US" sz="3600" b="1" baseline="30000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7391400" y="4038600"/>
            <a:ext cx="1066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601200" y="3886201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25" name="Right Bracket 24"/>
          <p:cNvSpPr/>
          <p:nvPr/>
        </p:nvSpPr>
        <p:spPr>
          <a:xfrm>
            <a:off x="8382000" y="3352800"/>
            <a:ext cx="304800" cy="1295400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Bracket 25"/>
          <p:cNvSpPr/>
          <p:nvPr/>
        </p:nvSpPr>
        <p:spPr>
          <a:xfrm rot="10800000">
            <a:off x="7239000" y="3352800"/>
            <a:ext cx="304800" cy="1295400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543800" y="5105400"/>
            <a:ext cx="3738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36e</a:t>
            </a:r>
            <a:r>
              <a:rPr lang="en-US" sz="3600" b="1" baseline="30000" dirty="0">
                <a:solidFill>
                  <a:srgbClr val="FF0000"/>
                </a:solidFill>
              </a:rPr>
              <a:t>2</a:t>
            </a:r>
            <a:r>
              <a:rPr lang="en-US" sz="3600" b="1" dirty="0">
                <a:solidFill>
                  <a:srgbClr val="FF0000"/>
                </a:solidFill>
              </a:rPr>
              <a:t>  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endParaRPr lang="en-US" sz="3600" b="1" u="sng" baseline="30000" dirty="0">
              <a:solidFill>
                <a:srgbClr val="FF0000"/>
              </a:solidFill>
            </a:endParaRPr>
          </a:p>
          <a:p>
            <a:endParaRPr lang="en-US" sz="3600" b="1" baseline="30000" dirty="0">
              <a:solidFill>
                <a:srgbClr val="FF0000"/>
              </a:solidFill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3352800" y="304801"/>
            <a:ext cx="2819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Simplify.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/>
      <p:bldP spid="16" grpId="0"/>
      <p:bldP spid="18" grpId="0"/>
      <p:bldP spid="19" grpId="0"/>
      <p:bldP spid="20" grpId="0"/>
      <p:bldP spid="22" grpId="0"/>
      <p:bldP spid="25" grpId="0" animBg="1"/>
      <p:bldP spid="26" grpId="0" animBg="1"/>
      <p:bldP spid="2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169</Words>
  <Application>Microsoft Office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Rounded MT Bold</vt:lpstr>
      <vt:lpstr>Times New Roman</vt:lpstr>
      <vt:lpstr>Default Design</vt:lpstr>
      <vt:lpstr> Division Properties of Exponents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9-2  Dividing by Monomials</dc:title>
  <dc:creator>Owner</dc:creator>
  <cp:lastModifiedBy>Carden Virgo</cp:lastModifiedBy>
  <cp:revision>100</cp:revision>
  <dcterms:created xsi:type="dcterms:W3CDTF">2008-03-12T03:14:01Z</dcterms:created>
  <dcterms:modified xsi:type="dcterms:W3CDTF">2018-11-02T15:32:46Z</dcterms:modified>
</cp:coreProperties>
</file>