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3" r:id="rId5"/>
    <p:sldId id="261" r:id="rId6"/>
    <p:sldId id="32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301" r:id="rId17"/>
    <p:sldId id="282" r:id="rId18"/>
    <p:sldId id="284" r:id="rId19"/>
    <p:sldId id="287" r:id="rId20"/>
    <p:sldId id="302" r:id="rId21"/>
    <p:sldId id="303" r:id="rId22"/>
    <p:sldId id="304" r:id="rId23"/>
    <p:sldId id="305" r:id="rId24"/>
    <p:sldId id="306" r:id="rId25"/>
    <p:sldId id="307" r:id="rId26"/>
    <p:sldId id="317" r:id="rId27"/>
    <p:sldId id="308" r:id="rId28"/>
    <p:sldId id="312" r:id="rId29"/>
    <p:sldId id="313" r:id="rId30"/>
    <p:sldId id="314" r:id="rId31"/>
    <p:sldId id="315" r:id="rId32"/>
    <p:sldId id="281" r:id="rId33"/>
    <p:sldId id="289" r:id="rId34"/>
    <p:sldId id="293" r:id="rId35"/>
    <p:sldId id="318" r:id="rId36"/>
    <p:sldId id="290" r:id="rId37"/>
    <p:sldId id="294" r:id="rId38"/>
    <p:sldId id="319" r:id="rId39"/>
    <p:sldId id="32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0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5430" y="214314"/>
            <a:ext cx="10405110" cy="5917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DF34C-97B2-46AF-8040-FC02A40C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8826" y="6243638"/>
            <a:ext cx="2541846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ED0DA-197A-4CE9-AF27-875B5C7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6514" y="6243638"/>
            <a:ext cx="3862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2BE42-0460-4FC5-8B8A-7E8ED805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112" y="6243638"/>
            <a:ext cx="25389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482B8-CD83-4057-890F-2EC09E971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6425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CA4B-8DB9-460D-9C71-2475A4D5047C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2164-B424-4458-9A3D-2EF5701F0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Relationship Id="rId9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905000" y="1905000"/>
            <a:ext cx="81534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4400" b="1" dirty="0"/>
              <a:t>EXPONENTIAL FUNCTIONS </a:t>
            </a:r>
          </a:p>
          <a:p>
            <a:pPr>
              <a:spcBef>
                <a:spcPct val="20000"/>
              </a:spcBef>
            </a:pPr>
            <a:endParaRPr lang="en-US" altLang="en-US" sz="3200" b="1" dirty="0"/>
          </a:p>
          <a:p>
            <a:pPr>
              <a:spcBef>
                <a:spcPct val="20000"/>
              </a:spcBef>
            </a:pPr>
            <a:r>
              <a:rPr lang="en-US" altLang="en-US" sz="3200" b="1" dirty="0"/>
              <a:t>Evaluate exponential functions.</a:t>
            </a:r>
          </a:p>
          <a:p>
            <a:pPr>
              <a:spcBef>
                <a:spcPct val="20000"/>
              </a:spcBef>
            </a:pPr>
            <a:endParaRPr lang="en-US" altLang="en-US" sz="1000" b="1" dirty="0"/>
          </a:p>
          <a:p>
            <a:pPr>
              <a:spcBef>
                <a:spcPct val="20000"/>
              </a:spcBef>
            </a:pPr>
            <a:r>
              <a:rPr lang="en-US" altLang="en-US" sz="3200" b="1" dirty="0"/>
              <a:t>Identify and graph exponential functions.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048001" y="304800"/>
            <a:ext cx="6378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Tell whether each set of ordered pairs satisfies an exponential function. Explain your answer.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867400" y="1143000"/>
            <a:ext cx="76200" cy="571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52601" y="1676401"/>
            <a:ext cx="391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6. {(–1, 1), (0, 0), (1, 1), (2, 4)}</a:t>
            </a:r>
          </a:p>
        </p:txBody>
      </p:sp>
      <p:graphicFrame>
        <p:nvGraphicFramePr>
          <p:cNvPr id="6" name="Group 11"/>
          <p:cNvGraphicFramePr>
            <a:graphicFrameLocks noGrp="1"/>
          </p:cNvGraphicFramePr>
          <p:nvPr/>
        </p:nvGraphicFramePr>
        <p:xfrm>
          <a:off x="3352800" y="2667000"/>
          <a:ext cx="1600200" cy="259080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514600" y="3505200"/>
            <a:ext cx="795338" cy="1485900"/>
            <a:chOff x="3579" y="2712"/>
            <a:chExt cx="501" cy="936"/>
          </a:xfrm>
        </p:grpSpPr>
        <p:pic>
          <p:nvPicPr>
            <p:cNvPr id="8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4" y="2712"/>
              <a:ext cx="15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3579" y="3052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579" y="2736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3579" y="3350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5029205" y="3352801"/>
            <a:ext cx="762000" cy="1533525"/>
            <a:chOff x="5139" y="2632"/>
            <a:chExt cx="480" cy="966"/>
          </a:xfrm>
        </p:grpSpPr>
        <p:pic>
          <p:nvPicPr>
            <p:cNvPr id="13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9" y="2632"/>
              <a:ext cx="162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5274" y="3012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+ 1</a:t>
              </a:r>
            </a:p>
          </p:txBody>
        </p:sp>
        <p:sp>
          <p:nvSpPr>
            <p:cNvPr id="15" name="Text Box 40"/>
            <p:cNvSpPr txBox="1">
              <a:spLocks noChangeArrowheads="1"/>
            </p:cNvSpPr>
            <p:nvPr/>
          </p:nvSpPr>
          <p:spPr bwMode="auto">
            <a:xfrm>
              <a:off x="5274" y="3318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+ 3</a:t>
              </a:r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5304" y="2768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– 1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676400" y="56388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No! NOT exponential function!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19801" y="1676401"/>
            <a:ext cx="4373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7. {(–2, 4), (–1 , 2), (0, 1), (1, 0.5)}</a:t>
            </a:r>
          </a:p>
        </p:txBody>
      </p:sp>
      <p:graphicFrame>
        <p:nvGraphicFramePr>
          <p:cNvPr id="19" name="Group 46"/>
          <p:cNvGraphicFramePr>
            <a:graphicFrameLocks noGrp="1"/>
          </p:cNvGraphicFramePr>
          <p:nvPr/>
        </p:nvGraphicFramePr>
        <p:xfrm>
          <a:off x="7848600" y="2514600"/>
          <a:ext cx="1600200" cy="259080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7010400" y="3276600"/>
            <a:ext cx="795338" cy="1485900"/>
            <a:chOff x="3579" y="2712"/>
            <a:chExt cx="501" cy="936"/>
          </a:xfrm>
        </p:grpSpPr>
        <p:pic>
          <p:nvPicPr>
            <p:cNvPr id="21" name="Picture 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4" y="2712"/>
              <a:ext cx="15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3579" y="3052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+ 1</a:t>
              </a: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3579" y="2736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+ 1</a:t>
              </a: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3579" y="3350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+ 1</a:t>
              </a:r>
            </a:p>
          </p:txBody>
        </p:sp>
      </p:grpSp>
      <p:grpSp>
        <p:nvGrpSpPr>
          <p:cNvPr id="25" name="Group 47"/>
          <p:cNvGrpSpPr>
            <a:grpSpLocks/>
          </p:cNvGrpSpPr>
          <p:nvPr/>
        </p:nvGrpSpPr>
        <p:grpSpPr bwMode="auto">
          <a:xfrm>
            <a:off x="9555167" y="3200401"/>
            <a:ext cx="965200" cy="1533525"/>
            <a:chOff x="5043" y="2632"/>
            <a:chExt cx="608" cy="966"/>
          </a:xfrm>
        </p:grpSpPr>
        <p:pic>
          <p:nvPicPr>
            <p:cNvPr id="26" name="Picture 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3" y="2632"/>
              <a:ext cx="162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5136" y="3005"/>
              <a:ext cx="4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 </a:t>
              </a:r>
              <a:r>
                <a:rPr lang="en-US" b="1" dirty="0">
                  <a:sym typeface="Symbol" pitchFamily="18" charset="2"/>
                </a:rPr>
                <a:t></a:t>
              </a:r>
              <a:r>
                <a:rPr lang="en-US" sz="2000" b="1" dirty="0"/>
                <a:t> 0.5</a:t>
              </a:r>
            </a:p>
          </p:txBody>
        </p:sp>
        <p:sp>
          <p:nvSpPr>
            <p:cNvPr id="28" name="Text Box 40"/>
            <p:cNvSpPr txBox="1">
              <a:spLocks noChangeArrowheads="1"/>
            </p:cNvSpPr>
            <p:nvPr/>
          </p:nvSpPr>
          <p:spPr bwMode="auto">
            <a:xfrm>
              <a:off x="5136" y="3288"/>
              <a:ext cx="4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 </a:t>
              </a:r>
              <a:r>
                <a:rPr lang="en-US" b="1">
                  <a:sym typeface="Symbol" pitchFamily="18" charset="2"/>
                </a:rPr>
                <a:t></a:t>
              </a:r>
              <a:r>
                <a:rPr lang="en-US" sz="2000" b="1"/>
                <a:t> 0.5</a:t>
              </a: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5166" y="2769"/>
              <a:ext cx="4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ym typeface="Symbol" pitchFamily="18" charset="2"/>
                </a:rPr>
                <a:t></a:t>
              </a:r>
              <a:r>
                <a:rPr lang="en-US" sz="2000" b="1"/>
                <a:t> 0.5 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096000" y="57150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Yes! exponential function!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0942A0-0039-4054-9301-AAE9F16C3A28}"/>
              </a:ext>
            </a:extLst>
          </p:cNvPr>
          <p:cNvSpPr txBox="1"/>
          <p:nvPr/>
        </p:nvSpPr>
        <p:spPr>
          <a:xfrm>
            <a:off x="1752601" y="6176666"/>
            <a:ext cx="250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Quadratic.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524001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To graph an exponential function: </a:t>
            </a:r>
          </a:p>
          <a:p>
            <a:endParaRPr lang="en-US" sz="3200" b="1" u="sng" dirty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Choose several values of x (positive, negative, and 0) and generate ordered pairs. </a:t>
            </a:r>
          </a:p>
          <a:p>
            <a:pPr marL="342900" indent="-342900"/>
            <a:endParaRPr lang="en-US" sz="3200" b="1" dirty="0"/>
          </a:p>
          <a:p>
            <a:pPr marL="342900" indent="-342900"/>
            <a:r>
              <a:rPr lang="en-US" sz="3200" b="1" dirty="0"/>
              <a:t>2. Plot the points.</a:t>
            </a:r>
          </a:p>
          <a:p>
            <a:pPr marL="342900" indent="-342900"/>
            <a:endParaRPr lang="en-US" sz="3200" b="1" dirty="0"/>
          </a:p>
          <a:p>
            <a:pPr marL="342900" indent="-342900"/>
            <a:r>
              <a:rPr lang="en-US" sz="3200" b="1" dirty="0"/>
              <a:t>3. connect the points with a smooth curve.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52600" y="1219201"/>
            <a:ext cx="3537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8. Graph y = 0.5(2)</a:t>
            </a:r>
            <a:r>
              <a:rPr lang="en-US" sz="3200" b="1" baseline="30000" dirty="0"/>
              <a:t>x</a:t>
            </a:r>
            <a:r>
              <a:rPr lang="en-US" sz="3200" b="1" dirty="0"/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143000"/>
            <a:ext cx="0" cy="571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248401" y="1447801"/>
            <a:ext cx="275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9. Graph y = 2</a:t>
            </a:r>
            <a:r>
              <a:rPr lang="en-US" sz="3200" b="1" baseline="30000" dirty="0"/>
              <a:t>x</a:t>
            </a:r>
            <a:r>
              <a:rPr lang="en-US" sz="3200" b="1" dirty="0"/>
              <a:t>.</a:t>
            </a:r>
          </a:p>
        </p:txBody>
      </p:sp>
      <p:pic>
        <p:nvPicPr>
          <p:cNvPr id="7" name="irc_mi" descr="http://mathbits.com/MathBits/StudentResources/GraphPaper/14by14%20axes.jpg"/>
          <p:cNvPicPr/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2667000" y="3200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mathbits.com/MathBits/StudentResources/GraphPaper/14by14%20axes.jpg"/>
          <p:cNvPicPr/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7315200" y="3276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52600" y="2057400"/>
          <a:ext cx="762000" cy="330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3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4600" y="2438400"/>
          <a:ext cx="762000" cy="330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3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5-Point Star 11"/>
          <p:cNvSpPr/>
          <p:nvPr/>
        </p:nvSpPr>
        <p:spPr>
          <a:xfrm>
            <a:off x="7620000" y="2133600"/>
            <a:ext cx="457200" cy="457200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29600" y="2133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SKIP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3600" y="1143000"/>
            <a:ext cx="0" cy="571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1"/>
            <a:ext cx="2819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81800" y="1600200"/>
            <a:ext cx="266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Graph y = –3(3)</a:t>
            </a:r>
            <a:r>
              <a:rPr lang="en-US" sz="2800" b="1" baseline="30000" dirty="0"/>
              <a:t>x</a:t>
            </a:r>
            <a:r>
              <a:rPr lang="en-US" sz="28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8288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10.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6764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11. </a:t>
            </a:r>
          </a:p>
        </p:txBody>
      </p:sp>
      <p:pic>
        <p:nvPicPr>
          <p:cNvPr id="8" name="irc_mi" descr="http://mathbits.com/MathBits/StudentResources/GraphPaper/14by14%20axes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2667000" y="3200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mathbits.com/MathBits/StudentResources/GraphPaper/14by14%20axes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7315200" y="3276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52600" y="2590800"/>
          <a:ext cx="762000" cy="330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3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4600" y="2743200"/>
          <a:ext cx="762000" cy="330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3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1619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1600201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12. </a:t>
            </a:r>
          </a:p>
        </p:txBody>
      </p:sp>
      <p:pic>
        <p:nvPicPr>
          <p:cNvPr id="6" name="irc_mi" descr="http://mathbits.com/MathBits/StudentResources/GraphPaper/14by14%20axes.jpg"/>
          <p:cNvPicPr/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2667000" y="3124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2590800"/>
          <a:ext cx="762000" cy="3309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32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2BC0FBA-8C20-4C55-8755-56C91ED1A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7415" y="2606040"/>
            <a:ext cx="10879931" cy="203454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None/>
              <a:tabLst>
                <a:tab pos="1523048" algn="l"/>
              </a:tabLst>
            </a:pPr>
            <a:r>
              <a:rPr lang="en-US" altLang="en-US" sz="594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Explore exponential functions and their graphs.</a:t>
            </a:r>
          </a:p>
          <a:p>
            <a:pPr algn="ctr">
              <a:buNone/>
              <a:tabLst>
                <a:tab pos="1523048" algn="l"/>
              </a:tabLst>
            </a:pPr>
            <a:endParaRPr lang="en-US" altLang="en-US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183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>
            <a:extLst>
              <a:ext uri="{FF2B5EF4-FFF2-40B4-BE49-F238E27FC236}">
                <a16:creationId xmlns:a16="http://schemas.microsoft.com/office/drawing/2014/main" id="{9214CEE9-9493-46A3-B0E7-EAB21742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9" t="49709" r="41074" b="29337"/>
          <a:stretch>
            <a:fillRect/>
          </a:stretch>
        </p:blipFill>
        <p:spPr bwMode="auto">
          <a:xfrm>
            <a:off x="4252198" y="2974658"/>
            <a:ext cx="3504724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D2FB327-45A7-4A8F-B597-AB9BFA774CD1}"/>
              </a:ext>
            </a:extLst>
          </p:cNvPr>
          <p:cNvCxnSpPr>
            <a:cxnSpLocks/>
          </p:cNvCxnSpPr>
          <p:nvPr/>
        </p:nvCxnSpPr>
        <p:spPr>
          <a:xfrm flipV="1">
            <a:off x="7116842" y="3757613"/>
            <a:ext cx="0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ED1D5D-4C57-45AF-9D0D-5AC4ABD04556}"/>
              </a:ext>
            </a:extLst>
          </p:cNvPr>
          <p:cNvCxnSpPr/>
          <p:nvPr/>
        </p:nvCxnSpPr>
        <p:spPr>
          <a:xfrm>
            <a:off x="6576775" y="2756059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7" name="TextBox 4">
            <a:extLst>
              <a:ext uri="{FF2B5EF4-FFF2-40B4-BE49-F238E27FC236}">
                <a16:creationId xmlns:a16="http://schemas.microsoft.com/office/drawing/2014/main" id="{35089321-B6B3-4F29-A62B-BF57EC685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655" y="1873092"/>
            <a:ext cx="192024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2880" b="1">
                <a:solidFill>
                  <a:srgbClr val="FF0000"/>
                </a:solidFill>
              </a:rPr>
              <a:t>Starting Value </a:t>
            </a: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E72E787A-96BD-4363-B9FB-05881C0D6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335" y="4443413"/>
            <a:ext cx="37719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/>
            <a:r>
              <a:rPr lang="en-US" altLang="en-US" sz="2880" b="1">
                <a:solidFill>
                  <a:srgbClr val="FF0000"/>
                </a:solidFill>
              </a:rPr>
              <a:t>Pattern </a:t>
            </a:r>
          </a:p>
          <a:p>
            <a:pPr algn="ctr"/>
            <a:r>
              <a:rPr lang="en-US" altLang="en-US" sz="2880" b="1">
                <a:solidFill>
                  <a:srgbClr val="FF0000"/>
                </a:solidFill>
              </a:rPr>
              <a:t>(What you multiply by)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F540451-28E8-42EA-8E59-B0588DA915F2}"/>
              </a:ext>
            </a:extLst>
          </p:cNvPr>
          <p:cNvSpPr txBox="1">
            <a:spLocks noChangeArrowheads="1"/>
          </p:cNvSpPr>
          <p:nvPr/>
        </p:nvSpPr>
        <p:spPr>
          <a:xfrm>
            <a:off x="518875" y="137160"/>
            <a:ext cx="10971371" cy="1524477"/>
          </a:xfrm>
          <a:prstGeom prst="rect">
            <a:avLst/>
          </a:prstGeom>
        </p:spPr>
        <p:txBody>
          <a:bodyPr/>
          <a:lstStyle>
            <a:lvl1pPr algn="ctr" defTabSz="1352517" rtl="0" eaLnBrk="0" fontAlgn="base" hangingPunct="0">
              <a:spcBef>
                <a:spcPct val="0"/>
              </a:spcBef>
              <a:spcAft>
                <a:spcPct val="0"/>
              </a:spcAft>
              <a:defRPr sz="65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352517" rtl="0" eaLnBrk="0" fontAlgn="base" hangingPunct="0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2pPr>
            <a:lvl3pPr algn="ctr" defTabSz="1352517" rtl="0" eaLnBrk="0" fontAlgn="base" hangingPunct="0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3pPr>
            <a:lvl4pPr algn="ctr" defTabSz="1352517" rtl="0" eaLnBrk="0" fontAlgn="base" hangingPunct="0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4pPr>
            <a:lvl5pPr algn="ctr" defTabSz="1352517" rtl="0" eaLnBrk="0" fontAlgn="base" hangingPunct="0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5pPr>
            <a:lvl6pPr marL="609585" algn="ctr" defTabSz="1352517" rtl="0" fontAlgn="base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defTabSz="1352517" rtl="0" fontAlgn="base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defTabSz="1352517" rtl="0" fontAlgn="base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defTabSz="1352517" rtl="0" fontAlgn="base">
              <a:spcBef>
                <a:spcPct val="0"/>
              </a:spcBef>
              <a:spcAft>
                <a:spcPct val="0"/>
              </a:spcAft>
              <a:defRPr sz="6533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tabLst>
                <a:tab pos="1523962" algn="l"/>
              </a:tabLst>
              <a:defRPr/>
            </a:pPr>
            <a:r>
              <a:rPr lang="en-US" sz="720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Exponential Functions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00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24097B4D-DE81-4E29-9846-B4B8291D6C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6395" y="960120"/>
          <a:ext cx="3747611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647419" imgH="203112" progId="Equation.3">
                  <p:embed/>
                </p:oleObj>
              </mc:Choice>
              <mc:Fallback>
                <p:oleObj name="Equation" r:id="rId3" imgW="647419" imgH="203112" progId="Equation.3">
                  <p:embed/>
                  <p:pic>
                    <p:nvPicPr>
                      <p:cNvPr id="24578" name="Object 2">
                        <a:extLst>
                          <a:ext uri="{FF2B5EF4-FFF2-40B4-BE49-F238E27FC236}">
                            <a16:creationId xmlns:a16="http://schemas.microsoft.com/office/drawing/2014/main" id="{24097B4D-DE81-4E29-9846-B4B8291D6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395" y="960120"/>
                        <a:ext cx="3747611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Box 2">
            <a:extLst>
              <a:ext uri="{FF2B5EF4-FFF2-40B4-BE49-F238E27FC236}">
                <a16:creationId xmlns:a16="http://schemas.microsoft.com/office/drawing/2014/main" id="{C8B56129-12F3-4D52-8383-6721FF8BF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359" y="960120"/>
            <a:ext cx="32412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>
                <a:latin typeface="Cambria Math" panose="02040503050406030204" pitchFamily="18" charset="0"/>
              </a:rPr>
              <a:t>x</a:t>
            </a:r>
          </a:p>
        </p:txBody>
      </p:sp>
      <p:sp>
        <p:nvSpPr>
          <p:cNvPr id="2053" name="TextBox 9">
            <a:extLst>
              <a:ext uri="{FF2B5EF4-FFF2-40B4-BE49-F238E27FC236}">
                <a16:creationId xmlns:a16="http://schemas.microsoft.com/office/drawing/2014/main" id="{0E84263A-7431-47BE-908F-A14971D9F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403" y="3520440"/>
            <a:ext cx="337913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‘a’ can NOT = 0</a:t>
            </a:r>
          </a:p>
        </p:txBody>
      </p:sp>
      <p:sp>
        <p:nvSpPr>
          <p:cNvPr id="2054" name="TextBox 15">
            <a:extLst>
              <a:ext uri="{FF2B5EF4-FFF2-40B4-BE49-F238E27FC236}">
                <a16:creationId xmlns:a16="http://schemas.microsoft.com/office/drawing/2014/main" id="{74E76F6D-FE7E-44EB-B44F-8F61C0CC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501" y="3337560"/>
            <a:ext cx="440094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‘b’ MUST be positive</a:t>
            </a:r>
          </a:p>
          <a:p>
            <a:pPr algn="ctr" eaLnBrk="1" hangingPunct="1">
              <a:defRPr/>
            </a:pPr>
            <a:r>
              <a:rPr lang="en-US" altLang="en-US" sz="384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‘b’ can NOT =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248813-8251-4E95-B283-5D3D024E5E42}"/>
              </a:ext>
            </a:extLst>
          </p:cNvPr>
          <p:cNvCxnSpPr/>
          <p:nvPr/>
        </p:nvCxnSpPr>
        <p:spPr>
          <a:xfrm flipV="1">
            <a:off x="4450795" y="1783080"/>
            <a:ext cx="1097280" cy="1645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727F32-D2A7-4A04-BADF-59C904168816}"/>
              </a:ext>
            </a:extLst>
          </p:cNvPr>
          <p:cNvCxnSpPr/>
          <p:nvPr/>
        </p:nvCxnSpPr>
        <p:spPr>
          <a:xfrm flipH="1" flipV="1">
            <a:off x="6643925" y="1783080"/>
            <a:ext cx="2286000" cy="1554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7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2">
            <a:extLst>
              <a:ext uri="{FF2B5EF4-FFF2-40B4-BE49-F238E27FC236}">
                <a16:creationId xmlns:a16="http://schemas.microsoft.com/office/drawing/2014/main" id="{6A81E21A-A990-45CA-A1CA-21F12BE965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042" y="1608773"/>
          <a:ext cx="374904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825500" imgH="203200" progId="Equation.3">
                  <p:embed/>
                </p:oleObj>
              </mc:Choice>
              <mc:Fallback>
                <p:oleObj name="Equation" r:id="rId3" imgW="825500" imgH="203200" progId="Equation.3">
                  <p:embed/>
                  <p:pic>
                    <p:nvPicPr>
                      <p:cNvPr id="25603" name="Object 2">
                        <a:extLst>
                          <a:ext uri="{FF2B5EF4-FFF2-40B4-BE49-F238E27FC236}">
                            <a16:creationId xmlns:a16="http://schemas.microsoft.com/office/drawing/2014/main" id="{6A81E21A-A990-45CA-A1CA-21F12BE965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42" y="1608773"/>
                        <a:ext cx="3749040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4">
            <a:extLst>
              <a:ext uri="{FF2B5EF4-FFF2-40B4-BE49-F238E27FC236}">
                <a16:creationId xmlns:a16="http://schemas.microsoft.com/office/drawing/2014/main" id="{94E8188B-0E85-45C2-B523-BA1FAB66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15" y="1637348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6A4E0319-2069-47CD-81AE-DD0BC1C9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82" y="2594610"/>
            <a:ext cx="517385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1) Find the initial value.</a:t>
            </a:r>
          </a:p>
        </p:txBody>
      </p:sp>
      <p:sp>
        <p:nvSpPr>
          <p:cNvPr id="25607" name="TextBox 7">
            <a:extLst>
              <a:ext uri="{FF2B5EF4-FFF2-40B4-BE49-F238E27FC236}">
                <a16:creationId xmlns:a16="http://schemas.microsoft.com/office/drawing/2014/main" id="{4DE2BA1F-678F-4A07-80B4-FDF2DC87D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16" y="4423410"/>
            <a:ext cx="367921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2) Find the base.</a:t>
            </a:r>
          </a:p>
        </p:txBody>
      </p:sp>
      <p:sp>
        <p:nvSpPr>
          <p:cNvPr id="25608" name="TextBox 8">
            <a:extLst>
              <a:ext uri="{FF2B5EF4-FFF2-40B4-BE49-F238E27FC236}">
                <a16:creationId xmlns:a16="http://schemas.microsoft.com/office/drawing/2014/main" id="{6995CBCE-1E2B-4FE6-B10A-6C18A96C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47" y="3417570"/>
            <a:ext cx="144783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 = -1</a:t>
            </a:r>
          </a:p>
        </p:txBody>
      </p:sp>
      <p:sp>
        <p:nvSpPr>
          <p:cNvPr id="25609" name="TextBox 9">
            <a:extLst>
              <a:ext uri="{FF2B5EF4-FFF2-40B4-BE49-F238E27FC236}">
                <a16:creationId xmlns:a16="http://schemas.microsoft.com/office/drawing/2014/main" id="{5B0A5A7B-1419-44BC-8E05-0F7E9B68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120" y="5246370"/>
            <a:ext cx="168668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 = .25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692E741-638B-4C54-8AD4-15AA84735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390" y="2641759"/>
            <a:ext cx="517385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3) Find the initial value.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B94924A-549E-4188-AB5C-869EC486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649" y="4560570"/>
            <a:ext cx="367921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4) Find the base.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3C1DAD40-9A0C-4C44-A82E-25C5BDA4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394" y="3463290"/>
            <a:ext cx="144783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 = -4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C4419E9-3182-4E65-AAF2-B8152606E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29" y="5383530"/>
            <a:ext cx="15311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 = 3  </a:t>
            </a:r>
          </a:p>
        </p:txBody>
      </p:sp>
      <p:graphicFrame>
        <p:nvGraphicFramePr>
          <p:cNvPr id="25613" name="Object 2">
            <a:extLst>
              <a:ext uri="{FF2B5EF4-FFF2-40B4-BE49-F238E27FC236}">
                <a16:creationId xmlns:a16="http://schemas.microsoft.com/office/drawing/2014/main" id="{B905D5F0-9ACB-4535-A2BA-989B4A604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2575" y="1637348"/>
          <a:ext cx="3016091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723586" imgH="203112" progId="Equation.3">
                  <p:embed/>
                </p:oleObj>
              </mc:Choice>
              <mc:Fallback>
                <p:oleObj name="Equation" r:id="rId5" imgW="723586" imgH="203112" progId="Equation.3">
                  <p:embed/>
                  <p:pic>
                    <p:nvPicPr>
                      <p:cNvPr id="25613" name="Object 2">
                        <a:extLst>
                          <a:ext uri="{FF2B5EF4-FFF2-40B4-BE49-F238E27FC236}">
                            <a16:creationId xmlns:a16="http://schemas.microsoft.com/office/drawing/2014/main" id="{B905D5F0-9ACB-4535-A2BA-989B4A604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575" y="1637348"/>
                        <a:ext cx="3016091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8">
            <a:extLst>
              <a:ext uri="{FF2B5EF4-FFF2-40B4-BE49-F238E27FC236}">
                <a16:creationId xmlns:a16="http://schemas.microsoft.com/office/drawing/2014/main" id="{5290846C-AD0D-45A7-8F92-5DB01C29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8625" y="1525906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0CC235-824D-439F-8D0F-7F301E2F56E2}"/>
              </a:ext>
            </a:extLst>
          </p:cNvPr>
          <p:cNvCxnSpPr/>
          <p:nvPr/>
        </p:nvCxnSpPr>
        <p:spPr>
          <a:xfrm>
            <a:off x="5479495" y="0"/>
            <a:ext cx="6858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3">
            <a:extLst>
              <a:ext uri="{FF2B5EF4-FFF2-40B4-BE49-F238E27FC236}">
                <a16:creationId xmlns:a16="http://schemas.microsoft.com/office/drawing/2014/main" id="{B02C4E52-4616-4EB0-9064-57A57CD29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605" y="2606040"/>
            <a:ext cx="5173852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5) Find the initial value.</a:t>
            </a: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28611E78-ECAD-42BA-A6B4-9336FAC8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339" y="4526280"/>
            <a:ext cx="367921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6) Find the base.</a:t>
            </a:r>
          </a:p>
        </p:txBody>
      </p:sp>
      <p:sp>
        <p:nvSpPr>
          <p:cNvPr id="29702" name="TextBox 5">
            <a:extLst>
              <a:ext uri="{FF2B5EF4-FFF2-40B4-BE49-F238E27FC236}">
                <a16:creationId xmlns:a16="http://schemas.microsoft.com/office/drawing/2014/main" id="{41B05573-CBF6-46ED-BEB0-A4D9080C1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290" y="3520440"/>
            <a:ext cx="12843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 = 1</a:t>
            </a:r>
          </a:p>
        </p:txBody>
      </p:sp>
      <p:sp>
        <p:nvSpPr>
          <p:cNvPr id="29703" name="TextBox 6">
            <a:extLst>
              <a:ext uri="{FF2B5EF4-FFF2-40B4-BE49-F238E27FC236}">
                <a16:creationId xmlns:a16="http://schemas.microsoft.com/office/drawing/2014/main" id="{8E93997A-DCB7-41B7-83E1-458009697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381" y="5532120"/>
            <a:ext cx="1422184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b = 2 </a:t>
            </a:r>
          </a:p>
        </p:txBody>
      </p:sp>
      <p:graphicFrame>
        <p:nvGraphicFramePr>
          <p:cNvPr id="26631" name="Object 2">
            <a:extLst>
              <a:ext uri="{FF2B5EF4-FFF2-40B4-BE49-F238E27FC236}">
                <a16:creationId xmlns:a16="http://schemas.microsoft.com/office/drawing/2014/main" id="{AB30AC62-896C-4E95-8229-A9CA3E8CD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2232" y="1051560"/>
          <a:ext cx="1958816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469696" imgH="203112" progId="Equation.3">
                  <p:embed/>
                </p:oleObj>
              </mc:Choice>
              <mc:Fallback>
                <p:oleObj name="Equation" r:id="rId3" imgW="469696" imgH="203112" progId="Equation.3">
                  <p:embed/>
                  <p:pic>
                    <p:nvPicPr>
                      <p:cNvPr id="26631" name="Object 2">
                        <a:extLst>
                          <a:ext uri="{FF2B5EF4-FFF2-40B4-BE49-F238E27FC236}">
                            <a16:creationId xmlns:a16="http://schemas.microsoft.com/office/drawing/2014/main" id="{AB30AC62-896C-4E95-8229-A9CA3E8CD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232" y="1051560"/>
                        <a:ext cx="1958816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Box 8">
            <a:extLst>
              <a:ext uri="{FF2B5EF4-FFF2-40B4-BE49-F238E27FC236}">
                <a16:creationId xmlns:a16="http://schemas.microsoft.com/office/drawing/2014/main" id="{F760D8BD-63D2-4B28-9BDE-3FBA263E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165" y="1051561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92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98823"/>
            <a:ext cx="1166275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u="sng" dirty="0"/>
              <a:t>Exponential Function: </a:t>
            </a:r>
            <a:r>
              <a:rPr lang="en-US" sz="3000" b="1" dirty="0"/>
              <a:t>a function, in which the </a:t>
            </a:r>
            <a:r>
              <a:rPr lang="en-US" sz="3000" b="1" dirty="0">
                <a:solidFill>
                  <a:srgbClr val="FF0000"/>
                </a:solidFill>
              </a:rPr>
              <a:t>independent variable</a:t>
            </a:r>
            <a:r>
              <a:rPr lang="en-US" sz="3000" b="1" dirty="0"/>
              <a:t> (x) appears in an exponent.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47009" t="49709" r="4273" b="27940"/>
          <a:stretch>
            <a:fillRect/>
          </a:stretch>
        </p:blipFill>
        <p:spPr bwMode="auto">
          <a:xfrm>
            <a:off x="1752600" y="4114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3581400" y="4686300"/>
            <a:ext cx="0" cy="952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00400" y="3733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600" y="275183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Starting Value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5638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Pattern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(What you multiply by)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>
            <a:extLst>
              <a:ext uri="{FF2B5EF4-FFF2-40B4-BE49-F238E27FC236}">
                <a16:creationId xmlns:a16="http://schemas.microsoft.com/office/drawing/2014/main" id="{3E4B247E-B256-4E0E-BAB2-CFFF34F5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95" y="480060"/>
            <a:ext cx="98069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Write an exponential function based off the information given. </a:t>
            </a:r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1879D932-B497-4D12-B664-FCE5D724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15" y="1783081"/>
            <a:ext cx="1138428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 b="1"/>
              <a:t>8. Johnny put $200 in his savings account when he was 18. His interest rate is 3% so his account increases by 1.03 each year. 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798F79C3-3894-48BA-9839-E0C24CB7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75" y="3174682"/>
            <a:ext cx="80238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Equation: </a:t>
            </a:r>
          </a:p>
          <a:p>
            <a:endParaRPr lang="en-US" altLang="en-US" sz="2880"/>
          </a:p>
          <a:p>
            <a:r>
              <a:rPr lang="en-US" altLang="en-US" sz="2880"/>
              <a:t>x stands for – </a:t>
            </a:r>
          </a:p>
          <a:p>
            <a:endParaRPr lang="en-US" altLang="en-US" sz="2880"/>
          </a:p>
          <a:p>
            <a:r>
              <a:rPr lang="en-US" altLang="en-US" sz="2880"/>
              <a:t>Y stands for - </a:t>
            </a:r>
          </a:p>
        </p:txBody>
      </p:sp>
      <p:sp>
        <p:nvSpPr>
          <p:cNvPr id="27654" name="TextBox 5">
            <a:extLst>
              <a:ext uri="{FF2B5EF4-FFF2-40B4-BE49-F238E27FC236}">
                <a16:creationId xmlns:a16="http://schemas.microsoft.com/office/drawing/2014/main" id="{52006856-898E-4067-A6DB-08D89B6D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2" y="5746433"/>
            <a:ext cx="102184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 b="1"/>
              <a:t>What is the amount in Johnny’s account when he is 22?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5F8AE-9DAB-457D-8875-ACA183A19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95" y="3058955"/>
            <a:ext cx="336042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960" b="1">
                <a:solidFill>
                  <a:srgbClr val="FF0000"/>
                </a:solidFill>
              </a:rPr>
              <a:t>y = 200(1.03)</a:t>
            </a:r>
            <a:r>
              <a:rPr lang="en-US" altLang="en-US" sz="3960" b="1" baseline="30000">
                <a:solidFill>
                  <a:srgbClr val="FF0000"/>
                </a:solidFill>
              </a:rPr>
              <a:t>x</a:t>
            </a:r>
            <a:r>
              <a:rPr lang="en-US" altLang="en-US" sz="396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1C67A-0144-4332-8187-25101D2CD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135" y="3971925"/>
            <a:ext cx="2263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070C9-D22D-45EE-8F67-CEF9AC7B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135" y="4867752"/>
            <a:ext cx="3840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Money in account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6ADDF-119D-4792-A2BE-8822C61F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645" y="6273642"/>
            <a:ext cx="637794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 </a:t>
            </a:r>
            <a:r>
              <a:rPr lang="en-US" altLang="en-US" sz="3240" b="1">
                <a:solidFill>
                  <a:srgbClr val="FF0000"/>
                </a:solidFill>
              </a:rPr>
              <a:t>y = 200(1.03)</a:t>
            </a:r>
            <a:r>
              <a:rPr lang="en-US" altLang="en-US" sz="3240" b="1" baseline="30000">
                <a:solidFill>
                  <a:srgbClr val="FF0000"/>
                </a:solidFill>
              </a:rPr>
              <a:t>4</a:t>
            </a:r>
            <a:r>
              <a:rPr lang="en-US" altLang="en-US" sz="3240" b="1">
                <a:solidFill>
                  <a:srgbClr val="FF0000"/>
                </a:solidFill>
              </a:rPr>
              <a:t> </a:t>
            </a:r>
            <a:r>
              <a:rPr lang="en-US" altLang="en-US" sz="3240"/>
              <a:t>= </a:t>
            </a:r>
            <a:r>
              <a:rPr lang="en-US" altLang="en-US" sz="3240" b="1">
                <a:solidFill>
                  <a:srgbClr val="0070C0"/>
                </a:solidFill>
              </a:rPr>
              <a:t>$225.10</a:t>
            </a:r>
            <a:endParaRPr lang="en-US" altLang="en-US" sz="288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>
            <a:extLst>
              <a:ext uri="{FF2B5EF4-FFF2-40B4-BE49-F238E27FC236}">
                <a16:creationId xmlns:a16="http://schemas.microsoft.com/office/drawing/2014/main" id="{20B257C6-BFCB-4E3A-A391-C99DA693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95" y="480060"/>
            <a:ext cx="98069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Write an exponential function based off the information given. </a:t>
            </a:r>
          </a:p>
        </p:txBody>
      </p:sp>
      <p:sp>
        <p:nvSpPr>
          <p:cNvPr id="28676" name="TextBox 3">
            <a:extLst>
              <a:ext uri="{FF2B5EF4-FFF2-40B4-BE49-F238E27FC236}">
                <a16:creationId xmlns:a16="http://schemas.microsoft.com/office/drawing/2014/main" id="{F6734735-8A98-497C-9C1B-85632A294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15" y="1440181"/>
            <a:ext cx="1138428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 b="1"/>
              <a:t>9. Sara’s parents gave her $500 as a graduation gift. She spends 20% per </a:t>
            </a:r>
            <a:r>
              <a:rPr lang="en-US" altLang="en-US" sz="2880" b="1" u="sng"/>
              <a:t>YEAR</a:t>
            </a:r>
            <a:r>
              <a:rPr lang="en-US" altLang="en-US" sz="2880" b="1"/>
              <a:t> so the amount of money she has is decreasing (being multiplied by) 0.8 each </a:t>
            </a:r>
            <a:r>
              <a:rPr lang="en-US" altLang="en-US" sz="2880" b="1" u="sng"/>
              <a:t>YEAR</a:t>
            </a:r>
            <a:r>
              <a:rPr lang="en-US" altLang="en-US" sz="2880" b="1"/>
              <a:t>. </a:t>
            </a:r>
          </a:p>
        </p:txBody>
      </p:sp>
      <p:sp>
        <p:nvSpPr>
          <p:cNvPr id="28677" name="TextBox 4">
            <a:extLst>
              <a:ext uri="{FF2B5EF4-FFF2-40B4-BE49-F238E27FC236}">
                <a16:creationId xmlns:a16="http://schemas.microsoft.com/office/drawing/2014/main" id="{B9370BC5-846B-46E2-A9A8-3089C48F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75" y="3223260"/>
            <a:ext cx="802386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Equation: </a:t>
            </a:r>
          </a:p>
          <a:p>
            <a:endParaRPr lang="en-US" altLang="en-US" sz="2880"/>
          </a:p>
          <a:p>
            <a:r>
              <a:rPr lang="en-US" altLang="en-US" sz="2880"/>
              <a:t>x stands for – </a:t>
            </a:r>
          </a:p>
          <a:p>
            <a:endParaRPr lang="en-US" altLang="en-US" sz="2880"/>
          </a:p>
          <a:p>
            <a:r>
              <a:rPr lang="en-US" altLang="en-US" sz="2880"/>
              <a:t>Y stands for - </a:t>
            </a: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F43D0877-58A7-40F6-80E1-2FB890CC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15" y="5829300"/>
            <a:ext cx="1021842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 b="1"/>
              <a:t>How many </a:t>
            </a:r>
            <a:r>
              <a:rPr lang="en-US" altLang="en-US" sz="2880" b="1" u="sng"/>
              <a:t>years</a:t>
            </a:r>
            <a:r>
              <a:rPr lang="en-US" altLang="en-US" sz="2880" b="1"/>
              <a:t> did it take Sara to have less than $5 left?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A4725-2966-429D-B341-80CA599CA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95" y="3058955"/>
            <a:ext cx="336042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960" b="1">
                <a:solidFill>
                  <a:srgbClr val="FF0000"/>
                </a:solidFill>
              </a:rPr>
              <a:t>y = 500(0.8)</a:t>
            </a:r>
            <a:r>
              <a:rPr lang="en-US" altLang="en-US" sz="3960" b="1" baseline="30000">
                <a:solidFill>
                  <a:srgbClr val="FF0000"/>
                </a:solidFill>
              </a:rPr>
              <a:t>x</a:t>
            </a:r>
            <a:r>
              <a:rPr lang="en-US" altLang="en-US" sz="396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1E788-5ED4-4DA6-9A26-D7DCD748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135" y="3971925"/>
            <a:ext cx="2263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25DEF-DC06-4273-81E0-F4C35E1E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135" y="4876325"/>
            <a:ext cx="3840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Money left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046D9-DD9C-4A09-B46B-91087ABC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2888" y="6092190"/>
            <a:ext cx="185166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 b="1">
                <a:solidFill>
                  <a:srgbClr val="00B050"/>
                </a:solidFill>
              </a:rPr>
              <a:t>21 years</a:t>
            </a:r>
          </a:p>
        </p:txBody>
      </p:sp>
    </p:spTree>
    <p:extLst>
      <p:ext uri="{BB962C8B-B14F-4D97-AF65-F5344CB8AC3E}">
        <p14:creationId xmlns:p14="http://schemas.microsoft.com/office/powerpoint/2010/main" val="27459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>
            <a:extLst>
              <a:ext uri="{FF2B5EF4-FFF2-40B4-BE49-F238E27FC236}">
                <a16:creationId xmlns:a16="http://schemas.microsoft.com/office/drawing/2014/main" id="{608549DC-0C5D-49DE-A539-F58FFB0A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655" y="347187"/>
            <a:ext cx="939546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9. Write an exponential function to match the table of values.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F2C12F-2522-4947-B9C5-55489037DBBD}"/>
              </a:ext>
            </a:extLst>
          </p:cNvPr>
          <p:cNvGraphicFramePr>
            <a:graphicFrameLocks noGrp="1"/>
          </p:cNvGraphicFramePr>
          <p:nvPr/>
        </p:nvGraphicFramePr>
        <p:xfrm>
          <a:off x="678895" y="1577340"/>
          <a:ext cx="4817746" cy="444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73">
                  <a:extLst>
                    <a:ext uri="{9D8B030D-6E8A-4147-A177-3AD203B41FA5}">
                      <a16:colId xmlns:a16="http://schemas.microsoft.com/office/drawing/2014/main" val="449368556"/>
                    </a:ext>
                  </a:extLst>
                </a:gridCol>
                <a:gridCol w="2408873">
                  <a:extLst>
                    <a:ext uri="{9D8B030D-6E8A-4147-A177-3AD203B41FA5}">
                      <a16:colId xmlns:a16="http://schemas.microsoft.com/office/drawing/2014/main" val="3031272111"/>
                    </a:ext>
                  </a:extLst>
                </a:gridCol>
              </a:tblGrid>
              <a:tr h="740635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Year</a:t>
                      </a:r>
                    </a:p>
                  </a:txBody>
                  <a:tcPr marL="82288" marR="82288" marT="41134" marB="41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Money</a:t>
                      </a:r>
                    </a:p>
                  </a:txBody>
                  <a:tcPr marL="82288" marR="82288" marT="41134" marB="41134"/>
                </a:tc>
                <a:extLst>
                  <a:ext uri="{0D108BD9-81ED-4DB2-BD59-A6C34878D82A}">
                    <a16:rowId xmlns:a16="http://schemas.microsoft.com/office/drawing/2014/main" val="281624178"/>
                  </a:ext>
                </a:extLst>
              </a:tr>
              <a:tr h="740635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0</a:t>
                      </a:r>
                    </a:p>
                  </a:txBody>
                  <a:tcPr marL="82288" marR="82288" marT="41134" marB="41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400</a:t>
                      </a:r>
                    </a:p>
                  </a:txBody>
                  <a:tcPr marL="82288" marR="82288" marT="41134" marB="41134"/>
                </a:tc>
                <a:extLst>
                  <a:ext uri="{0D108BD9-81ED-4DB2-BD59-A6C34878D82A}">
                    <a16:rowId xmlns:a16="http://schemas.microsoft.com/office/drawing/2014/main" val="2170266260"/>
                  </a:ext>
                </a:extLst>
              </a:tr>
              <a:tr h="740635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1</a:t>
                      </a:r>
                    </a:p>
                  </a:txBody>
                  <a:tcPr marL="82288" marR="82288" marT="41134" marB="41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600</a:t>
                      </a:r>
                    </a:p>
                  </a:txBody>
                  <a:tcPr marL="82288" marR="82288" marT="41134" marB="41134"/>
                </a:tc>
                <a:extLst>
                  <a:ext uri="{0D108BD9-81ED-4DB2-BD59-A6C34878D82A}">
                    <a16:rowId xmlns:a16="http://schemas.microsoft.com/office/drawing/2014/main" val="2902821312"/>
                  </a:ext>
                </a:extLst>
              </a:tr>
              <a:tr h="740635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2</a:t>
                      </a:r>
                    </a:p>
                  </a:txBody>
                  <a:tcPr marL="82288" marR="82288" marT="41134" marB="41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900</a:t>
                      </a:r>
                    </a:p>
                  </a:txBody>
                  <a:tcPr marL="82288" marR="82288" marT="41134" marB="41134"/>
                </a:tc>
                <a:extLst>
                  <a:ext uri="{0D108BD9-81ED-4DB2-BD59-A6C34878D82A}">
                    <a16:rowId xmlns:a16="http://schemas.microsoft.com/office/drawing/2014/main" val="994934637"/>
                  </a:ext>
                </a:extLst>
              </a:tr>
              <a:tr h="740635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3</a:t>
                      </a:r>
                    </a:p>
                  </a:txBody>
                  <a:tcPr marL="82288" marR="82288" marT="41134" marB="41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1350</a:t>
                      </a:r>
                    </a:p>
                  </a:txBody>
                  <a:tcPr marL="82288" marR="82288" marT="41134" marB="41134"/>
                </a:tc>
                <a:extLst>
                  <a:ext uri="{0D108BD9-81ED-4DB2-BD59-A6C34878D82A}">
                    <a16:rowId xmlns:a16="http://schemas.microsoft.com/office/drawing/2014/main" val="1270592050"/>
                  </a:ext>
                </a:extLst>
              </a:tr>
              <a:tr h="740635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4</a:t>
                      </a:r>
                    </a:p>
                  </a:txBody>
                  <a:tcPr marL="82288" marR="82288" marT="41134" marB="411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2025</a:t>
                      </a:r>
                    </a:p>
                  </a:txBody>
                  <a:tcPr marL="82288" marR="82288" marT="41134" marB="41134"/>
                </a:tc>
                <a:extLst>
                  <a:ext uri="{0D108BD9-81ED-4DB2-BD59-A6C34878D82A}">
                    <a16:rowId xmlns:a16="http://schemas.microsoft.com/office/drawing/2014/main" val="832342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F60B87-3327-49D1-A671-FB66CA7E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355" y="2263140"/>
            <a:ext cx="33604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y = 400(1.5)</a:t>
            </a:r>
            <a:r>
              <a:rPr lang="en-US" altLang="en-US" sz="3600" b="1" baseline="30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724" name="TextBox 5">
            <a:extLst>
              <a:ext uri="{FF2B5EF4-FFF2-40B4-BE49-F238E27FC236}">
                <a16:creationId xmlns:a16="http://schemas.microsoft.com/office/drawing/2014/main" id="{62141131-4A6D-4730-85B5-25008FF9E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845" y="1714500"/>
            <a:ext cx="802386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Equation: </a:t>
            </a:r>
          </a:p>
          <a:p>
            <a:endParaRPr lang="en-US" altLang="en-US" sz="2880"/>
          </a:p>
          <a:p>
            <a:endParaRPr lang="en-US" altLang="en-US" sz="2880"/>
          </a:p>
          <a:p>
            <a:r>
              <a:rPr lang="en-US" altLang="en-US" sz="2880"/>
              <a:t>x stands for –</a:t>
            </a:r>
          </a:p>
          <a:p>
            <a:r>
              <a:rPr lang="en-US" altLang="en-US" sz="2880"/>
              <a:t> </a:t>
            </a:r>
          </a:p>
          <a:p>
            <a:endParaRPr lang="en-US" altLang="en-US" sz="2880"/>
          </a:p>
          <a:p>
            <a:r>
              <a:rPr lang="en-US" altLang="en-US" sz="2880"/>
              <a:t>Y stands for -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4C67D-FF6F-4E08-994E-0D258B01A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995" y="3549015"/>
            <a:ext cx="2263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2E7C5-8F0D-4B59-BE0B-52EB4C714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245" y="4836320"/>
            <a:ext cx="2263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money</a:t>
            </a:r>
          </a:p>
        </p:txBody>
      </p:sp>
      <p:sp>
        <p:nvSpPr>
          <p:cNvPr id="29727" name="TextBox 9">
            <a:extLst>
              <a:ext uri="{FF2B5EF4-FFF2-40B4-BE49-F238E27FC236}">
                <a16:creationId xmlns:a16="http://schemas.microsoft.com/office/drawing/2014/main" id="{6F162887-ED3D-4F44-AB89-37401DEA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845" y="5829301"/>
            <a:ext cx="517779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240" b="1"/>
              <a:t>How much money is left after 7 years?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E8AA7-6F99-4E9F-8F41-9ACBD85F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915" y="6369368"/>
            <a:ext cx="219456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 b="1">
                <a:solidFill>
                  <a:srgbClr val="00B050"/>
                </a:solidFill>
              </a:rPr>
              <a:t>$6834.38</a:t>
            </a:r>
          </a:p>
        </p:txBody>
      </p:sp>
    </p:spTree>
    <p:extLst>
      <p:ext uri="{BB962C8B-B14F-4D97-AF65-F5344CB8AC3E}">
        <p14:creationId xmlns:p14="http://schemas.microsoft.com/office/powerpoint/2010/main" val="23158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>
            <a:extLst>
              <a:ext uri="{FF2B5EF4-FFF2-40B4-BE49-F238E27FC236}">
                <a16:creationId xmlns:a16="http://schemas.microsoft.com/office/drawing/2014/main" id="{9FD7CB94-A3CD-439A-887F-51E26642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655" y="347187"/>
            <a:ext cx="939546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10. Write an exponential function to match the table of values.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105A5D-F715-436A-83DF-9EB55128B510}"/>
              </a:ext>
            </a:extLst>
          </p:cNvPr>
          <p:cNvGraphicFramePr>
            <a:graphicFrameLocks noGrp="1"/>
          </p:cNvGraphicFramePr>
          <p:nvPr/>
        </p:nvGraphicFramePr>
        <p:xfrm>
          <a:off x="678895" y="1577340"/>
          <a:ext cx="4817746" cy="392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73">
                  <a:extLst>
                    <a:ext uri="{9D8B030D-6E8A-4147-A177-3AD203B41FA5}">
                      <a16:colId xmlns:a16="http://schemas.microsoft.com/office/drawing/2014/main" val="449368556"/>
                    </a:ext>
                  </a:extLst>
                </a:gridCol>
                <a:gridCol w="2408873">
                  <a:extLst>
                    <a:ext uri="{9D8B030D-6E8A-4147-A177-3AD203B41FA5}">
                      <a16:colId xmlns:a16="http://schemas.microsoft.com/office/drawing/2014/main" val="3031272111"/>
                    </a:ext>
                  </a:extLst>
                </a:gridCol>
              </a:tblGrid>
              <a:tr h="960260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Year after 2010</a:t>
                      </a:r>
                    </a:p>
                  </a:txBody>
                  <a:tcPr marL="82288" marR="82288" marT="41154" marB="41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Population (in millions)</a:t>
                      </a:r>
                    </a:p>
                  </a:txBody>
                  <a:tcPr marL="82288" marR="82288" marT="41154" marB="41154"/>
                </a:tc>
                <a:extLst>
                  <a:ext uri="{0D108BD9-81ED-4DB2-BD59-A6C34878D82A}">
                    <a16:rowId xmlns:a16="http://schemas.microsoft.com/office/drawing/2014/main" val="281624178"/>
                  </a:ext>
                </a:extLst>
              </a:tr>
              <a:tr h="740772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0</a:t>
                      </a:r>
                    </a:p>
                  </a:txBody>
                  <a:tcPr marL="82288" marR="82288" marT="41154" marB="41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900</a:t>
                      </a:r>
                    </a:p>
                  </a:txBody>
                  <a:tcPr marL="82288" marR="82288" marT="41154" marB="41154"/>
                </a:tc>
                <a:extLst>
                  <a:ext uri="{0D108BD9-81ED-4DB2-BD59-A6C34878D82A}">
                    <a16:rowId xmlns:a16="http://schemas.microsoft.com/office/drawing/2014/main" val="2170266260"/>
                  </a:ext>
                </a:extLst>
              </a:tr>
              <a:tr h="740772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1</a:t>
                      </a:r>
                    </a:p>
                  </a:txBody>
                  <a:tcPr marL="82288" marR="82288" marT="41154" marB="41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675</a:t>
                      </a:r>
                    </a:p>
                  </a:txBody>
                  <a:tcPr marL="82288" marR="82288" marT="41154" marB="41154"/>
                </a:tc>
                <a:extLst>
                  <a:ext uri="{0D108BD9-81ED-4DB2-BD59-A6C34878D82A}">
                    <a16:rowId xmlns:a16="http://schemas.microsoft.com/office/drawing/2014/main" val="2902821312"/>
                  </a:ext>
                </a:extLst>
              </a:tr>
              <a:tr h="740772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2</a:t>
                      </a:r>
                    </a:p>
                  </a:txBody>
                  <a:tcPr marL="82288" marR="82288" marT="41154" marB="41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506.25</a:t>
                      </a:r>
                    </a:p>
                  </a:txBody>
                  <a:tcPr marL="82288" marR="82288" marT="41154" marB="41154"/>
                </a:tc>
                <a:extLst>
                  <a:ext uri="{0D108BD9-81ED-4DB2-BD59-A6C34878D82A}">
                    <a16:rowId xmlns:a16="http://schemas.microsoft.com/office/drawing/2014/main" val="994934637"/>
                  </a:ext>
                </a:extLst>
              </a:tr>
              <a:tr h="740772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3</a:t>
                      </a:r>
                    </a:p>
                  </a:txBody>
                  <a:tcPr marL="82288" marR="82288" marT="41154" marB="41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/>
                        <a:t>379.6875</a:t>
                      </a:r>
                    </a:p>
                  </a:txBody>
                  <a:tcPr marL="82288" marR="82288" marT="41154" marB="41154"/>
                </a:tc>
                <a:extLst>
                  <a:ext uri="{0D108BD9-81ED-4DB2-BD59-A6C34878D82A}">
                    <a16:rowId xmlns:a16="http://schemas.microsoft.com/office/drawing/2014/main" val="1270592050"/>
                  </a:ext>
                </a:extLst>
              </a:tr>
            </a:tbl>
          </a:graphicData>
        </a:graphic>
      </p:graphicFrame>
      <p:sp>
        <p:nvSpPr>
          <p:cNvPr id="30744" name="TextBox 4">
            <a:extLst>
              <a:ext uri="{FF2B5EF4-FFF2-40B4-BE49-F238E27FC236}">
                <a16:creationId xmlns:a16="http://schemas.microsoft.com/office/drawing/2014/main" id="{7128A0AD-6569-4B05-BE26-CDCB1D178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845" y="1714500"/>
            <a:ext cx="8023860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/>
              <a:t>Equation: </a:t>
            </a:r>
          </a:p>
          <a:p>
            <a:endParaRPr lang="en-US" altLang="en-US" sz="2880"/>
          </a:p>
          <a:p>
            <a:endParaRPr lang="en-US" altLang="en-US" sz="2880"/>
          </a:p>
          <a:p>
            <a:r>
              <a:rPr lang="en-US" altLang="en-US" sz="2880"/>
              <a:t>x stands for –</a:t>
            </a:r>
          </a:p>
          <a:p>
            <a:r>
              <a:rPr lang="en-US" altLang="en-US" sz="2880"/>
              <a:t> </a:t>
            </a:r>
          </a:p>
          <a:p>
            <a:endParaRPr lang="en-US" altLang="en-US" sz="2880"/>
          </a:p>
          <a:p>
            <a:r>
              <a:rPr lang="en-US" altLang="en-US" sz="2880"/>
              <a:t>Y stands for - </a:t>
            </a:r>
          </a:p>
        </p:txBody>
      </p:sp>
      <p:sp>
        <p:nvSpPr>
          <p:cNvPr id="30745" name="TextBox 5">
            <a:extLst>
              <a:ext uri="{FF2B5EF4-FFF2-40B4-BE49-F238E27FC236}">
                <a16:creationId xmlns:a16="http://schemas.microsoft.com/office/drawing/2014/main" id="{41FCC9D6-82FF-426A-93A7-81D49970E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70" y="5797868"/>
            <a:ext cx="932688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240" b="1"/>
              <a:t>What's the population in the year 2018?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5DA37-11E0-4B13-9225-10201E5A6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215" y="1697355"/>
            <a:ext cx="336042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960" b="1">
                <a:solidFill>
                  <a:srgbClr val="FF0000"/>
                </a:solidFill>
              </a:rPr>
              <a:t>y = 900(0.75)</a:t>
            </a:r>
            <a:r>
              <a:rPr lang="en-US" altLang="en-US" sz="3960" b="1" baseline="30000">
                <a:solidFill>
                  <a:srgbClr val="FF0000"/>
                </a:solidFill>
              </a:rPr>
              <a:t>x</a:t>
            </a:r>
            <a:r>
              <a:rPr lang="en-US" altLang="en-US" sz="396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CBA40-82A3-4952-BE9C-9BF47294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995" y="3549015"/>
            <a:ext cx="35661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Years after 2010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D7129-48C3-4DE7-8E13-CD1525EE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995" y="4879182"/>
            <a:ext cx="4594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600" b="1">
                <a:solidFill>
                  <a:srgbClr val="0070C0"/>
                </a:solidFill>
              </a:rPr>
              <a:t>Population in millions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AE2A4-3F10-46B8-82CA-4C67B22F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215" y="6116480"/>
            <a:ext cx="36347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2880" b="1">
                <a:solidFill>
                  <a:srgbClr val="00B050"/>
                </a:solidFill>
              </a:rPr>
              <a:t>About 90.1 million</a:t>
            </a:r>
          </a:p>
        </p:txBody>
      </p:sp>
    </p:spTree>
    <p:extLst>
      <p:ext uri="{BB962C8B-B14F-4D97-AF65-F5344CB8AC3E}">
        <p14:creationId xmlns:p14="http://schemas.microsoft.com/office/powerpoint/2010/main" val="21026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2B00A18C-7385-4FC7-B2AE-9612A006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495" y="3017520"/>
            <a:ext cx="877681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384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The shape of our graph will be determined by the ‘</a:t>
            </a:r>
            <a:r>
              <a:rPr lang="en-US" sz="384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384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 and ‘</a:t>
            </a:r>
            <a:r>
              <a:rPr lang="en-US" sz="384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</a:t>
            </a:r>
            <a:r>
              <a:rPr lang="en-US" sz="384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’. </a:t>
            </a:r>
          </a:p>
          <a:p>
            <a:pPr algn="ctr">
              <a:tabLst>
                <a:tab pos="1005815" algn="l"/>
              </a:tabLst>
              <a:defRPr/>
            </a:pPr>
            <a:endParaRPr lang="en-US" sz="384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>
              <a:tabLst>
                <a:tab pos="1005815" algn="l"/>
              </a:tabLst>
              <a:defRPr/>
            </a:pPr>
            <a:r>
              <a:rPr lang="en-US" sz="384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Today, we will explore exponential functions and their graphs.</a:t>
            </a:r>
          </a:p>
        </p:txBody>
      </p:sp>
      <p:graphicFrame>
        <p:nvGraphicFramePr>
          <p:cNvPr id="31748" name="Object 5">
            <a:extLst>
              <a:ext uri="{FF2B5EF4-FFF2-40B4-BE49-F238E27FC236}">
                <a16:creationId xmlns:a16="http://schemas.microsoft.com/office/drawing/2014/main" id="{99B90772-C931-4F0D-9BA9-51AF5CAAE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2185" y="1463040"/>
          <a:ext cx="374904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647419" imgH="203112" progId="Equation.3">
                  <p:embed/>
                </p:oleObj>
              </mc:Choice>
              <mc:Fallback>
                <p:oleObj name="Equation" r:id="rId3" imgW="647419" imgH="203112" progId="Equation.3">
                  <p:embed/>
                  <p:pic>
                    <p:nvPicPr>
                      <p:cNvPr id="31748" name="Object 5">
                        <a:extLst>
                          <a:ext uri="{FF2B5EF4-FFF2-40B4-BE49-F238E27FC236}">
                            <a16:creationId xmlns:a16="http://schemas.microsoft.com/office/drawing/2014/main" id="{99B90772-C931-4F0D-9BA9-51AF5CAAE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185" y="1463040"/>
                        <a:ext cx="3749040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Box 7">
            <a:extLst>
              <a:ext uri="{FF2B5EF4-FFF2-40B4-BE49-F238E27FC236}">
                <a16:creationId xmlns:a16="http://schemas.microsoft.com/office/drawing/2014/main" id="{4727D7C6-EE02-4F7A-83C8-1BA143049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876" y="1477328"/>
            <a:ext cx="32412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 dirty="0">
                <a:latin typeface="Cambria Math" panose="020405030504060302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758471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2648FB19-7346-4F05-A9B4-6E502A169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335" y="305753"/>
            <a:ext cx="9844088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48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What does ‘</a:t>
            </a:r>
            <a:r>
              <a:rPr lang="en-US" sz="486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48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 tell us about the graph? </a:t>
            </a: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C1FE04F6-FAD4-4B9E-ADEA-F9952D722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239" y="-777240"/>
            <a:ext cx="32412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>
                <a:latin typeface="Cambria Math" panose="02040503050406030204" pitchFamily="18" charset="0"/>
              </a:rPr>
              <a:t>x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113665F5-1F4E-43C7-9277-71573E8FD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t="32291" r="69913" b="44792"/>
          <a:stretch>
            <a:fillRect/>
          </a:stretch>
        </p:blipFill>
        <p:spPr bwMode="auto">
          <a:xfrm>
            <a:off x="473155" y="2263140"/>
            <a:ext cx="4363403" cy="3840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74FEB-6BE1-4769-A619-D65708E4F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1" t="32294" r="20718" b="19791"/>
          <a:stretch>
            <a:fillRect/>
          </a:stretch>
        </p:blipFill>
        <p:spPr bwMode="auto">
          <a:xfrm>
            <a:off x="5479495" y="2263140"/>
            <a:ext cx="5715000" cy="370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B62EA-F13A-4C1B-BCB1-2B03486EF8C6}"/>
              </a:ext>
            </a:extLst>
          </p:cNvPr>
          <p:cNvSpPr/>
          <p:nvPr/>
        </p:nvSpPr>
        <p:spPr>
          <a:xfrm>
            <a:off x="3764995" y="2811780"/>
            <a:ext cx="41148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EE8BC0-F417-44AC-A1A8-14EB58D3AF61}"/>
              </a:ext>
            </a:extLst>
          </p:cNvPr>
          <p:cNvSpPr/>
          <p:nvPr/>
        </p:nvSpPr>
        <p:spPr>
          <a:xfrm>
            <a:off x="3980735" y="5417820"/>
            <a:ext cx="411480" cy="342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268435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548FC1E9-4B06-4D63-909D-5AD30D12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335" y="305753"/>
            <a:ext cx="9844088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48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What does ‘</a:t>
            </a:r>
            <a:r>
              <a:rPr lang="en-US" sz="486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</a:t>
            </a:r>
            <a:r>
              <a:rPr lang="en-US" sz="48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 tell us about the graph? </a:t>
            </a: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205CBDF9-F8B7-4A93-85F3-849203FB2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239" y="-777240"/>
            <a:ext cx="32412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>
                <a:latin typeface="Cambria Math" panose="02040503050406030204" pitchFamily="18" charset="0"/>
              </a:rPr>
              <a:t>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8D75C-4755-40C9-A2E1-221E57FB6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1" t="31250" r="22475" b="19792"/>
          <a:stretch>
            <a:fillRect/>
          </a:stretch>
        </p:blipFill>
        <p:spPr bwMode="auto">
          <a:xfrm>
            <a:off x="5616655" y="2057400"/>
            <a:ext cx="5212080" cy="36018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5">
            <a:extLst>
              <a:ext uri="{FF2B5EF4-FFF2-40B4-BE49-F238E27FC236}">
                <a16:creationId xmlns:a16="http://schemas.microsoft.com/office/drawing/2014/main" id="{41EBD7C7-7AD6-49B2-A750-C9A6BFD5E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53125" r="79283" b="25000"/>
          <a:stretch>
            <a:fillRect/>
          </a:stretch>
        </p:blipFill>
        <p:spPr bwMode="auto">
          <a:xfrm>
            <a:off x="404575" y="2400300"/>
            <a:ext cx="4453413" cy="301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C4A4E4-68C4-47C9-8823-F3E493B970B5}"/>
              </a:ext>
            </a:extLst>
          </p:cNvPr>
          <p:cNvSpPr/>
          <p:nvPr/>
        </p:nvSpPr>
        <p:spPr>
          <a:xfrm>
            <a:off x="3627835" y="4594860"/>
            <a:ext cx="41148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C41A75-D3C2-4116-A2A5-7E8123DC3B67}"/>
              </a:ext>
            </a:extLst>
          </p:cNvPr>
          <p:cNvSpPr/>
          <p:nvPr/>
        </p:nvSpPr>
        <p:spPr>
          <a:xfrm>
            <a:off x="4245055" y="2446020"/>
            <a:ext cx="411480" cy="342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328104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88FC66-0143-4DD6-B859-87A6E1E8A022}"/>
              </a:ext>
            </a:extLst>
          </p:cNvPr>
          <p:cNvSpPr txBox="1"/>
          <p:nvPr/>
        </p:nvSpPr>
        <p:spPr>
          <a:xfrm>
            <a:off x="2254336" y="1174433"/>
            <a:ext cx="82948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‘</a:t>
            </a:r>
            <a:r>
              <a:rPr lang="en-US" sz="7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’ tells you direction</a:t>
            </a:r>
          </a:p>
        </p:txBody>
      </p:sp>
      <p:sp>
        <p:nvSpPr>
          <p:cNvPr id="49156" name="TextBox 3">
            <a:extLst>
              <a:ext uri="{FF2B5EF4-FFF2-40B4-BE49-F238E27FC236}">
                <a16:creationId xmlns:a16="http://schemas.microsoft.com/office/drawing/2014/main" id="{1E130180-E36C-4A1E-A4C3-12C15068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25" y="3703320"/>
            <a:ext cx="11337131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If a is </a:t>
            </a:r>
            <a:r>
              <a:rPr lang="en-US" altLang="en-US" sz="3840" i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positive</a:t>
            </a: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– OPENS UP</a:t>
            </a:r>
          </a:p>
          <a:p>
            <a:pPr algn="ctr" eaLnBrk="1" hangingPunct="1">
              <a:defRPr/>
            </a:pPr>
            <a:endParaRPr lang="en-US" altLang="en-US" sz="384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If a is </a:t>
            </a:r>
            <a:r>
              <a:rPr lang="en-US" altLang="en-US" sz="3840" i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negative</a:t>
            </a: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– OPENS DOWN</a:t>
            </a:r>
          </a:p>
        </p:txBody>
      </p:sp>
    </p:spTree>
    <p:extLst>
      <p:ext uri="{BB962C8B-B14F-4D97-AF65-F5344CB8AC3E}">
        <p14:creationId xmlns:p14="http://schemas.microsoft.com/office/powerpoint/2010/main" val="189462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Box 1">
            <a:extLst>
              <a:ext uri="{FF2B5EF4-FFF2-40B4-BE49-F238E27FC236}">
                <a16:creationId xmlns:a16="http://schemas.microsoft.com/office/drawing/2014/main" id="{E054CB10-30ED-40BA-ACD5-2FDD33EC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335" y="127159"/>
            <a:ext cx="1051417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Determine whether each exponential function will ‘open up’ or ‘open down’.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F94CECC-6673-4EAC-8D3E-1DBB3B20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05" y="2521745"/>
            <a:ext cx="117211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3)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4)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</p:txBody>
      </p:sp>
      <p:graphicFrame>
        <p:nvGraphicFramePr>
          <p:cNvPr id="35845" name="Object 2">
            <a:extLst>
              <a:ext uri="{FF2B5EF4-FFF2-40B4-BE49-F238E27FC236}">
                <a16:creationId xmlns:a16="http://schemas.microsoft.com/office/drawing/2014/main" id="{D425D860-8657-4A54-A747-254E6C971F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1940" y="2674620"/>
          <a:ext cx="27432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634725" imgH="203112" progId="Equation.3">
                  <p:embed/>
                </p:oleObj>
              </mc:Choice>
              <mc:Fallback>
                <p:oleObj name="Equation" r:id="rId3" imgW="634725" imgH="203112" progId="Equation.3">
                  <p:embed/>
                  <p:pic>
                    <p:nvPicPr>
                      <p:cNvPr id="35845" name="Object 2">
                        <a:extLst>
                          <a:ext uri="{FF2B5EF4-FFF2-40B4-BE49-F238E27FC236}">
                            <a16:creationId xmlns:a16="http://schemas.microsoft.com/office/drawing/2014/main" id="{D425D860-8657-4A54-A747-254E6C971F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940" y="2674620"/>
                        <a:ext cx="2743200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3">
            <a:extLst>
              <a:ext uri="{FF2B5EF4-FFF2-40B4-BE49-F238E27FC236}">
                <a16:creationId xmlns:a16="http://schemas.microsoft.com/office/drawing/2014/main" id="{69EF2CAD-A3D7-4FC0-9340-34125FDA60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7675" y="3801904"/>
          <a:ext cx="252603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583947" imgH="203112" progId="Equation.3">
                  <p:embed/>
                </p:oleObj>
              </mc:Choice>
              <mc:Fallback>
                <p:oleObj name="Equation" r:id="rId5" imgW="583947" imgH="203112" progId="Equation.3">
                  <p:embed/>
                  <p:pic>
                    <p:nvPicPr>
                      <p:cNvPr id="35846" name="Object 3">
                        <a:extLst>
                          <a:ext uri="{FF2B5EF4-FFF2-40B4-BE49-F238E27FC236}">
                            <a16:creationId xmlns:a16="http://schemas.microsoft.com/office/drawing/2014/main" id="{69EF2CAD-A3D7-4FC0-9340-34125FDA6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675" y="3801904"/>
                        <a:ext cx="2526030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4">
            <a:extLst>
              <a:ext uri="{FF2B5EF4-FFF2-40B4-BE49-F238E27FC236}">
                <a16:creationId xmlns:a16="http://schemas.microsoft.com/office/drawing/2014/main" id="{7D75D6F3-C67D-4DCE-97F6-816EF9107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4825" y="4807744"/>
          <a:ext cx="2796063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7" imgW="647419" imgH="203112" progId="Equation.3">
                  <p:embed/>
                </p:oleObj>
              </mc:Choice>
              <mc:Fallback>
                <p:oleObj name="Equation" r:id="rId7" imgW="647419" imgH="203112" progId="Equation.3">
                  <p:embed/>
                  <p:pic>
                    <p:nvPicPr>
                      <p:cNvPr id="35847" name="Object 4">
                        <a:extLst>
                          <a:ext uri="{FF2B5EF4-FFF2-40B4-BE49-F238E27FC236}">
                            <a16:creationId xmlns:a16="http://schemas.microsoft.com/office/drawing/2014/main" id="{7D75D6F3-C67D-4DCE-97F6-816EF91079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825" y="4807744"/>
                        <a:ext cx="2796063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5">
            <a:extLst>
              <a:ext uri="{FF2B5EF4-FFF2-40B4-BE49-F238E27FC236}">
                <a16:creationId xmlns:a16="http://schemas.microsoft.com/office/drawing/2014/main" id="{CC463143-8C8B-4446-9132-7D03C93BFE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383" y="5813584"/>
          <a:ext cx="2633187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9" imgW="609336" imgH="203112" progId="Equation.3">
                  <p:embed/>
                </p:oleObj>
              </mc:Choice>
              <mc:Fallback>
                <p:oleObj name="Equation" r:id="rId9" imgW="609336" imgH="203112" progId="Equation.3">
                  <p:embed/>
                  <p:pic>
                    <p:nvPicPr>
                      <p:cNvPr id="35848" name="Object 5">
                        <a:extLst>
                          <a:ext uri="{FF2B5EF4-FFF2-40B4-BE49-F238E27FC236}">
                            <a16:creationId xmlns:a16="http://schemas.microsoft.com/office/drawing/2014/main" id="{CC463143-8C8B-4446-9132-7D03C93BFE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383" y="5813584"/>
                        <a:ext cx="2633187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Box 9">
            <a:extLst>
              <a:ext uri="{FF2B5EF4-FFF2-40B4-BE49-F238E27FC236}">
                <a16:creationId xmlns:a16="http://schemas.microsoft.com/office/drawing/2014/main" id="{E80BDCA0-2245-436B-9D79-F5E7E3CD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105" y="5929313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6396" name="TextBox 9">
            <a:extLst>
              <a:ext uri="{FF2B5EF4-FFF2-40B4-BE49-F238E27FC236}">
                <a16:creationId xmlns:a16="http://schemas.microsoft.com/office/drawing/2014/main" id="{886B126F-CBAF-4139-8040-0FF055DD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105" y="2673192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6397" name="TextBox 9">
            <a:extLst>
              <a:ext uri="{FF2B5EF4-FFF2-40B4-BE49-F238E27FC236}">
                <a16:creationId xmlns:a16="http://schemas.microsoft.com/office/drawing/2014/main" id="{ED273B05-8EE6-4ED5-8D11-2986A49A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80" y="3754756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6398" name="TextBox 9">
            <a:extLst>
              <a:ext uri="{FF2B5EF4-FFF2-40B4-BE49-F238E27FC236}">
                <a16:creationId xmlns:a16="http://schemas.microsoft.com/office/drawing/2014/main" id="{7092ECC3-0836-455D-AFD2-83973F5F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140" y="4807745"/>
            <a:ext cx="35433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6401" name="TextBox 17">
            <a:extLst>
              <a:ext uri="{FF2B5EF4-FFF2-40B4-BE49-F238E27FC236}">
                <a16:creationId xmlns:a16="http://schemas.microsoft.com/office/drawing/2014/main" id="{A14B462C-C27D-4A9E-8BD9-95F5CAF8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087" y="2731770"/>
            <a:ext cx="274222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opens down</a:t>
            </a:r>
          </a:p>
        </p:txBody>
      </p:sp>
      <p:sp>
        <p:nvSpPr>
          <p:cNvPr id="16402" name="TextBox 18">
            <a:extLst>
              <a:ext uri="{FF2B5EF4-FFF2-40B4-BE49-F238E27FC236}">
                <a16:creationId xmlns:a16="http://schemas.microsoft.com/office/drawing/2014/main" id="{C1470F1F-CA70-4C02-BE1B-BF4142D7C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231" y="3737610"/>
            <a:ext cx="210185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opens up</a:t>
            </a:r>
          </a:p>
        </p:txBody>
      </p:sp>
      <p:sp>
        <p:nvSpPr>
          <p:cNvPr id="16403" name="TextBox 19">
            <a:extLst>
              <a:ext uri="{FF2B5EF4-FFF2-40B4-BE49-F238E27FC236}">
                <a16:creationId xmlns:a16="http://schemas.microsoft.com/office/drawing/2014/main" id="{5EBEC61B-6672-4C1A-B163-281FA39E0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671" y="4834890"/>
            <a:ext cx="210185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opens up</a:t>
            </a:r>
          </a:p>
        </p:txBody>
      </p:sp>
      <p:sp>
        <p:nvSpPr>
          <p:cNvPr id="16405" name="TextBox 21">
            <a:extLst>
              <a:ext uri="{FF2B5EF4-FFF2-40B4-BE49-F238E27FC236}">
                <a16:creationId xmlns:a16="http://schemas.microsoft.com/office/drawing/2014/main" id="{63E9ED62-5FC9-46E1-91A5-A9508C45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231" y="5840730"/>
            <a:ext cx="2742226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opens down</a:t>
            </a:r>
          </a:p>
        </p:txBody>
      </p:sp>
    </p:spTree>
    <p:extLst>
      <p:ext uri="{BB962C8B-B14F-4D97-AF65-F5344CB8AC3E}">
        <p14:creationId xmlns:p14="http://schemas.microsoft.com/office/powerpoint/2010/main" val="27151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  <p:bldP spid="16402" grpId="0"/>
      <p:bldP spid="16403" grpId="0"/>
      <p:bldP spid="164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5">
            <a:extLst>
              <a:ext uri="{FF2B5EF4-FFF2-40B4-BE49-F238E27FC236}">
                <a16:creationId xmlns:a16="http://schemas.microsoft.com/office/drawing/2014/main" id="{6BDA8749-0FD1-494B-9315-08884AFD8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4995" y="2431733"/>
          <a:ext cx="3747611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647419" imgH="203112" progId="Equation.3">
                  <p:embed/>
                </p:oleObj>
              </mc:Choice>
              <mc:Fallback>
                <p:oleObj name="Equation" r:id="rId3" imgW="647419" imgH="203112" progId="Equation.3">
                  <p:embed/>
                  <p:pic>
                    <p:nvPicPr>
                      <p:cNvPr id="36866" name="Object 5">
                        <a:extLst>
                          <a:ext uri="{FF2B5EF4-FFF2-40B4-BE49-F238E27FC236}">
                            <a16:creationId xmlns:a16="http://schemas.microsoft.com/office/drawing/2014/main" id="{6BDA8749-0FD1-494B-9315-08884AFD81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95" y="2431733"/>
                        <a:ext cx="3747611" cy="1097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8">
            <a:extLst>
              <a:ext uri="{FF2B5EF4-FFF2-40B4-BE49-F238E27FC236}">
                <a16:creationId xmlns:a16="http://schemas.microsoft.com/office/drawing/2014/main" id="{7821703E-CDA9-43F8-B0D2-175389912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380" y="2431733"/>
            <a:ext cx="32412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>
                <a:latin typeface="Cambria Math" panose="02040503050406030204" pitchFamily="18" charset="0"/>
              </a:rPr>
              <a:t>x</a:t>
            </a:r>
          </a:p>
        </p:txBody>
      </p:sp>
      <p:sp>
        <p:nvSpPr>
          <p:cNvPr id="36869" name="TextBox 9">
            <a:extLst>
              <a:ext uri="{FF2B5EF4-FFF2-40B4-BE49-F238E27FC236}">
                <a16:creationId xmlns:a16="http://schemas.microsoft.com/office/drawing/2014/main" id="{91D49B1F-D762-43D3-9287-BB2CA554D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315" y="4443413"/>
            <a:ext cx="62785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54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‘</a:t>
            </a:r>
            <a:r>
              <a:rPr lang="en-US" altLang="en-US" sz="54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en-US" altLang="en-US" sz="54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’ is the y-intercept. </a:t>
            </a:r>
          </a:p>
        </p:txBody>
      </p:sp>
      <p:sp>
        <p:nvSpPr>
          <p:cNvPr id="36870" name="TextBox 10">
            <a:extLst>
              <a:ext uri="{FF2B5EF4-FFF2-40B4-BE49-F238E27FC236}">
                <a16:creationId xmlns:a16="http://schemas.microsoft.com/office/drawing/2014/main" id="{D6A72E29-4243-4D54-A24D-926977AE9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395" y="718662"/>
            <a:ext cx="8776811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96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‘</a:t>
            </a:r>
            <a:r>
              <a:rPr lang="en-US" altLang="en-US" sz="396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a</a:t>
            </a:r>
            <a:r>
              <a:rPr lang="en-US" altLang="en-US" sz="396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’ is also the number where our function crosses the y-axis.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F3ABC3-E758-4776-9073-72342F1B3D0B}"/>
              </a:ext>
            </a:extLst>
          </p:cNvPr>
          <p:cNvCxnSpPr/>
          <p:nvPr/>
        </p:nvCxnSpPr>
        <p:spPr>
          <a:xfrm flipV="1">
            <a:off x="5409485" y="3254693"/>
            <a:ext cx="457200" cy="128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9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318663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/>
              <a:t>Evaluating an Exponential Function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8429" y="9922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Remember: Evaluate means “PLUG IN”. You must USE PARENTHESIS!!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905001"/>
            <a:ext cx="1188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The function f(x) = 500(1.035)</a:t>
            </a:r>
            <a:r>
              <a:rPr lang="en-US" sz="2800" b="1" baseline="30000" dirty="0"/>
              <a:t>x</a:t>
            </a:r>
            <a:r>
              <a:rPr lang="en-US" sz="2800" b="1" dirty="0"/>
              <a:t> models the amount of money in a certificate of deposit after x years. How much money will there be in 6 years? </a:t>
            </a:r>
          </a:p>
          <a:p>
            <a:endParaRPr lang="en-US" sz="3200" b="1" dirty="0"/>
          </a:p>
          <a:p>
            <a:r>
              <a:rPr lang="en-US" sz="3200" b="1" dirty="0"/>
              <a:t>  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1086" y="3074552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stands for – </a:t>
            </a:r>
          </a:p>
          <a:p>
            <a:endParaRPr lang="en-US" sz="3600" dirty="0"/>
          </a:p>
          <a:p>
            <a:r>
              <a:rPr lang="en-US" sz="3600" dirty="0"/>
              <a:t>f(x) stands for 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0745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7443" y="41441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dollars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DC0CA-771B-497B-9767-1F7141C05E3E}"/>
              </a:ext>
            </a:extLst>
          </p:cNvPr>
          <p:cNvSpPr txBox="1"/>
          <p:nvPr/>
        </p:nvSpPr>
        <p:spPr>
          <a:xfrm>
            <a:off x="2629593" y="54102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500(1.035)</a:t>
            </a:r>
            <a:r>
              <a:rPr lang="en-US" sz="4400" b="1" baseline="30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4CB84-4121-4122-B44E-E741DABF3B22}"/>
              </a:ext>
            </a:extLst>
          </p:cNvPr>
          <p:cNvSpPr txBox="1"/>
          <p:nvPr/>
        </p:nvSpPr>
        <p:spPr>
          <a:xfrm>
            <a:off x="5766262" y="544571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$614.63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Box 7">
            <a:extLst>
              <a:ext uri="{FF2B5EF4-FFF2-40B4-BE49-F238E27FC236}">
                <a16:creationId xmlns:a16="http://schemas.microsoft.com/office/drawing/2014/main" id="{AE4F85BB-B86E-4BA2-8739-9484647B5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643" y="241459"/>
            <a:ext cx="91440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Find the y-intercept for each exponential function.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CA0EB62-5948-4A48-B787-6D936D67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729" y="2526030"/>
            <a:ext cx="117211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3)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4) </a:t>
            </a:r>
          </a:p>
          <a:p>
            <a:pPr algn="ctr" eaLnBrk="1" hangingPunct="1">
              <a:defRPr/>
            </a:pPr>
            <a:endParaRPr lang="en-US" sz="648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graphicFrame>
        <p:nvGraphicFramePr>
          <p:cNvPr id="37893" name="Object 3">
            <a:extLst>
              <a:ext uri="{FF2B5EF4-FFF2-40B4-BE49-F238E27FC236}">
                <a16:creationId xmlns:a16="http://schemas.microsoft.com/office/drawing/2014/main" id="{5FFF3267-0799-4112-A5E1-FBA03565E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255" y="2800350"/>
          <a:ext cx="2743200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" imgW="634725" imgH="203112" progId="Equation.3">
                  <p:embed/>
                </p:oleObj>
              </mc:Choice>
              <mc:Fallback>
                <p:oleObj name="Equation" r:id="rId3" imgW="634725" imgH="203112" progId="Equation.3">
                  <p:embed/>
                  <p:pic>
                    <p:nvPicPr>
                      <p:cNvPr id="37893" name="Object 3">
                        <a:extLst>
                          <a:ext uri="{FF2B5EF4-FFF2-40B4-BE49-F238E27FC236}">
                            <a16:creationId xmlns:a16="http://schemas.microsoft.com/office/drawing/2014/main" id="{5FFF3267-0799-4112-A5E1-FBA03565E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255" y="2800350"/>
                        <a:ext cx="2743200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4">
            <a:extLst>
              <a:ext uri="{FF2B5EF4-FFF2-40B4-BE49-F238E27FC236}">
                <a16:creationId xmlns:a16="http://schemas.microsoft.com/office/drawing/2014/main" id="{8D7AE8FC-965D-4D83-8DD9-ACCDA4064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255" y="3806190"/>
          <a:ext cx="2030253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5" imgW="469696" imgH="203112" progId="Equation.3">
                  <p:embed/>
                </p:oleObj>
              </mc:Choice>
              <mc:Fallback>
                <p:oleObj name="Equation" r:id="rId5" imgW="469696" imgH="203112" progId="Equation.3">
                  <p:embed/>
                  <p:pic>
                    <p:nvPicPr>
                      <p:cNvPr id="37894" name="Object 4">
                        <a:extLst>
                          <a:ext uri="{FF2B5EF4-FFF2-40B4-BE49-F238E27FC236}">
                            <a16:creationId xmlns:a16="http://schemas.microsoft.com/office/drawing/2014/main" id="{8D7AE8FC-965D-4D83-8DD9-ACCDA4064B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255" y="3806190"/>
                        <a:ext cx="2030253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5">
            <a:extLst>
              <a:ext uri="{FF2B5EF4-FFF2-40B4-BE49-F238E27FC236}">
                <a16:creationId xmlns:a16="http://schemas.microsoft.com/office/drawing/2014/main" id="{79F63566-8F0F-4997-83D3-CCD68E097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0547" y="4812030"/>
          <a:ext cx="2633186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7" imgW="609336" imgH="203112" progId="Equation.3">
                  <p:embed/>
                </p:oleObj>
              </mc:Choice>
              <mc:Fallback>
                <p:oleObj name="Equation" r:id="rId7" imgW="609336" imgH="203112" progId="Equation.3">
                  <p:embed/>
                  <p:pic>
                    <p:nvPicPr>
                      <p:cNvPr id="37895" name="Object 5">
                        <a:extLst>
                          <a:ext uri="{FF2B5EF4-FFF2-40B4-BE49-F238E27FC236}">
                            <a16:creationId xmlns:a16="http://schemas.microsoft.com/office/drawing/2014/main" id="{79F63566-8F0F-4997-83D3-CCD68E097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547" y="4812030"/>
                        <a:ext cx="2633186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6">
            <a:extLst>
              <a:ext uri="{FF2B5EF4-FFF2-40B4-BE49-F238E27FC236}">
                <a16:creationId xmlns:a16="http://schemas.microsoft.com/office/drawing/2014/main" id="{DE07C7BF-D58D-44E6-B873-56B848167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255" y="5817870"/>
          <a:ext cx="3457575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9" imgW="799753" imgH="203112" progId="Equation.3">
                  <p:embed/>
                </p:oleObj>
              </mc:Choice>
              <mc:Fallback>
                <p:oleObj name="Equation" r:id="rId9" imgW="799753" imgH="203112" progId="Equation.3">
                  <p:embed/>
                  <p:pic>
                    <p:nvPicPr>
                      <p:cNvPr id="37896" name="Object 6">
                        <a:extLst>
                          <a:ext uri="{FF2B5EF4-FFF2-40B4-BE49-F238E27FC236}">
                            <a16:creationId xmlns:a16="http://schemas.microsoft.com/office/drawing/2014/main" id="{DE07C7BF-D58D-44E6-B873-56B848167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255" y="5817870"/>
                        <a:ext cx="3457575" cy="731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Box 9">
            <a:extLst>
              <a:ext uri="{FF2B5EF4-FFF2-40B4-BE49-F238E27FC236}">
                <a16:creationId xmlns:a16="http://schemas.microsoft.com/office/drawing/2014/main" id="{A93AEA28-FB0C-4929-B9A2-285BB59D5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268" y="2873217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8445" name="TextBox 9">
            <a:extLst>
              <a:ext uri="{FF2B5EF4-FFF2-40B4-BE49-F238E27FC236}">
                <a16:creationId xmlns:a16="http://schemas.microsoft.com/office/drawing/2014/main" id="{232515FA-388F-4FF1-BDA3-FF561E5E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042" y="3766186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8446" name="TextBox 9">
            <a:extLst>
              <a:ext uri="{FF2B5EF4-FFF2-40B4-BE49-F238E27FC236}">
                <a16:creationId xmlns:a16="http://schemas.microsoft.com/office/drawing/2014/main" id="{CABD51B4-736F-4133-A896-A25DD9F7A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695" y="4837748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8448" name="TextBox 9">
            <a:extLst>
              <a:ext uri="{FF2B5EF4-FFF2-40B4-BE49-F238E27FC236}">
                <a16:creationId xmlns:a16="http://schemas.microsoft.com/office/drawing/2014/main" id="{D1D6A02B-E12A-40C2-BDFB-8781074B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362" y="5815013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8449" name="TextBox 21">
            <a:extLst>
              <a:ext uri="{FF2B5EF4-FFF2-40B4-BE49-F238E27FC236}">
                <a16:creationId xmlns:a16="http://schemas.microsoft.com/office/drawing/2014/main" id="{AE319556-7143-4372-B757-DA36A61E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895" y="2800350"/>
            <a:ext cx="374455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y-intercept  = - 4</a:t>
            </a:r>
          </a:p>
        </p:txBody>
      </p:sp>
      <p:sp>
        <p:nvSpPr>
          <p:cNvPr id="18450" name="TextBox 22">
            <a:extLst>
              <a:ext uri="{FF2B5EF4-FFF2-40B4-BE49-F238E27FC236}">
                <a16:creationId xmlns:a16="http://schemas.microsoft.com/office/drawing/2014/main" id="{2DDFFC27-2FFC-4726-A204-B43ECF760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695" y="3806190"/>
            <a:ext cx="336303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y-intercept = 1</a:t>
            </a:r>
          </a:p>
        </p:txBody>
      </p:sp>
      <p:sp>
        <p:nvSpPr>
          <p:cNvPr id="18451" name="TextBox 23">
            <a:extLst>
              <a:ext uri="{FF2B5EF4-FFF2-40B4-BE49-F238E27FC236}">
                <a16:creationId xmlns:a16="http://schemas.microsoft.com/office/drawing/2014/main" id="{FE9263CB-138A-4116-B893-C03F08D43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335" y="4812030"/>
            <a:ext cx="352654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y-intercept = -1</a:t>
            </a:r>
          </a:p>
        </p:txBody>
      </p:sp>
      <p:sp>
        <p:nvSpPr>
          <p:cNvPr id="18452" name="TextBox 24">
            <a:extLst>
              <a:ext uri="{FF2B5EF4-FFF2-40B4-BE49-F238E27FC236}">
                <a16:creationId xmlns:a16="http://schemas.microsoft.com/office/drawing/2014/main" id="{FE42F9E7-4473-4BF0-956B-514806F2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295" y="5817870"/>
            <a:ext cx="390805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y-intercept = 100</a:t>
            </a:r>
          </a:p>
        </p:txBody>
      </p:sp>
    </p:spTree>
    <p:extLst>
      <p:ext uri="{BB962C8B-B14F-4D97-AF65-F5344CB8AC3E}">
        <p14:creationId xmlns:p14="http://schemas.microsoft.com/office/powerpoint/2010/main" val="1587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  <p:bldP spid="18450" grpId="0"/>
      <p:bldP spid="18451" grpId="0"/>
      <p:bldP spid="184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0">
            <a:extLst>
              <a:ext uri="{FF2B5EF4-FFF2-40B4-BE49-F238E27FC236}">
                <a16:creationId xmlns:a16="http://schemas.microsoft.com/office/drawing/2014/main" id="{53031571-5FAF-4A83-9753-05BCC7E9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6235" y="575787"/>
            <a:ext cx="877681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432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What about the x-intercept?</a:t>
            </a:r>
          </a:p>
        </p:txBody>
      </p:sp>
      <p:pic>
        <p:nvPicPr>
          <p:cNvPr id="38916" name="Picture 7" descr="1.PNG">
            <a:extLst>
              <a:ext uri="{FF2B5EF4-FFF2-40B4-BE49-F238E27FC236}">
                <a16:creationId xmlns:a16="http://schemas.microsoft.com/office/drawing/2014/main" id="{11860239-1308-444E-AB7D-44DD1F9C8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5" y="2194560"/>
            <a:ext cx="4833461" cy="323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8">
            <a:extLst>
              <a:ext uri="{FF2B5EF4-FFF2-40B4-BE49-F238E27FC236}">
                <a16:creationId xmlns:a16="http://schemas.microsoft.com/office/drawing/2014/main" id="{F3757C98-48F4-4464-BCB7-7E8E053C2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92" y="2051685"/>
            <a:ext cx="50292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Where will this graph cross the x-axis?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376151-3393-436E-902E-9D50773858EC}"/>
              </a:ext>
            </a:extLst>
          </p:cNvPr>
          <p:cNvCxnSpPr/>
          <p:nvPr/>
        </p:nvCxnSpPr>
        <p:spPr>
          <a:xfrm flipH="1">
            <a:off x="5109448" y="3304699"/>
            <a:ext cx="914400" cy="548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C35C0A5-C8B1-4882-9AF0-3C13EB21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455" y="5429250"/>
            <a:ext cx="6095048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r>
              <a:rPr lang="en-US" altLang="en-US" sz="3960" b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Exponential graphs never cross the x-axis. </a:t>
            </a:r>
            <a:endParaRPr lang="en-US" altLang="en-US" sz="396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85DCCD6A-7C12-4F92-B79D-EABFF5B1A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35" y="1591628"/>
            <a:ext cx="1133856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432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**</a:t>
            </a:r>
            <a:r>
              <a:rPr lang="en-US" sz="432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‘</a:t>
            </a:r>
            <a:r>
              <a:rPr lang="en-US" sz="4320" dirty="0">
                <a:solidFill>
                  <a:schemeClr val="hlink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b’</a:t>
            </a:r>
            <a:r>
              <a:rPr lang="en-US" sz="432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4320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is a positive number &gt; 1</a:t>
            </a: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F8BA2B6F-6056-4405-8BC1-387B695C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45" y="2864645"/>
            <a:ext cx="1172117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3) </a:t>
            </a:r>
          </a:p>
        </p:txBody>
      </p:sp>
      <p:graphicFrame>
        <p:nvGraphicFramePr>
          <p:cNvPr id="39941" name="Object 6">
            <a:extLst>
              <a:ext uri="{FF2B5EF4-FFF2-40B4-BE49-F238E27FC236}">
                <a16:creationId xmlns:a16="http://schemas.microsoft.com/office/drawing/2014/main" id="{54B183E6-2B68-4D84-BAA4-DFB5496E14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4671" y="3047524"/>
          <a:ext cx="1911668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469696" imgH="203112" progId="Equation.3">
                  <p:embed/>
                </p:oleObj>
              </mc:Choice>
              <mc:Fallback>
                <p:oleObj name="Equation" r:id="rId3" imgW="469696" imgH="203112" progId="Equation.3">
                  <p:embed/>
                  <p:pic>
                    <p:nvPicPr>
                      <p:cNvPr id="39941" name="Object 6">
                        <a:extLst>
                          <a:ext uri="{FF2B5EF4-FFF2-40B4-BE49-F238E27FC236}">
                            <a16:creationId xmlns:a16="http://schemas.microsoft.com/office/drawing/2014/main" id="{54B183E6-2B68-4D84-BAA4-DFB5496E1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671" y="3047524"/>
                        <a:ext cx="1911668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7">
            <a:extLst>
              <a:ext uri="{FF2B5EF4-FFF2-40B4-BE49-F238E27FC236}">
                <a16:creationId xmlns:a16="http://schemas.microsoft.com/office/drawing/2014/main" id="{19EC4C20-E250-45CB-B11A-64E1E6B2BA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8960" y="4053364"/>
          <a:ext cx="1861661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457002" imgH="203112" progId="Equation.3">
                  <p:embed/>
                </p:oleObj>
              </mc:Choice>
              <mc:Fallback>
                <p:oleObj name="Equation" r:id="rId5" imgW="457002" imgH="203112" progId="Equation.3">
                  <p:embed/>
                  <p:pic>
                    <p:nvPicPr>
                      <p:cNvPr id="39942" name="Object 7">
                        <a:extLst>
                          <a:ext uri="{FF2B5EF4-FFF2-40B4-BE49-F238E27FC236}">
                            <a16:creationId xmlns:a16="http://schemas.microsoft.com/office/drawing/2014/main" id="{19EC4C20-E250-45CB-B11A-64E1E6B2BA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60" y="4053364"/>
                        <a:ext cx="1861661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8">
            <a:extLst>
              <a:ext uri="{FF2B5EF4-FFF2-40B4-BE49-F238E27FC236}">
                <a16:creationId xmlns:a16="http://schemas.microsoft.com/office/drawing/2014/main" id="{2A098FE5-BCBC-42F0-83D8-8B4CB61399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1801" y="5059204"/>
          <a:ext cx="2117408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520474" imgH="203112" progId="Equation.3">
                  <p:embed/>
                </p:oleObj>
              </mc:Choice>
              <mc:Fallback>
                <p:oleObj name="Equation" r:id="rId7" imgW="520474" imgH="203112" progId="Equation.3">
                  <p:embed/>
                  <p:pic>
                    <p:nvPicPr>
                      <p:cNvPr id="39943" name="Object 8">
                        <a:extLst>
                          <a:ext uri="{FF2B5EF4-FFF2-40B4-BE49-F238E27FC236}">
                            <a16:creationId xmlns:a16="http://schemas.microsoft.com/office/drawing/2014/main" id="{2A098FE5-BCBC-42F0-83D8-8B4CB6139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01" y="5059204"/>
                        <a:ext cx="2117408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8">
            <a:extLst>
              <a:ext uri="{FF2B5EF4-FFF2-40B4-BE49-F238E27FC236}">
                <a16:creationId xmlns:a16="http://schemas.microsoft.com/office/drawing/2014/main" id="{425149E6-A362-487F-9469-A3370A65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08" y="3047525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9226" name="TextBox 9">
            <a:extLst>
              <a:ext uri="{FF2B5EF4-FFF2-40B4-BE49-F238E27FC236}">
                <a16:creationId xmlns:a16="http://schemas.microsoft.com/office/drawing/2014/main" id="{D2573546-DAB8-4EF0-9B1E-1B21B1A6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08" y="4144805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9227" name="TextBox 10">
            <a:extLst>
              <a:ext uri="{FF2B5EF4-FFF2-40B4-BE49-F238E27FC236}">
                <a16:creationId xmlns:a16="http://schemas.microsoft.com/office/drawing/2014/main" id="{52DB9F54-198B-47FF-A317-6144206D3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048" y="5150645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2" name="Text Box 1">
            <a:extLst>
              <a:ext uri="{FF2B5EF4-FFF2-40B4-BE49-F238E27FC236}">
                <a16:creationId xmlns:a16="http://schemas.microsoft.com/office/drawing/2014/main" id="{9DC19A31-F145-4A53-954B-0C23E6EF6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335" y="305753"/>
            <a:ext cx="9844088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48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What does ‘</a:t>
            </a:r>
            <a:r>
              <a:rPr lang="en-US" sz="486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</a:t>
            </a:r>
            <a:r>
              <a:rPr lang="en-US" sz="48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 tell us about the graph?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D8BFD-D894-4755-8F5B-6F661BA7B9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30209" r="17789" b="18748"/>
          <a:stretch>
            <a:fillRect/>
          </a:stretch>
        </p:blipFill>
        <p:spPr bwMode="auto">
          <a:xfrm>
            <a:off x="4937998" y="2703195"/>
            <a:ext cx="6165057" cy="40147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F2A54E-1EBF-4955-A197-9AC5968FDD19}"/>
              </a:ext>
            </a:extLst>
          </p:cNvPr>
          <p:cNvSpPr/>
          <p:nvPr/>
        </p:nvSpPr>
        <p:spPr>
          <a:xfrm>
            <a:off x="3509248" y="3030379"/>
            <a:ext cx="41148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37168D-8D85-47D3-8073-37D1FB658DDD}"/>
              </a:ext>
            </a:extLst>
          </p:cNvPr>
          <p:cNvSpPr/>
          <p:nvPr/>
        </p:nvSpPr>
        <p:spPr>
          <a:xfrm>
            <a:off x="3509248" y="4211955"/>
            <a:ext cx="411480" cy="342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50E3B3-D9DC-469D-9DF8-0D5B1F6B4370}"/>
              </a:ext>
            </a:extLst>
          </p:cNvPr>
          <p:cNvSpPr/>
          <p:nvPr/>
        </p:nvSpPr>
        <p:spPr>
          <a:xfrm>
            <a:off x="3552110" y="5284947"/>
            <a:ext cx="41148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3158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1ECB1E-C73B-489D-8189-511A46F7BFD2}"/>
              </a:ext>
            </a:extLst>
          </p:cNvPr>
          <p:cNvSpPr txBox="1"/>
          <p:nvPr/>
        </p:nvSpPr>
        <p:spPr>
          <a:xfrm>
            <a:off x="3031565" y="682943"/>
            <a:ext cx="676037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When ‘</a:t>
            </a:r>
            <a:r>
              <a:rPr lang="en-US" sz="7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’ is &gt; 1…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5125A-69E7-4902-9617-0CD1FCA64495}"/>
              </a:ext>
            </a:extLst>
          </p:cNvPr>
          <p:cNvSpPr txBox="1"/>
          <p:nvPr/>
        </p:nvSpPr>
        <p:spPr>
          <a:xfrm>
            <a:off x="1364695" y="3497581"/>
            <a:ext cx="9508331" cy="20128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32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larger the ‘</a:t>
            </a:r>
            <a:r>
              <a:rPr lang="en-US" sz="432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432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 value, the exponential curve will be steeper. </a:t>
            </a:r>
          </a:p>
          <a:p>
            <a:pPr algn="ctr" eaLnBrk="1" hangingPunct="1">
              <a:defRPr/>
            </a:pPr>
            <a:endParaRPr lang="en-US" sz="3840" dirty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79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>
            <a:extLst>
              <a:ext uri="{FF2B5EF4-FFF2-40B4-BE49-F238E27FC236}">
                <a16:creationId xmlns:a16="http://schemas.microsoft.com/office/drawing/2014/main" id="{4BAB6A75-A6B8-4871-8908-3F93C13D7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78" y="711517"/>
            <a:ext cx="1185576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Select the steeper exponential curve.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D7559AC-66FC-404D-80A5-A69DAC77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909" y="2148840"/>
            <a:ext cx="1172117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B8115-D8C2-40A2-84E8-B5FC8A8766B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4738" y="2296029"/>
            <a:ext cx="5714034" cy="849430"/>
          </a:xfrm>
          <a:prstGeom prst="rect">
            <a:avLst/>
          </a:prstGeom>
          <a:blipFill rotWithShape="0">
            <a:blip r:embed="rId2" cstate="print"/>
            <a:stretch>
              <a:fillRect t="-15517" b="-36207"/>
            </a:stretch>
          </a:blipFill>
        </p:spPr>
        <p:txBody>
          <a:bodyPr/>
          <a:lstStyle/>
          <a:p>
            <a:pPr>
              <a:defRPr/>
            </a:pPr>
            <a:r>
              <a:rPr lang="en-US" sz="3840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CF6FA-9A42-4ADA-91CD-3145C1BEEED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22354" y="3292596"/>
            <a:ext cx="5373570" cy="849430"/>
          </a:xfrm>
          <a:prstGeom prst="rect">
            <a:avLst/>
          </a:prstGeom>
          <a:blipFill rotWithShape="0">
            <a:blip r:embed="rId3" cstate="print"/>
            <a:stretch>
              <a:fillRect t="-15517" b="-36207"/>
            </a:stretch>
          </a:blipFill>
        </p:spPr>
        <p:txBody>
          <a:bodyPr/>
          <a:lstStyle/>
          <a:p>
            <a:pPr>
              <a:defRPr/>
            </a:pPr>
            <a:r>
              <a:rPr lang="en-US" sz="3840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6EB37-3CA9-458F-ACAC-4E8AB39878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4052" y="4289163"/>
            <a:ext cx="5714034" cy="849430"/>
          </a:xfrm>
          <a:prstGeom prst="rect">
            <a:avLst/>
          </a:prstGeom>
          <a:blipFill rotWithShape="0">
            <a:blip r:embed="rId4" cstate="print"/>
            <a:stretch>
              <a:fillRect t="-15517" b="-36207"/>
            </a:stretch>
          </a:blipFill>
        </p:spPr>
        <p:txBody>
          <a:bodyPr/>
          <a:lstStyle/>
          <a:p>
            <a:pPr>
              <a:defRPr/>
            </a:pPr>
            <a:r>
              <a:rPr lang="en-US" sz="3840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C9FCD-2176-4B59-875F-541D17B62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711" y="2476024"/>
            <a:ext cx="172354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 = 12</a:t>
            </a:r>
            <a:r>
              <a:rPr lang="en-US" altLang="en-US" sz="384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7EC64-F1B6-43D1-9151-62F2A86E4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556" y="3348990"/>
            <a:ext cx="145103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 = 8</a:t>
            </a:r>
            <a:r>
              <a:rPr lang="en-US" altLang="en-US" sz="384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13CCB-1513-44C8-A791-C0669C5C5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711" y="4376262"/>
            <a:ext cx="172354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 = 11</a:t>
            </a:r>
            <a:r>
              <a:rPr lang="en-US" altLang="en-US" sz="384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15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C0E55A0D-6067-401C-B648-74EABF5D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417" y="704375"/>
            <a:ext cx="9661208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432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What happens when </a:t>
            </a:r>
            <a:r>
              <a:rPr lang="en-US" sz="432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</a:t>
            </a:r>
            <a:r>
              <a:rPr lang="en-US" sz="432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is a decimal?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4BC774F-D66C-43FA-B075-D45EA458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57" y="2743200"/>
            <a:ext cx="1172117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3) </a:t>
            </a:r>
          </a:p>
        </p:txBody>
      </p:sp>
      <p:graphicFrame>
        <p:nvGraphicFramePr>
          <p:cNvPr id="43013" name="Object 3">
            <a:extLst>
              <a:ext uri="{FF2B5EF4-FFF2-40B4-BE49-F238E27FC236}">
                <a16:creationId xmlns:a16="http://schemas.microsoft.com/office/drawing/2014/main" id="{3691CE32-A31B-47D8-BA44-4134ABB0B5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7515" y="2926080"/>
          <a:ext cx="237744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3" imgW="583947" imgH="203112" progId="Equation.3">
                  <p:embed/>
                </p:oleObj>
              </mc:Choice>
              <mc:Fallback>
                <p:oleObj name="Equation" r:id="rId3" imgW="583947" imgH="203112" progId="Equation.3">
                  <p:embed/>
                  <p:pic>
                    <p:nvPicPr>
                      <p:cNvPr id="43013" name="Object 3">
                        <a:extLst>
                          <a:ext uri="{FF2B5EF4-FFF2-40B4-BE49-F238E27FC236}">
                            <a16:creationId xmlns:a16="http://schemas.microsoft.com/office/drawing/2014/main" id="{3691CE32-A31B-47D8-BA44-4134ABB0B5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515" y="2926080"/>
                        <a:ext cx="2377440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4">
            <a:extLst>
              <a:ext uri="{FF2B5EF4-FFF2-40B4-BE49-F238E27FC236}">
                <a16:creationId xmlns:a16="http://schemas.microsoft.com/office/drawing/2014/main" id="{9E975D84-3C52-4B84-A5A8-2D68AE21D3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8955" y="3931920"/>
          <a:ext cx="237744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583947" imgH="203112" progId="Equation.3">
                  <p:embed/>
                </p:oleObj>
              </mc:Choice>
              <mc:Fallback>
                <p:oleObj name="Equation" r:id="rId5" imgW="583947" imgH="203112" progId="Equation.3">
                  <p:embed/>
                  <p:pic>
                    <p:nvPicPr>
                      <p:cNvPr id="43014" name="Object 4">
                        <a:extLst>
                          <a:ext uri="{FF2B5EF4-FFF2-40B4-BE49-F238E27FC236}">
                            <a16:creationId xmlns:a16="http://schemas.microsoft.com/office/drawing/2014/main" id="{9E975D84-3C52-4B84-A5A8-2D68AE21D3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955" y="3931920"/>
                        <a:ext cx="2377440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5">
            <a:extLst>
              <a:ext uri="{FF2B5EF4-FFF2-40B4-BE49-F238E27FC236}">
                <a16:creationId xmlns:a16="http://schemas.microsoft.com/office/drawing/2014/main" id="{3FF1DEC4-910C-44CF-B7C4-B60A5DED6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0395" y="4937760"/>
          <a:ext cx="2326005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571252" imgH="203112" progId="Equation.3">
                  <p:embed/>
                </p:oleObj>
              </mc:Choice>
              <mc:Fallback>
                <p:oleObj name="Equation" r:id="rId7" imgW="571252" imgH="203112" progId="Equation.3">
                  <p:embed/>
                  <p:pic>
                    <p:nvPicPr>
                      <p:cNvPr id="43015" name="Object 5">
                        <a:extLst>
                          <a:ext uri="{FF2B5EF4-FFF2-40B4-BE49-F238E27FC236}">
                            <a16:creationId xmlns:a16="http://schemas.microsoft.com/office/drawing/2014/main" id="{3FF1DEC4-910C-44CF-B7C4-B60A5DED6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95" y="4937760"/>
                        <a:ext cx="2326005" cy="822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Box 8">
            <a:extLst>
              <a:ext uri="{FF2B5EF4-FFF2-40B4-BE49-F238E27FC236}">
                <a16:creationId xmlns:a16="http://schemas.microsoft.com/office/drawing/2014/main" id="{639F3171-8E6F-4B4E-8E10-DCED01FC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355" y="2868931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0250" name="TextBox 9">
            <a:extLst>
              <a:ext uri="{FF2B5EF4-FFF2-40B4-BE49-F238E27FC236}">
                <a16:creationId xmlns:a16="http://schemas.microsoft.com/office/drawing/2014/main" id="{4398F4D3-A4E6-4B45-94E5-33A9BF96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795" y="3931921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sp>
        <p:nvSpPr>
          <p:cNvPr id="10251" name="TextBox 10">
            <a:extLst>
              <a:ext uri="{FF2B5EF4-FFF2-40B4-BE49-F238E27FC236}">
                <a16:creationId xmlns:a16="http://schemas.microsoft.com/office/drawing/2014/main" id="{27D4DF1F-7603-4CC2-B3F1-6996E709A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00" y="4880611"/>
            <a:ext cx="4572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baseline="3000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768283-408C-4A4A-968A-9F5CA31804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7" t="31250" r="19547" b="17709"/>
          <a:stretch>
            <a:fillRect/>
          </a:stretch>
        </p:blipFill>
        <p:spPr bwMode="auto">
          <a:xfrm>
            <a:off x="4725115" y="2194560"/>
            <a:ext cx="4937760" cy="33604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8189EB-54D8-48FA-99C5-78124CE90EF5}"/>
              </a:ext>
            </a:extLst>
          </p:cNvPr>
          <p:cNvSpPr/>
          <p:nvPr/>
        </p:nvSpPr>
        <p:spPr>
          <a:xfrm>
            <a:off x="3509248" y="3030379"/>
            <a:ext cx="41148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C8451-AB30-4714-9F6A-E99053269285}"/>
              </a:ext>
            </a:extLst>
          </p:cNvPr>
          <p:cNvSpPr/>
          <p:nvPr/>
        </p:nvSpPr>
        <p:spPr>
          <a:xfrm>
            <a:off x="3509248" y="4211955"/>
            <a:ext cx="411480" cy="342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9E0477-E51C-45B1-9DAF-EECE58554CB3}"/>
              </a:ext>
            </a:extLst>
          </p:cNvPr>
          <p:cNvSpPr/>
          <p:nvPr/>
        </p:nvSpPr>
        <p:spPr>
          <a:xfrm>
            <a:off x="3552110" y="5284947"/>
            <a:ext cx="411480" cy="342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382563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8F804B-0F88-4EF9-A1EC-8F55454C2942}"/>
              </a:ext>
            </a:extLst>
          </p:cNvPr>
          <p:cNvSpPr txBox="1"/>
          <p:nvPr/>
        </p:nvSpPr>
        <p:spPr>
          <a:xfrm>
            <a:off x="348291" y="1440181"/>
            <a:ext cx="1185260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When ‘</a:t>
            </a:r>
            <a:r>
              <a:rPr lang="en-US" sz="72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</a:rPr>
              <a:t>’ is between 0 and 1…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263E1-B92F-4A2E-AA3A-5B7FC3C526FB}"/>
              </a:ext>
            </a:extLst>
          </p:cNvPr>
          <p:cNvSpPr txBox="1"/>
          <p:nvPr/>
        </p:nvSpPr>
        <p:spPr>
          <a:xfrm>
            <a:off x="661890" y="4046221"/>
            <a:ext cx="1066676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closer ‘</a:t>
            </a:r>
            <a:r>
              <a:rPr lang="en-US" sz="4800" u="sng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4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’ is to 0 the steeper the line.</a:t>
            </a:r>
          </a:p>
        </p:txBody>
      </p:sp>
    </p:spTree>
    <p:extLst>
      <p:ext uri="{BB962C8B-B14F-4D97-AF65-F5344CB8AC3E}">
        <p14:creationId xmlns:p14="http://schemas.microsoft.com/office/powerpoint/2010/main" val="4196170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2">
            <a:extLst>
              <a:ext uri="{FF2B5EF4-FFF2-40B4-BE49-F238E27FC236}">
                <a16:creationId xmlns:a16="http://schemas.microsoft.com/office/drawing/2014/main" id="{CB431FD3-C978-4819-95ED-CA191B3E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95" y="137160"/>
            <a:ext cx="1185576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840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Select the steeper exponential curve.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82CF04E-F350-4CEB-BBE4-7FEE350A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69" y="2057400"/>
            <a:ext cx="1172117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2) </a:t>
            </a:r>
          </a:p>
          <a:p>
            <a:pPr algn="ctr" eaLnBrk="1" hangingPunct="1">
              <a:defRPr/>
            </a:pPr>
            <a:r>
              <a:rPr lang="en-US" sz="648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52C7B-897A-435A-86B3-601E512C67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7772" y="2296029"/>
            <a:ext cx="7331722" cy="849430"/>
          </a:xfrm>
          <a:prstGeom prst="rect">
            <a:avLst/>
          </a:prstGeom>
          <a:blipFill rotWithShape="0">
            <a:blip r:embed="rId2" cstate="print"/>
            <a:stretch>
              <a:fillRect t="-15517" b="-36207"/>
            </a:stretch>
          </a:blipFill>
        </p:spPr>
        <p:txBody>
          <a:bodyPr/>
          <a:lstStyle/>
          <a:p>
            <a:pPr>
              <a:defRPr/>
            </a:pPr>
            <a:r>
              <a:rPr lang="en-US" sz="3840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99846-014D-4A50-B7FA-2BC173F5EA0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7772" y="3292596"/>
            <a:ext cx="6650793" cy="849430"/>
          </a:xfrm>
          <a:prstGeom prst="rect">
            <a:avLst/>
          </a:prstGeom>
          <a:blipFill rotWithShape="0">
            <a:blip r:embed="rId3" cstate="print"/>
            <a:stretch>
              <a:fillRect t="-15517" b="-36207"/>
            </a:stretch>
          </a:blipFill>
        </p:spPr>
        <p:txBody>
          <a:bodyPr/>
          <a:lstStyle/>
          <a:p>
            <a:pPr>
              <a:defRPr/>
            </a:pPr>
            <a:r>
              <a:rPr lang="en-US" sz="3840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D698F-37FD-4155-8409-B92656AF02C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865" y="4289163"/>
            <a:ext cx="6991257" cy="849430"/>
          </a:xfrm>
          <a:prstGeom prst="rect">
            <a:avLst/>
          </a:prstGeom>
          <a:blipFill rotWithShape="0">
            <a:blip r:embed="rId4" cstate="print"/>
            <a:stretch>
              <a:fillRect t="-15517" b="-36207"/>
            </a:stretch>
          </a:blipFill>
        </p:spPr>
        <p:txBody>
          <a:bodyPr/>
          <a:lstStyle/>
          <a:p>
            <a:pPr>
              <a:defRPr/>
            </a:pPr>
            <a:r>
              <a:rPr lang="en-US" sz="3840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9B812-A544-4F7B-B787-B097B1CAB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446" y="2423160"/>
            <a:ext cx="207620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 = (.25)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22AD2-6309-4C61-914F-799F01D7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0006" y="3429000"/>
            <a:ext cx="180369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 = (.2)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C85E7-6388-4449-9EE7-DAA23140A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446" y="4526280"/>
            <a:ext cx="207620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>
              <a:defRPr/>
            </a:pPr>
            <a:r>
              <a:rPr lang="en-US" altLang="en-US" sz="384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y = (.05)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F2F04B2-78C5-40FB-8C5E-EF181A308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245" y="2423160"/>
            <a:ext cx="36576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>
                <a:solidFill>
                  <a:srgbClr val="FF0000"/>
                </a:solidFill>
                <a:latin typeface="Cambria Math" panose="02040503050406030204" pitchFamily="18" charset="0"/>
              </a:rPr>
              <a:t>x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6088AE7-6823-4DAF-8A42-014B87CF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4485" y="3520440"/>
            <a:ext cx="36576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>
                <a:solidFill>
                  <a:srgbClr val="FF0000"/>
                </a:solidFill>
                <a:latin typeface="Cambria Math" panose="02040503050406030204" pitchFamily="18" charset="0"/>
              </a:rPr>
              <a:t>x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8BBFC50-59EC-4472-97A7-AD8A5F8A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0245" y="4526280"/>
            <a:ext cx="36576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Bradley Hand ITC TT-Bold" pitchFamily="2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Bradley Hand ITC TT-Bol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Bradley Hand ITC TT-Bold" pitchFamily="2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360" baseline="30000">
                <a:solidFill>
                  <a:srgbClr val="FF0000"/>
                </a:solidFill>
                <a:latin typeface="Cambria Math" panose="020405030504060302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61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>
            <a:extLst>
              <a:ext uri="{FF2B5EF4-FFF2-40B4-BE49-F238E27FC236}">
                <a16:creationId xmlns:a16="http://schemas.microsoft.com/office/drawing/2014/main" id="{10925395-6388-47F6-9340-9A1A709A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275" y="1250157"/>
            <a:ext cx="9599771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57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What do you think </a:t>
            </a:r>
          </a:p>
          <a:p>
            <a:pPr algn="ctr">
              <a:tabLst>
                <a:tab pos="1005815" algn="l"/>
              </a:tabLst>
              <a:defRPr/>
            </a:pPr>
            <a:r>
              <a:rPr lang="en-US" sz="57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will happen if  ‘</a:t>
            </a:r>
            <a:r>
              <a:rPr lang="en-US" sz="576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</a:t>
            </a:r>
            <a:r>
              <a:rPr lang="en-US" sz="576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 is negative ?</a:t>
            </a:r>
          </a:p>
        </p:txBody>
      </p:sp>
    </p:spTree>
    <p:extLst>
      <p:ext uri="{BB962C8B-B14F-4D97-AF65-F5344CB8AC3E}">
        <p14:creationId xmlns:p14="http://schemas.microsoft.com/office/powerpoint/2010/main" val="1589304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A86F6E37-5476-4125-80E6-EF8DFBFE9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647" y="767239"/>
            <a:ext cx="10879931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tabLst>
                <a:tab pos="1005815" algn="l"/>
              </a:tabLst>
              <a:defRPr/>
            </a:pPr>
            <a:r>
              <a:rPr lang="en-US" sz="432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That was a trick question. </a:t>
            </a:r>
          </a:p>
          <a:p>
            <a:pPr algn="ctr">
              <a:tabLst>
                <a:tab pos="1005815" algn="l"/>
              </a:tabLst>
              <a:defRPr/>
            </a:pPr>
            <a:r>
              <a:rPr lang="en-US" sz="432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Recall from our definition that ‘</a:t>
            </a:r>
            <a:r>
              <a:rPr lang="en-US" sz="432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b</a:t>
            </a:r>
            <a:r>
              <a:rPr lang="en-US" sz="4320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’ has to be positive. </a:t>
            </a:r>
          </a:p>
        </p:txBody>
      </p:sp>
    </p:spTree>
    <p:extLst>
      <p:ext uri="{BB962C8B-B14F-4D97-AF65-F5344CB8AC3E}">
        <p14:creationId xmlns:p14="http://schemas.microsoft.com/office/powerpoint/2010/main" val="14578978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19189"/>
            <a:ext cx="1066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2. </a:t>
            </a:r>
            <a:r>
              <a:rPr lang="en-US" sz="2800" b="1" dirty="0"/>
              <a:t>The function f(x) = 200,000(0.98)</a:t>
            </a:r>
            <a:r>
              <a:rPr lang="en-US" sz="2800" b="1" baseline="30000" dirty="0"/>
              <a:t>x</a:t>
            </a:r>
            <a:r>
              <a:rPr lang="en-US" sz="2800" b="1" dirty="0"/>
              <a:t>, where x is the time in years, models the population of a city. What will the population be in 7 years?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600200" y="318663"/>
            <a:ext cx="929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/>
              <a:t>Evaluating an Exponential Function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8429" y="99220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Remember: Evaluate means “PLUG IN”. You must USE PARENTHESIS!!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1086" y="32004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stands for – </a:t>
            </a:r>
          </a:p>
          <a:p>
            <a:endParaRPr lang="en-US" sz="3600" dirty="0"/>
          </a:p>
          <a:p>
            <a:r>
              <a:rPr lang="en-US" sz="3600" dirty="0"/>
              <a:t>f(x) stands for 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19676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9842" y="4177984"/>
            <a:ext cx="380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population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5C54C-4E02-448C-8D21-78834B36B0CC}"/>
              </a:ext>
            </a:extLst>
          </p:cNvPr>
          <p:cNvSpPr txBox="1"/>
          <p:nvPr/>
        </p:nvSpPr>
        <p:spPr>
          <a:xfrm>
            <a:off x="1295400" y="5562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200,000(.98)</a:t>
            </a:r>
            <a:r>
              <a:rPr lang="en-US" sz="4400" b="1" baseline="30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96E59-455D-4B0E-B908-291A2C66D21F}"/>
              </a:ext>
            </a:extLst>
          </p:cNvPr>
          <p:cNvSpPr txBox="1"/>
          <p:nvPr/>
        </p:nvSpPr>
        <p:spPr>
          <a:xfrm>
            <a:off x="4876800" y="5562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= 173,625 </a:t>
            </a:r>
            <a:r>
              <a:rPr lang="en-US" sz="4000" b="1" dirty="0">
                <a:solidFill>
                  <a:srgbClr val="FF0000"/>
                </a:solidFill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297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431335"/>
            <a:ext cx="1150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3. The function f(x) = 8(0.75)</a:t>
            </a:r>
            <a:r>
              <a:rPr lang="en-US" sz="2800" b="1" baseline="30000" dirty="0"/>
              <a:t>X</a:t>
            </a:r>
            <a:r>
              <a:rPr lang="en-US" sz="2800" b="1" dirty="0"/>
              <a:t> models the width of a photograph in inches after it has been reduced by 25% x times. </a:t>
            </a:r>
          </a:p>
          <a:p>
            <a:r>
              <a:rPr lang="en-US" sz="2800" b="1" dirty="0"/>
              <a:t>What is the width of the photograph after it has been reduced 3 times?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173623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/>
              <a:t>Evaluating an Exponential Function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84908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Remember: Evaluate means “PLUG IN”. You must USE PARENTHESIS!!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8557" y="296957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x stands for – </a:t>
            </a:r>
          </a:p>
          <a:p>
            <a:endParaRPr lang="en-US" sz="3600" dirty="0"/>
          </a:p>
          <a:p>
            <a:r>
              <a:rPr lang="en-US" sz="3600" dirty="0"/>
              <a:t>f(x) stands for 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7700" y="2969570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Times reduced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7700" y="407212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width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D611D-68D8-41DC-A88B-17379D2294F4}"/>
              </a:ext>
            </a:extLst>
          </p:cNvPr>
          <p:cNvSpPr txBox="1"/>
          <p:nvPr/>
        </p:nvSpPr>
        <p:spPr>
          <a:xfrm>
            <a:off x="1518557" y="5638800"/>
            <a:ext cx="5949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8(.75)</a:t>
            </a:r>
            <a:r>
              <a:rPr lang="en-US" sz="4400" b="1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CA92A-084A-4B63-AB90-8FDD7B690174}"/>
              </a:ext>
            </a:extLst>
          </p:cNvPr>
          <p:cNvSpPr txBox="1"/>
          <p:nvPr/>
        </p:nvSpPr>
        <p:spPr>
          <a:xfrm>
            <a:off x="3352800" y="563335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 3.375inches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321AA-17D5-487E-B77B-7D7DDBBD57C6}"/>
              </a:ext>
            </a:extLst>
          </p:cNvPr>
          <p:cNvSpPr/>
          <p:nvPr/>
        </p:nvSpPr>
        <p:spPr>
          <a:xfrm>
            <a:off x="2057400" y="173623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/>
              <a:t>Evaluating an Exponential Function 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DB3D1-6675-4638-BDDA-1C6A3948D784}"/>
              </a:ext>
            </a:extLst>
          </p:cNvPr>
          <p:cNvSpPr txBox="1"/>
          <p:nvPr/>
        </p:nvSpPr>
        <p:spPr>
          <a:xfrm>
            <a:off x="2057400" y="84908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Remember: Evaluate means “PLUG IN”. You must USE PARENTHESIS!!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F384F-B0DE-4B20-9290-A3A0A9E066AD}"/>
              </a:ext>
            </a:extLst>
          </p:cNvPr>
          <p:cNvSpPr txBox="1"/>
          <p:nvPr/>
        </p:nvSpPr>
        <p:spPr>
          <a:xfrm>
            <a:off x="762000" y="25146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If f(x) = 3</a:t>
            </a:r>
            <a:r>
              <a:rPr lang="en-US" sz="3200" baseline="30000" dirty="0"/>
              <a:t>x</a:t>
            </a:r>
            <a:r>
              <a:rPr lang="en-US" sz="3200" dirty="0"/>
              <a:t>, what is the value of f(-3)?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5. If f(x) = 5(4)</a:t>
            </a:r>
            <a:r>
              <a:rPr lang="en-US" sz="3200" baseline="30000" dirty="0"/>
              <a:t>x</a:t>
            </a:r>
            <a:r>
              <a:rPr lang="en-US" sz="3200" dirty="0"/>
              <a:t>, what is the value of f(0)?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6. If f(x) = 12(.95)</a:t>
            </a:r>
            <a:r>
              <a:rPr lang="en-US" sz="3200" baseline="30000" dirty="0"/>
              <a:t>x</a:t>
            </a:r>
            <a:r>
              <a:rPr lang="en-US" sz="3200" dirty="0"/>
              <a:t>, what is the value of f(6)?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93C340-1162-49BB-BA97-143BC5999092}"/>
                  </a:ext>
                </a:extLst>
              </p:cNvPr>
              <p:cNvSpPr txBox="1"/>
              <p:nvPr/>
            </p:nvSpPr>
            <p:spPr>
              <a:xfrm>
                <a:off x="7248525" y="2209800"/>
                <a:ext cx="12954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93C340-1162-49BB-BA97-143BC5999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525" y="2209800"/>
                <a:ext cx="1295400" cy="1130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D25921-B4E3-4073-853E-6542B15621F9}"/>
                  </a:ext>
                </a:extLst>
              </p:cNvPr>
              <p:cNvSpPr txBox="1"/>
              <p:nvPr/>
            </p:nvSpPr>
            <p:spPr>
              <a:xfrm>
                <a:off x="7543800" y="391580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D25921-B4E3-4073-853E-6542B1562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915800"/>
                <a:ext cx="129540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E72C20-A160-4A92-9D63-9CD77ED98741}"/>
                  </a:ext>
                </a:extLst>
              </p:cNvPr>
              <p:cNvSpPr txBox="1"/>
              <p:nvPr/>
            </p:nvSpPr>
            <p:spPr>
              <a:xfrm>
                <a:off x="8305800" y="5298635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E72C20-A160-4A92-9D63-9CD77ED98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298635"/>
                <a:ext cx="1295400" cy="646331"/>
              </a:xfrm>
              <a:prstGeom prst="rect">
                <a:avLst/>
              </a:prstGeom>
              <a:blipFill>
                <a:blip r:embed="rId4"/>
                <a:stretch>
                  <a:fillRect r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2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19200"/>
            <a:ext cx="563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Remember: </a:t>
            </a:r>
            <a:r>
              <a:rPr lang="en-US" sz="4000" b="1" u="sng" dirty="0">
                <a:solidFill>
                  <a:srgbClr val="0000FF"/>
                </a:solidFill>
              </a:rPr>
              <a:t>Linear functions </a:t>
            </a:r>
            <a:r>
              <a:rPr lang="en-US" sz="4000" b="1" dirty="0"/>
              <a:t>have constant differences. </a:t>
            </a:r>
          </a:p>
          <a:p>
            <a:endParaRPr lang="en-US" sz="4000" b="1" dirty="0"/>
          </a:p>
          <a:p>
            <a:r>
              <a:rPr lang="en-US" sz="4000" b="1" dirty="0"/>
              <a:t>Meaning: x &amp; y increase or decrease by a </a:t>
            </a:r>
            <a:r>
              <a:rPr lang="en-US" sz="4000" b="1" dirty="0">
                <a:solidFill>
                  <a:srgbClr val="0070C0"/>
                </a:solidFill>
              </a:rPr>
              <a:t>constant </a:t>
            </a:r>
            <a:r>
              <a:rPr lang="en-US" sz="4000" b="1" dirty="0"/>
              <a:t>amount. </a:t>
            </a:r>
          </a:p>
          <a:p>
            <a:endParaRPr lang="en-US" sz="20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50" t="39844" r="53750" b="24609"/>
          <a:stretch>
            <a:fillRect/>
          </a:stretch>
        </p:blipFill>
        <p:spPr bwMode="auto">
          <a:xfrm>
            <a:off x="6629400" y="993561"/>
            <a:ext cx="4780006" cy="543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066800"/>
            <a:ext cx="518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For an </a:t>
            </a:r>
            <a:r>
              <a:rPr lang="en-US" sz="3000" b="1" u="sng" dirty="0">
                <a:solidFill>
                  <a:srgbClr val="FF0000"/>
                </a:solidFill>
              </a:rPr>
              <a:t>exponential function</a:t>
            </a:r>
            <a:r>
              <a:rPr lang="en-US" sz="3000" b="1" dirty="0"/>
              <a:t>: As the x-values </a:t>
            </a:r>
            <a:r>
              <a:rPr lang="en-US" sz="3000" b="1" dirty="0">
                <a:solidFill>
                  <a:srgbClr val="FF0000"/>
                </a:solidFill>
              </a:rPr>
              <a:t>increase </a:t>
            </a:r>
            <a:r>
              <a:rPr lang="en-US" sz="3000" b="1" dirty="0"/>
              <a:t>by a constant amount (+1, +1, +1, etc.). </a:t>
            </a:r>
          </a:p>
          <a:p>
            <a:endParaRPr lang="en-US" sz="3000" b="1" dirty="0"/>
          </a:p>
          <a:p>
            <a:r>
              <a:rPr lang="en-US" sz="3000" b="1" dirty="0"/>
              <a:t> the y-values are </a:t>
            </a:r>
            <a:r>
              <a:rPr lang="en-US" sz="3000" b="1" u="sng" dirty="0">
                <a:solidFill>
                  <a:srgbClr val="FF0000"/>
                </a:solidFill>
              </a:rPr>
              <a:t>multiplied</a:t>
            </a:r>
            <a:r>
              <a:rPr lang="en-US" sz="3000" b="1" dirty="0"/>
              <a:t> by a constant amount. This amount is the constant ratio and is the value of b in f(x) = </a:t>
            </a:r>
            <a:r>
              <a:rPr lang="en-US" sz="3000" b="1" dirty="0" err="1"/>
              <a:t>ab</a:t>
            </a:r>
            <a:r>
              <a:rPr lang="en-US" sz="3000" b="1" baseline="30000" dirty="0" err="1"/>
              <a:t>x</a:t>
            </a:r>
            <a:r>
              <a:rPr lang="en-US" sz="3000" b="1" dirty="0"/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62143" t="32813" r="13125" b="47656"/>
          <a:stretch>
            <a:fillRect/>
          </a:stretch>
        </p:blipFill>
        <p:spPr bwMode="auto">
          <a:xfrm>
            <a:off x="6057930" y="1828800"/>
            <a:ext cx="6134070" cy="387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47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8001" y="304800"/>
            <a:ext cx="6378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Tell whether each set of ordered pairs satisfies an exponential function. Explain your answer.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447801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4. </a:t>
            </a:r>
          </a:p>
          <a:p>
            <a:r>
              <a:rPr lang="en-US" sz="2800" b="1" dirty="0"/>
              <a:t>{(0, 4), (1, 12),(2, 36), (3, 108)}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1524001"/>
            <a:ext cx="350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5. </a:t>
            </a:r>
          </a:p>
          <a:p>
            <a:r>
              <a:rPr lang="en-US" sz="2800" b="1" dirty="0"/>
              <a:t>{(–1, –64), (0, 0), </a:t>
            </a:r>
          </a:p>
          <a:p>
            <a:r>
              <a:rPr lang="en-US" sz="2800" b="1" dirty="0"/>
              <a:t>(1, 64), (2, 128)}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867400" y="1143000"/>
            <a:ext cx="76200" cy="571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Group 48"/>
          <p:cNvGraphicFramePr>
            <a:graphicFrameLocks noGrp="1"/>
          </p:cNvGraphicFramePr>
          <p:nvPr/>
        </p:nvGraphicFramePr>
        <p:xfrm>
          <a:off x="3429000" y="2743200"/>
          <a:ext cx="1600200" cy="259080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514601" y="3429000"/>
            <a:ext cx="795337" cy="1485900"/>
            <a:chOff x="3579" y="2712"/>
            <a:chExt cx="501" cy="936"/>
          </a:xfrm>
        </p:grpSpPr>
        <p:pic>
          <p:nvPicPr>
            <p:cNvPr id="11" name="Picture 5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4" y="2712"/>
              <a:ext cx="15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56"/>
            <p:cNvSpPr txBox="1">
              <a:spLocks noChangeArrowheads="1"/>
            </p:cNvSpPr>
            <p:nvPr/>
          </p:nvSpPr>
          <p:spPr bwMode="auto">
            <a:xfrm>
              <a:off x="3579" y="3052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3579" y="2736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3579" y="3350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5105400" y="3505201"/>
            <a:ext cx="717550" cy="1533525"/>
            <a:chOff x="5166" y="2682"/>
            <a:chExt cx="452" cy="966"/>
          </a:xfrm>
        </p:grpSpPr>
        <p:pic>
          <p:nvPicPr>
            <p:cNvPr id="16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6" y="2682"/>
              <a:ext cx="162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51"/>
            <p:cNvSpPr txBox="1">
              <a:spLocks noChangeArrowheads="1"/>
            </p:cNvSpPr>
            <p:nvPr/>
          </p:nvSpPr>
          <p:spPr bwMode="auto">
            <a:xfrm>
              <a:off x="5295" y="2775"/>
              <a:ext cx="3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ym typeface="Symbol" pitchFamily="18" charset="2"/>
                </a:rPr>
                <a:t></a:t>
              </a:r>
              <a:r>
                <a:rPr lang="en-US" sz="2000" b="1" dirty="0"/>
                <a:t> 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/>
          </p:nvSpPr>
          <p:spPr bwMode="auto">
            <a:xfrm>
              <a:off x="5301" y="3032"/>
              <a:ext cx="3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</a:t>
              </a:r>
              <a:r>
                <a:rPr lang="en-US" sz="2000" b="1" dirty="0"/>
                <a:t> 3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/>
          </p:nvSpPr>
          <p:spPr bwMode="auto">
            <a:xfrm>
              <a:off x="5301" y="3338"/>
              <a:ext cx="3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</a:t>
              </a:r>
              <a:r>
                <a:rPr lang="en-US" sz="2000" b="1"/>
                <a:t> 3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28800" y="56388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Yes! exponential function! </a:t>
            </a:r>
          </a:p>
        </p:txBody>
      </p:sp>
      <p:graphicFrame>
        <p:nvGraphicFramePr>
          <p:cNvPr id="21" name="Group 35"/>
          <p:cNvGraphicFramePr>
            <a:graphicFrameLocks noGrp="1"/>
          </p:cNvGraphicFramePr>
          <p:nvPr/>
        </p:nvGraphicFramePr>
        <p:xfrm>
          <a:off x="7958138" y="3352800"/>
          <a:ext cx="1600200" cy="259080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–64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7086600" y="4073525"/>
            <a:ext cx="795338" cy="1485900"/>
            <a:chOff x="3579" y="2712"/>
            <a:chExt cx="501" cy="936"/>
          </a:xfrm>
        </p:grpSpPr>
        <p:pic>
          <p:nvPicPr>
            <p:cNvPr id="23" name="Picture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4" y="2712"/>
              <a:ext cx="15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579" y="3052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  <p:sp>
          <p:nvSpPr>
            <p:cNvPr id="25" name="Text Box 39"/>
            <p:cNvSpPr txBox="1">
              <a:spLocks noChangeArrowheads="1"/>
            </p:cNvSpPr>
            <p:nvPr/>
          </p:nvSpPr>
          <p:spPr bwMode="auto">
            <a:xfrm>
              <a:off x="3579" y="2736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3579" y="3350"/>
              <a:ext cx="3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+ 1</a:t>
              </a:r>
            </a:p>
          </p:txBody>
        </p:sp>
      </p:grp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9605963" y="4025901"/>
            <a:ext cx="844550" cy="1533525"/>
            <a:chOff x="5166" y="2682"/>
            <a:chExt cx="532" cy="966"/>
          </a:xfrm>
        </p:grpSpPr>
        <p:pic>
          <p:nvPicPr>
            <p:cNvPr id="28" name="Picture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6" y="2682"/>
              <a:ext cx="162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5295" y="2774"/>
              <a:ext cx="3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+ 64</a:t>
              </a: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5301" y="3062"/>
              <a:ext cx="3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+ 64</a:t>
              </a: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auto">
            <a:xfrm>
              <a:off x="5301" y="3368"/>
              <a:ext cx="3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+ 64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096000" y="60960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No! NOT exponential function!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LINEAR.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1488</Words>
  <Application>Microsoft Office PowerPoint</Application>
  <PresentationFormat>Widescreen</PresentationFormat>
  <Paragraphs>351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Bradley Hand ITC TT-Bold</vt:lpstr>
      <vt:lpstr>Calibri</vt:lpstr>
      <vt:lpstr>Cambria Math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mhillstrom</dc:creator>
  <cp:lastModifiedBy>Carden Virgo</cp:lastModifiedBy>
  <cp:revision>113</cp:revision>
  <dcterms:created xsi:type="dcterms:W3CDTF">2015-11-16T16:46:43Z</dcterms:created>
  <dcterms:modified xsi:type="dcterms:W3CDTF">2018-11-16T00:19:45Z</dcterms:modified>
</cp:coreProperties>
</file>