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59" r:id="rId4"/>
    <p:sldId id="291" r:id="rId5"/>
    <p:sldId id="261" r:id="rId6"/>
    <p:sldId id="262" r:id="rId7"/>
    <p:sldId id="263" r:id="rId8"/>
    <p:sldId id="266" r:id="rId9"/>
    <p:sldId id="267" r:id="rId10"/>
    <p:sldId id="285" r:id="rId11"/>
    <p:sldId id="286" r:id="rId12"/>
    <p:sldId id="287" r:id="rId13"/>
    <p:sldId id="264" r:id="rId14"/>
    <p:sldId id="265" r:id="rId15"/>
    <p:sldId id="260" r:id="rId16"/>
    <p:sldId id="268" r:id="rId17"/>
    <p:sldId id="273" r:id="rId18"/>
    <p:sldId id="274" r:id="rId19"/>
    <p:sldId id="275" r:id="rId20"/>
    <p:sldId id="293" r:id="rId21"/>
    <p:sldId id="269" r:id="rId22"/>
    <p:sldId id="270" r:id="rId23"/>
    <p:sldId id="292" r:id="rId24"/>
    <p:sldId id="271" r:id="rId25"/>
    <p:sldId id="272" r:id="rId26"/>
    <p:sldId id="278" r:id="rId27"/>
    <p:sldId id="279" r:id="rId28"/>
    <p:sldId id="280" r:id="rId29"/>
    <p:sldId id="276" r:id="rId30"/>
    <p:sldId id="277" r:id="rId31"/>
    <p:sldId id="281" r:id="rId32"/>
    <p:sldId id="284" r:id="rId33"/>
    <p:sldId id="282" r:id="rId34"/>
    <p:sldId id="283" r:id="rId35"/>
    <p:sldId id="288" r:id="rId36"/>
    <p:sldId id="289" r:id="rId37"/>
    <p:sldId id="29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BD3C7-3847-4367-9CBB-62DD66AF3630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BCE1F-DF13-4942-9DF9-40EC9EFE8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BCE1F-DF13-4942-9DF9-40EC9EFE8DA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3C3C-4620-4196-80BC-F5F47F6E164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95F4-FC65-4B22-82BD-3B629B98B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3C3C-4620-4196-80BC-F5F47F6E164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95F4-FC65-4B22-82BD-3B629B98B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3C3C-4620-4196-80BC-F5F47F6E164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95F4-FC65-4B22-82BD-3B629B98B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3C3C-4620-4196-80BC-F5F47F6E164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95F4-FC65-4B22-82BD-3B629B98B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3C3C-4620-4196-80BC-F5F47F6E164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95F4-FC65-4B22-82BD-3B629B98B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3C3C-4620-4196-80BC-F5F47F6E164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95F4-FC65-4B22-82BD-3B629B98B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3C3C-4620-4196-80BC-F5F47F6E164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95F4-FC65-4B22-82BD-3B629B98B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3C3C-4620-4196-80BC-F5F47F6E164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95F4-FC65-4B22-82BD-3B629B98B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3C3C-4620-4196-80BC-F5F47F6E164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95F4-FC65-4B22-82BD-3B629B98B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3C3C-4620-4196-80BC-F5F47F6E164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95F4-FC65-4B22-82BD-3B629B98B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3C3C-4620-4196-80BC-F5F47F6E164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195F4-FC65-4B22-82BD-3B629B98B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63C3C-4620-4196-80BC-F5F47F6E164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195F4-FC65-4B22-82BD-3B629B98B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om/url?sa=i&amp;rct=j&amp;q=&amp;esrc=s&amp;source=images&amp;cd=&amp;cad=rja&amp;uact=8&amp;ved=0ahUKEwiOg-XF8J_JAhWB1CYKHZeODC0QjRwIBw&amp;url=http://www.moneychimp.com/features/simple_interest_calculator.htm&amp;psig=AFQjCNGkYE1Ucc4wmzR62hxP0JtshQpWLA&amp;ust=1448139052613507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google.com/url?sa=i&amp;rct=j&amp;q=&amp;esrc=s&amp;source=images&amp;cd=&amp;cad=rja&amp;uact=8&amp;ved=0CAcQjRxqFQoTCMj1mvvCnckCFQN4JgodTdYHyA&amp;url=http://socratic.org/questions/what-is-exponential-growth-2&amp;psig=AFQjCNF5tSrqqyu4e8qzEIHW7HIChZIuLA&amp;ust=1448058098158432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com/url?sa=i&amp;rct=j&amp;q=&amp;esrc=s&amp;source=images&amp;cd=&amp;cad=rja&amp;uact=8&amp;ved=0CAcQjRxqFQoTCOvUiO7OnckCFURAJgodIcQHCw&amp;url=http://www.regentsprep.org/regents/math/algebra/ae7/expdecayl.htm&amp;psig=AFQjCNFsVeHg-oRlz2n9JlMivtyI1DtGWA&amp;ust=1448061269062937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828800" y="1752600"/>
            <a:ext cx="8153400" cy="1828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4800" dirty="0"/>
              <a:t>Solve problems involving </a:t>
            </a:r>
            <a:r>
              <a:rPr lang="en-US" altLang="en-US" sz="4800" u="sng" dirty="0"/>
              <a:t>exponential growth and decay</a:t>
            </a:r>
            <a:r>
              <a:rPr lang="en-US" altLang="en-US" sz="4800" dirty="0"/>
              <a:t>.</a:t>
            </a:r>
            <a:endParaRPr lang="en-US" altLang="en-US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143738"/>
            <a:ext cx="8229600" cy="3333262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Aft>
                <a:spcPts val="1800"/>
              </a:spcAft>
            </a:pPr>
            <a:r>
              <a:rPr lang="en-US" b="1" dirty="0"/>
              <a:t>What is the growth factor? ______________</a:t>
            </a:r>
          </a:p>
          <a:p>
            <a:pPr lvl="1">
              <a:lnSpc>
                <a:spcPct val="150000"/>
              </a:lnSpc>
              <a:spcAft>
                <a:spcPts val="1800"/>
              </a:spcAft>
            </a:pPr>
            <a:r>
              <a:rPr lang="en-US" b="1" dirty="0"/>
              <a:t>What is the rate (%) of growth?  ___________</a:t>
            </a:r>
          </a:p>
          <a:p>
            <a:pPr lvl="1">
              <a:lnSpc>
                <a:spcPct val="150000"/>
              </a:lnSpc>
              <a:spcAft>
                <a:spcPts val="1800"/>
              </a:spcAft>
            </a:pPr>
            <a:r>
              <a:rPr lang="en-US" b="1" dirty="0"/>
              <a:t>What is the initial value? ______________</a:t>
            </a:r>
          </a:p>
          <a:p>
            <a:pPr marL="0" indent="0">
              <a:spcAft>
                <a:spcPts val="1800"/>
              </a:spcAft>
              <a:buNone/>
            </a:pPr>
            <a:endParaRPr lang="en-US" dirty="0"/>
          </a:p>
        </p:txBody>
      </p:sp>
      <p:pic>
        <p:nvPicPr>
          <p:cNvPr id="5" name="Picture 4" descr="Screen Shot 2015-11-28 at 1.23.41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04" y="628161"/>
            <a:ext cx="6992464" cy="16969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381001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5)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9400" y="6096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Use the equation to answer the following questions.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62800" y="27432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48600" y="3840659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2800" y="4908006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23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1-28 at 1.23.4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73" y="758581"/>
            <a:ext cx="5307134" cy="152741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5000" y="2895601"/>
            <a:ext cx="8229600" cy="4525963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Aft>
                <a:spcPts val="1800"/>
              </a:spcAft>
            </a:pPr>
            <a:r>
              <a:rPr lang="en-US" b="1" dirty="0"/>
              <a:t>What is the growth factor? ______________</a:t>
            </a:r>
          </a:p>
          <a:p>
            <a:pPr lvl="1">
              <a:lnSpc>
                <a:spcPct val="150000"/>
              </a:lnSpc>
              <a:spcAft>
                <a:spcPts val="1800"/>
              </a:spcAft>
            </a:pPr>
            <a:r>
              <a:rPr lang="en-US" b="1" dirty="0"/>
              <a:t>What is the rate (%) of growth?  ___________</a:t>
            </a:r>
          </a:p>
          <a:p>
            <a:pPr lvl="1">
              <a:lnSpc>
                <a:spcPct val="150000"/>
              </a:lnSpc>
              <a:spcAft>
                <a:spcPts val="1800"/>
              </a:spcAft>
            </a:pPr>
            <a:r>
              <a:rPr lang="en-US" b="1" dirty="0"/>
              <a:t>What is the initial value? ______________</a:t>
            </a:r>
          </a:p>
          <a:p>
            <a:pPr marL="0" indent="0">
              <a:spcAft>
                <a:spcPts val="1800"/>
              </a:spcAft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81001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6)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0" y="5334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Use the equation to answer the following questions.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800" y="27432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1.04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6200" y="3665042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1800" y="4586884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914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1-28 at 1.23.4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72" y="779096"/>
            <a:ext cx="5787779" cy="170228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800" y="2667001"/>
            <a:ext cx="8229600" cy="4525963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Aft>
                <a:spcPts val="1800"/>
              </a:spcAft>
            </a:pPr>
            <a:r>
              <a:rPr lang="en-US" b="1" dirty="0"/>
              <a:t>What is the growth factor? ______________</a:t>
            </a:r>
          </a:p>
          <a:p>
            <a:pPr lvl="1">
              <a:lnSpc>
                <a:spcPct val="150000"/>
              </a:lnSpc>
              <a:spcAft>
                <a:spcPts val="1800"/>
              </a:spcAft>
            </a:pPr>
            <a:r>
              <a:rPr lang="en-US" b="1" dirty="0"/>
              <a:t>What is the rate (%) of growth?  ___________</a:t>
            </a:r>
          </a:p>
          <a:p>
            <a:pPr lvl="1">
              <a:lnSpc>
                <a:spcPct val="150000"/>
              </a:lnSpc>
              <a:spcAft>
                <a:spcPts val="1800"/>
              </a:spcAft>
            </a:pPr>
            <a:r>
              <a:rPr lang="en-US" b="1" dirty="0"/>
              <a:t>What is the initial value? ______________</a:t>
            </a:r>
          </a:p>
          <a:p>
            <a:pPr marL="0" indent="0">
              <a:spcAft>
                <a:spcPts val="1800"/>
              </a:spcAft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81001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7)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6096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Use the equation to answer the following questions.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800" y="2459613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1.35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48951" y="3345913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0400" y="4383138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914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419100" y="1018228"/>
            <a:ext cx="110109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A common application of exponential growth is:  </a:t>
            </a:r>
            <a:r>
              <a:rPr lang="en-US" sz="2800" i="1" u="sng" dirty="0">
                <a:solidFill>
                  <a:srgbClr val="FF0000"/>
                </a:solidFill>
              </a:rPr>
              <a:t>compound interest.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/>
              <a:t>Simple interest </a:t>
            </a:r>
            <a:r>
              <a:rPr lang="en-US" sz="2800" dirty="0"/>
              <a:t>is earned or paid only on the </a:t>
            </a:r>
            <a:r>
              <a:rPr lang="en-US" sz="2800" dirty="0">
                <a:solidFill>
                  <a:srgbClr val="FF0000"/>
                </a:solidFill>
              </a:rPr>
              <a:t>original amount</a:t>
            </a:r>
            <a:r>
              <a:rPr lang="en-US" sz="2800" dirty="0"/>
              <a:t> (principal).  </a:t>
            </a:r>
            <a:r>
              <a:rPr lang="en-US" sz="2800" b="1" dirty="0">
                <a:solidFill>
                  <a:srgbClr val="0070C0"/>
                </a:solidFill>
              </a:rPr>
              <a:t>LINEAR!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/>
              <a:t>Compound interest</a:t>
            </a:r>
            <a:r>
              <a:rPr lang="en-US" sz="2800" dirty="0"/>
              <a:t> is interest earned or paid on </a:t>
            </a:r>
            <a:r>
              <a:rPr lang="en-US" sz="2800" i="1" dirty="0"/>
              <a:t>both</a:t>
            </a:r>
            <a:r>
              <a:rPr lang="en-US" sz="2800" dirty="0"/>
              <a:t> the </a:t>
            </a:r>
            <a:r>
              <a:rPr lang="en-US" sz="2800" dirty="0">
                <a:solidFill>
                  <a:srgbClr val="FF0000"/>
                </a:solidFill>
              </a:rPr>
              <a:t>original amount </a:t>
            </a:r>
            <a:r>
              <a:rPr lang="en-US" sz="2800" dirty="0"/>
              <a:t>(principal) and previously earned </a:t>
            </a:r>
            <a:r>
              <a:rPr lang="en-US" sz="2800" dirty="0">
                <a:solidFill>
                  <a:srgbClr val="FF0000"/>
                </a:solidFill>
              </a:rPr>
              <a:t>interest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							</a:t>
            </a:r>
            <a:r>
              <a:rPr lang="en-US" sz="2800" b="1" dirty="0">
                <a:solidFill>
                  <a:srgbClr val="0070C0"/>
                </a:solidFill>
              </a:rPr>
              <a:t>EXPONENTIAL!</a:t>
            </a:r>
          </a:p>
        </p:txBody>
      </p:sp>
      <p:pic>
        <p:nvPicPr>
          <p:cNvPr id="16386" name="Picture 2" descr="http://www.moneychimp.com/features/simple_interest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1219200" y="4633878"/>
            <a:ext cx="2784233" cy="1905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39000" y="83820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Interest Rate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(decimal)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4876801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# of times interest is compounded per year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 l="26323" t="45785" r="22222" b="33058"/>
          <a:stretch>
            <a:fillRect/>
          </a:stretch>
        </p:blipFill>
        <p:spPr bwMode="auto">
          <a:xfrm>
            <a:off x="1981200" y="1828800"/>
            <a:ext cx="838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8763000" y="1676400"/>
            <a:ext cx="228600" cy="3048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86200" y="1447801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Original amount (</a:t>
            </a:r>
            <a:r>
              <a:rPr lang="en-US" sz="2400" b="1" u="sng" dirty="0">
                <a:solidFill>
                  <a:srgbClr val="0070C0"/>
                </a:solidFill>
              </a:rPr>
              <a:t>P</a:t>
            </a:r>
            <a:r>
              <a:rPr lang="en-US" sz="2400" b="1" dirty="0">
                <a:solidFill>
                  <a:srgbClr val="0070C0"/>
                </a:solidFill>
              </a:rPr>
              <a:t>rincipal)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411480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Balance after 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t</a:t>
            </a:r>
            <a:r>
              <a:rPr lang="en-US" sz="2400" b="1" dirty="0">
                <a:solidFill>
                  <a:srgbClr val="FF0000"/>
                </a:solidFill>
              </a:rPr>
              <a:t> years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953000" y="2286001"/>
            <a:ext cx="228600" cy="31200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0"/>
          </p:cNvCxnSpPr>
          <p:nvPr/>
        </p:nvCxnSpPr>
        <p:spPr>
          <a:xfrm flipH="1" flipV="1">
            <a:off x="2514600" y="3733800"/>
            <a:ext cx="76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525000" y="1371601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Time 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(years)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0287000" y="2209800"/>
            <a:ext cx="152400" cy="3048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9601200" y="3352800"/>
            <a:ext cx="228600" cy="12954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8915400" y="4267200"/>
            <a:ext cx="914400" cy="3810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67200" y="15537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COMPOUND INTEREST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1E582F-C25B-48F6-9BF7-90C5445B789B}"/>
              </a:ext>
            </a:extLst>
          </p:cNvPr>
          <p:cNvSpPr/>
          <p:nvPr/>
        </p:nvSpPr>
        <p:spPr>
          <a:xfrm>
            <a:off x="381000" y="860286"/>
            <a:ext cx="11353800" cy="50528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04800" y="1219201"/>
            <a:ext cx="11353800" cy="4241192"/>
            <a:chOff x="215" y="1516"/>
            <a:chExt cx="4969" cy="1445"/>
          </a:xfrm>
        </p:grpSpPr>
        <p:sp>
          <p:nvSpPr>
            <p:cNvPr id="4" name="Text Box 13"/>
            <p:cNvSpPr txBox="1">
              <a:spLocks noChangeArrowheads="1"/>
            </p:cNvSpPr>
            <p:nvPr/>
          </p:nvSpPr>
          <p:spPr bwMode="auto">
            <a:xfrm>
              <a:off x="215" y="1776"/>
              <a:ext cx="4969" cy="1185"/>
            </a:xfrm>
            <a:prstGeom prst="rect">
              <a:avLst/>
            </a:prstGeom>
            <a:noFill/>
            <a:ln w="19050">
              <a:solidFill>
                <a:srgbClr val="9933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4000" b="1" u="sng" dirty="0"/>
                <a:t>For compound interest 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en-US" altLang="en-US" sz="4000" b="1" dirty="0"/>
                <a:t> </a:t>
              </a:r>
              <a:r>
                <a:rPr lang="en-US" altLang="en-US" sz="4000" b="1" i="1" dirty="0"/>
                <a:t>annually </a:t>
              </a:r>
              <a:r>
                <a:rPr lang="en-US" altLang="en-US" sz="4000" b="1" dirty="0"/>
                <a:t>means “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once per year</a:t>
              </a:r>
              <a:r>
                <a:rPr lang="en-US" altLang="en-US" sz="4000" b="1" dirty="0"/>
                <a:t>” (</a:t>
              </a:r>
              <a:r>
                <a:rPr lang="en-US" altLang="en-US" sz="4000" b="1" i="1" dirty="0"/>
                <a:t>n</a:t>
              </a:r>
              <a:r>
                <a:rPr lang="en-US" altLang="en-US" sz="4000" b="1" dirty="0"/>
                <a:t> = </a:t>
              </a:r>
              <a:r>
                <a:rPr lang="en-US" altLang="en-US" sz="4000" b="1" dirty="0">
                  <a:solidFill>
                    <a:srgbClr val="00B0F0"/>
                  </a:solidFill>
                </a:rPr>
                <a:t>1</a:t>
              </a:r>
              <a:r>
                <a:rPr lang="en-US" altLang="en-US" sz="4000" b="1" dirty="0"/>
                <a:t>).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en-US" altLang="en-US" sz="4000" b="1" dirty="0"/>
                <a:t> </a:t>
              </a:r>
              <a:r>
                <a:rPr lang="en-US" altLang="en-US" sz="4000" b="1" i="1" dirty="0"/>
                <a:t>quarterly </a:t>
              </a:r>
              <a:r>
                <a:rPr lang="en-US" altLang="en-US" sz="4000" b="1" dirty="0"/>
                <a:t>means “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4 times per year</a:t>
              </a:r>
              <a:r>
                <a:rPr lang="en-US" altLang="en-US" sz="4000" b="1" dirty="0"/>
                <a:t>” (</a:t>
              </a:r>
              <a:r>
                <a:rPr lang="en-US" altLang="en-US" sz="4000" b="1" i="1" dirty="0"/>
                <a:t>n</a:t>
              </a:r>
              <a:r>
                <a:rPr lang="en-US" altLang="en-US" sz="4000" b="1" dirty="0"/>
                <a:t> =</a:t>
              </a:r>
              <a:r>
                <a:rPr lang="en-US" altLang="en-US" sz="4000" b="1" dirty="0">
                  <a:solidFill>
                    <a:srgbClr val="00B0F0"/>
                  </a:solidFill>
                </a:rPr>
                <a:t>4</a:t>
              </a:r>
              <a:r>
                <a:rPr lang="en-US" altLang="en-US" sz="4000" b="1" dirty="0"/>
                <a:t>).</a:t>
              </a:r>
            </a:p>
            <a:p>
              <a:pPr eaLnBrk="0" hangingPunct="0">
                <a:spcBef>
                  <a:spcPct val="50000"/>
                </a:spcBef>
                <a:buFontTx/>
                <a:buChar char="•"/>
              </a:pPr>
              <a:r>
                <a:rPr lang="en-US" altLang="en-US" sz="4000" b="1" dirty="0"/>
                <a:t> </a:t>
              </a:r>
              <a:r>
                <a:rPr lang="en-US" altLang="en-US" sz="4000" b="1" i="1" dirty="0"/>
                <a:t>monthly</a:t>
              </a:r>
              <a:r>
                <a:rPr lang="en-US" altLang="en-US" sz="4000" b="1" dirty="0"/>
                <a:t> means “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12 times per year</a:t>
              </a:r>
              <a:r>
                <a:rPr lang="en-US" altLang="en-US" sz="4000" b="1" dirty="0"/>
                <a:t>” (</a:t>
              </a:r>
              <a:r>
                <a:rPr lang="en-US" altLang="en-US" sz="4000" b="1" i="1" dirty="0"/>
                <a:t>n</a:t>
              </a:r>
              <a:r>
                <a:rPr lang="en-US" altLang="en-US" sz="4000" b="1" dirty="0"/>
                <a:t> = </a:t>
              </a:r>
              <a:r>
                <a:rPr lang="en-US" altLang="en-US" sz="4000" b="1" dirty="0">
                  <a:solidFill>
                    <a:srgbClr val="00B0F0"/>
                  </a:solidFill>
                </a:rPr>
                <a:t>12</a:t>
              </a:r>
              <a:r>
                <a:rPr lang="en-US" altLang="en-US" sz="4000" b="1" dirty="0"/>
                <a:t>).</a:t>
              </a:r>
              <a:endParaRPr lang="en-US" altLang="en-US" sz="2800" b="1" dirty="0"/>
            </a:p>
          </p:txBody>
        </p:sp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527" y="1516"/>
              <a:ext cx="959" cy="233"/>
            </a:xfrm>
            <a:prstGeom prst="rect">
              <a:avLst/>
            </a:prstGeom>
            <a:solidFill>
              <a:srgbClr val="8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</a:rPr>
                <a:t>Reading Math</a:t>
              </a:r>
              <a:endParaRPr lang="en-US" altLang="en-US" b="1"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 l="19375" t="25000" r="5000" b="24219"/>
          <a:stretch>
            <a:fillRect/>
          </a:stretch>
        </p:blipFill>
        <p:spPr bwMode="auto">
          <a:xfrm>
            <a:off x="7696200" y="217714"/>
            <a:ext cx="4255477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38300" y="228600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Examples: </a:t>
            </a:r>
            <a:r>
              <a:rPr lang="en-US" sz="2400" b="1" dirty="0"/>
              <a:t>Write a compound interest function to model each situation.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72143" y="26670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8. Find the balance after 3 years: $1200 invested at a rate of 2% compounded quarterly.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438" t="26655" r="39375" b="47198"/>
          <a:stretch/>
        </p:blipFill>
        <p:spPr>
          <a:xfrm>
            <a:off x="1295400" y="3838821"/>
            <a:ext cx="8468252" cy="263817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 l="19375" t="25000" r="5000" b="24219"/>
          <a:stretch>
            <a:fillRect/>
          </a:stretch>
        </p:blipFill>
        <p:spPr bwMode="auto">
          <a:xfrm>
            <a:off x="7620000" y="147272"/>
            <a:ext cx="4255477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21971" y="352964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Examples: </a:t>
            </a:r>
            <a:r>
              <a:rPr lang="en-US" sz="2400" b="1" dirty="0"/>
              <a:t>Write a compound interest function to model each situation.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28600" y="2471372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9. Find the balance after 2 years: $15,000 invested at a rate of 4.8% compounded monthly.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303" t="35474" r="33750" b="37772"/>
          <a:stretch/>
        </p:blipFill>
        <p:spPr>
          <a:xfrm>
            <a:off x="1143000" y="3665611"/>
            <a:ext cx="8997623" cy="255622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 l="19375" t="25000" r="5000" b="24219"/>
          <a:stretch>
            <a:fillRect/>
          </a:stretch>
        </p:blipFill>
        <p:spPr bwMode="auto">
          <a:xfrm>
            <a:off x="7620000" y="266700"/>
            <a:ext cx="4255477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76400" y="198485"/>
            <a:ext cx="472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Examples: </a:t>
            </a:r>
            <a:r>
              <a:rPr lang="en-US" sz="2400" b="1" dirty="0"/>
              <a:t>Write a compound interest function to model each situation.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57200" y="25527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10. Find the balance after 4 years: $1200 invested at a rate of 3.5% compounded quarterly.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500" t="42219" r="41875" b="27766"/>
          <a:stretch/>
        </p:blipFill>
        <p:spPr>
          <a:xfrm>
            <a:off x="1905000" y="3701143"/>
            <a:ext cx="7391400" cy="273380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 l="19375" t="25000" r="5000" b="24219"/>
          <a:stretch>
            <a:fillRect/>
          </a:stretch>
        </p:blipFill>
        <p:spPr bwMode="auto">
          <a:xfrm>
            <a:off x="7620000" y="206829"/>
            <a:ext cx="4255477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00200" y="206829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Examples: </a:t>
            </a:r>
            <a:r>
              <a:rPr lang="en-US" sz="2400" b="1" dirty="0"/>
              <a:t>Write a compound interest function to model each situation.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52400" y="25146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11. Find the balance after 8 years: $4000 invested at a rate of 3% compounded monthly.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125" t="32213" r="36250" b="37773"/>
          <a:stretch/>
        </p:blipFill>
        <p:spPr>
          <a:xfrm>
            <a:off x="1143000" y="3672988"/>
            <a:ext cx="8045166" cy="268172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2000" y="1295401"/>
            <a:ext cx="1097279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u="sng" dirty="0"/>
              <a:t>Exponential growth</a:t>
            </a:r>
            <a:r>
              <a:rPr lang="en-US" sz="3600" dirty="0"/>
              <a:t> occurs when an amount (i.e. money) </a:t>
            </a:r>
            <a:r>
              <a:rPr lang="en-US" sz="3600" dirty="0">
                <a:solidFill>
                  <a:srgbClr val="FF0000"/>
                </a:solidFill>
              </a:rPr>
              <a:t>increases </a:t>
            </a:r>
            <a:r>
              <a:rPr lang="en-US" sz="3600" dirty="0"/>
              <a:t>by the same </a:t>
            </a:r>
            <a:r>
              <a:rPr lang="en-US" sz="3600" dirty="0">
                <a:solidFill>
                  <a:srgbClr val="FF0000"/>
                </a:solidFill>
              </a:rPr>
              <a:t>rate</a:t>
            </a:r>
            <a:r>
              <a:rPr lang="en-US" sz="3600" dirty="0"/>
              <a:t> in each time period. 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If something grows </a:t>
            </a:r>
          </a:p>
          <a:p>
            <a:r>
              <a:rPr lang="en-US" sz="3600" dirty="0"/>
              <a:t>exponentially it grows </a:t>
            </a:r>
          </a:p>
          <a:p>
            <a:r>
              <a:rPr lang="en-US" sz="3600" u="sng" dirty="0">
                <a:solidFill>
                  <a:srgbClr val="FF0000"/>
                </a:solidFill>
              </a:rPr>
              <a:t>quicker</a:t>
            </a:r>
            <a:r>
              <a:rPr lang="en-US" sz="3600" u="sng" dirty="0"/>
              <a:t> </a:t>
            </a:r>
            <a:r>
              <a:rPr lang="en-US" sz="3600" dirty="0"/>
              <a:t>and </a:t>
            </a:r>
            <a:r>
              <a:rPr lang="en-US" sz="3600" u="sng" dirty="0">
                <a:solidFill>
                  <a:srgbClr val="FF0000"/>
                </a:solidFill>
              </a:rPr>
              <a:t>quicker</a:t>
            </a:r>
            <a:r>
              <a:rPr lang="en-US" sz="3600" dirty="0"/>
              <a:t>. 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 descr="https://d2jmvrsizmvf4x.cloudfront.net/iH4HvNPyTuaVAJlw2fuk_Exponential-Growth-Curve-sm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5486401" y="2667000"/>
            <a:ext cx="3739925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D6F667-37F1-4192-B815-577B73CF4DD2}"/>
              </a:ext>
            </a:extLst>
          </p:cNvPr>
          <p:cNvSpPr txBox="1"/>
          <p:nvPr/>
        </p:nvSpPr>
        <p:spPr>
          <a:xfrm>
            <a:off x="2590800" y="1066800"/>
            <a:ext cx="662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Day #2 </a:t>
            </a:r>
          </a:p>
          <a:p>
            <a:pPr algn="ctr"/>
            <a:endParaRPr lang="en-US" sz="6000" dirty="0"/>
          </a:p>
          <a:p>
            <a:pPr algn="ctr"/>
            <a:r>
              <a:rPr lang="en-US" sz="6000" dirty="0"/>
              <a:t>Exponential Decay</a:t>
            </a:r>
          </a:p>
        </p:txBody>
      </p:sp>
    </p:spTree>
    <p:extLst>
      <p:ext uri="{BB962C8B-B14F-4D97-AF65-F5344CB8AC3E}">
        <p14:creationId xmlns:p14="http://schemas.microsoft.com/office/powerpoint/2010/main" val="4068275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018164"/>
            <a:ext cx="11353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/>
              <a:t>Exponential decay</a:t>
            </a:r>
            <a:r>
              <a:rPr lang="en-US" sz="4000" dirty="0"/>
              <a:t> occurs when a quantity </a:t>
            </a:r>
            <a:r>
              <a:rPr lang="en-US" sz="4000" dirty="0">
                <a:solidFill>
                  <a:srgbClr val="FF0000"/>
                </a:solidFill>
              </a:rPr>
              <a:t>decreases</a:t>
            </a:r>
            <a:r>
              <a:rPr lang="en-US" sz="4000" dirty="0"/>
              <a:t> by the same rate in each time period.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32004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/>
              <a:t>If something decays </a:t>
            </a:r>
          </a:p>
          <a:p>
            <a:r>
              <a:rPr lang="en-US" sz="4000" dirty="0"/>
              <a:t>exponentially it gets smaller</a:t>
            </a:r>
          </a:p>
          <a:p>
            <a:r>
              <a:rPr lang="en-US" sz="4000" u="sng" dirty="0">
                <a:solidFill>
                  <a:srgbClr val="FF0000"/>
                </a:solidFill>
              </a:rPr>
              <a:t>quicker </a:t>
            </a:r>
            <a:r>
              <a:rPr lang="en-US" sz="4000" dirty="0"/>
              <a:t>and </a:t>
            </a:r>
            <a:r>
              <a:rPr lang="en-US" sz="4000" u="sng" dirty="0">
                <a:solidFill>
                  <a:srgbClr val="FF0000"/>
                </a:solidFill>
              </a:rPr>
              <a:t>quicker</a:t>
            </a:r>
            <a:r>
              <a:rPr lang="en-US" sz="4000" dirty="0"/>
              <a:t>. </a:t>
            </a:r>
          </a:p>
        </p:txBody>
      </p:sp>
      <p:pic>
        <p:nvPicPr>
          <p:cNvPr id="29698" name="Picture 2" descr="http://www.regentsprep.org/regents/math/algebra/ae7/fixpic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6400800" y="2743200"/>
            <a:ext cx="3931802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22980" t="33123" r="21212" b="59306"/>
          <a:stretch>
            <a:fillRect/>
          </a:stretch>
        </p:blipFill>
        <p:spPr bwMode="auto">
          <a:xfrm>
            <a:off x="1828800" y="19812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81400" y="381001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EXPONENTIAL DECAY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33600" y="3276600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76400" y="3733801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Final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amount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800" y="12954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Original 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amount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943600" y="1828800"/>
            <a:ext cx="228600" cy="2286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53000" y="1295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3505201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Rate of growth (decimal)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181600" y="2971800"/>
            <a:ext cx="0" cy="457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</p:cNvCxnSpPr>
          <p:nvPr/>
        </p:nvCxnSpPr>
        <p:spPr>
          <a:xfrm>
            <a:off x="3505200" y="2003286"/>
            <a:ext cx="0" cy="28271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67600" y="609601"/>
            <a:ext cx="2971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400" b="1" dirty="0"/>
              <a:t>You may add this to your formula sheet! </a:t>
            </a:r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22980" t="33123" r="21212" b="59306"/>
          <a:stretch>
            <a:fillRect/>
          </a:stretch>
        </p:blipFill>
        <p:spPr bwMode="auto">
          <a:xfrm>
            <a:off x="1828800" y="19812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81400" y="381001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EXPONENTIAL DECAY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648200" y="31242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59329" y="3940629"/>
            <a:ext cx="9677400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In exponential DECAY the piece in the parenthesis will always be </a:t>
            </a:r>
            <a:r>
              <a:rPr lang="en-US" sz="2800" b="1" u="sng" dirty="0"/>
              <a:t>a decimal.</a:t>
            </a:r>
            <a:endParaRPr lang="en-US" sz="2800" b="1" dirty="0"/>
          </a:p>
          <a:p>
            <a:pPr algn="ctr"/>
            <a:r>
              <a:rPr lang="en-US" sz="2800" b="1" dirty="0"/>
              <a:t>(Because you are subtracting “r”.) 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Because it is a decimal your function is getting smaller and will curve DOWN!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12192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2800" dirty="0"/>
              <a:t>For </a:t>
            </a:r>
            <a:r>
              <a:rPr lang="en-US" sz="2800" u="sng" dirty="0"/>
              <a:t>exponential </a:t>
            </a:r>
            <a:r>
              <a:rPr lang="en-US" sz="2800" u="sng" dirty="0">
                <a:solidFill>
                  <a:srgbClr val="FF0000"/>
                </a:solidFill>
              </a:rPr>
              <a:t>growth</a:t>
            </a:r>
            <a:r>
              <a:rPr lang="en-US" sz="2800" dirty="0"/>
              <a:t>, the value inside the parentheses will be </a:t>
            </a:r>
            <a:r>
              <a:rPr lang="en-US" sz="2800" u="sng" dirty="0">
                <a:solidFill>
                  <a:srgbClr val="FF0000"/>
                </a:solidFill>
              </a:rPr>
              <a:t>greater than 1 </a:t>
            </a:r>
            <a:r>
              <a:rPr lang="en-US" sz="2800" dirty="0"/>
              <a:t>because </a:t>
            </a:r>
            <a:r>
              <a:rPr lang="en-US" sz="2800" i="1" dirty="0"/>
              <a:t>r</a:t>
            </a:r>
            <a:r>
              <a:rPr lang="en-US" sz="2800" dirty="0"/>
              <a:t> is added to 1. </a:t>
            </a:r>
          </a:p>
          <a:p>
            <a:endParaRPr lang="en-US" sz="4000" dirty="0"/>
          </a:p>
          <a:p>
            <a:endParaRPr lang="en-US" sz="3200" dirty="0"/>
          </a:p>
          <a:p>
            <a:endParaRPr lang="en-US" sz="2800" dirty="0"/>
          </a:p>
          <a:p>
            <a:r>
              <a:rPr lang="en-US" sz="2800" dirty="0"/>
              <a:t>For </a:t>
            </a:r>
            <a:r>
              <a:rPr lang="en-US" sz="2800" u="sng" dirty="0"/>
              <a:t>exponential </a:t>
            </a:r>
            <a:r>
              <a:rPr lang="en-US" sz="2800" u="sng" dirty="0">
                <a:solidFill>
                  <a:srgbClr val="FF0000"/>
                </a:solidFill>
              </a:rPr>
              <a:t>decay</a:t>
            </a:r>
            <a:r>
              <a:rPr lang="en-US" sz="2800" dirty="0"/>
              <a:t>, the value inside the parentheses will be </a:t>
            </a:r>
            <a:r>
              <a:rPr lang="en-US" sz="2800" u="sng" dirty="0">
                <a:solidFill>
                  <a:srgbClr val="FF0000"/>
                </a:solidFill>
              </a:rPr>
              <a:t>less than 1 </a:t>
            </a:r>
            <a:r>
              <a:rPr lang="en-US" sz="2800" dirty="0"/>
              <a:t>because </a:t>
            </a:r>
            <a:r>
              <a:rPr lang="en-US" sz="2800" i="1" dirty="0"/>
              <a:t>r</a:t>
            </a:r>
            <a:r>
              <a:rPr lang="en-US" sz="2800" dirty="0"/>
              <a:t> is subtracted from 1.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0" y="228601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Notice an important difference between exponential growth functions and exponential decay functions: 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 l="22500" t="46094" r="6250" b="46875"/>
          <a:stretch>
            <a:fillRect/>
          </a:stretch>
        </p:blipFill>
        <p:spPr bwMode="auto">
          <a:xfrm>
            <a:off x="1676400" y="3048000"/>
            <a:ext cx="8686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21250" t="37500" r="5625" b="52343"/>
          <a:stretch>
            <a:fillRect/>
          </a:stretch>
        </p:blipFill>
        <p:spPr bwMode="auto">
          <a:xfrm>
            <a:off x="1905000" y="5486401"/>
            <a:ext cx="8077200" cy="897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584" y="1923570"/>
            <a:ext cx="114572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12. The population of a town is decreasing at a rate of 3% per year. In 2000 there were 1700 people. Write an exponential decay function to model this situation. </a:t>
            </a:r>
          </a:p>
          <a:p>
            <a:endParaRPr lang="en-US" sz="2800" b="1" dirty="0"/>
          </a:p>
          <a:p>
            <a:r>
              <a:rPr lang="en-US" sz="2800" b="1" dirty="0"/>
              <a:t>Then find the population in 2012. 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 l="20000" t="28125" r="5625" b="35938"/>
          <a:stretch>
            <a:fillRect/>
          </a:stretch>
        </p:blipFill>
        <p:spPr bwMode="auto">
          <a:xfrm>
            <a:off x="7772400" y="225390"/>
            <a:ext cx="3962400" cy="1531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125" t="28038" r="43750" b="52223"/>
          <a:stretch/>
        </p:blipFill>
        <p:spPr>
          <a:xfrm>
            <a:off x="2438400" y="4495800"/>
            <a:ext cx="6858000" cy="199627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" y="2133601"/>
            <a:ext cx="115443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13. The fish population in a local stream is decreasing at a rate of 3% per year. The original population was 48,000. Write an exponential decay function to model this situation. </a:t>
            </a:r>
          </a:p>
          <a:p>
            <a:endParaRPr lang="en-US" sz="2800" b="1" dirty="0"/>
          </a:p>
          <a:p>
            <a:r>
              <a:rPr lang="en-US" sz="2800" b="1" dirty="0"/>
              <a:t>Then find the population after 7 years. </a:t>
            </a:r>
          </a:p>
          <a:p>
            <a:endParaRPr lang="en-US" sz="2800" b="1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 l="20000" t="28125" r="5625" b="35938"/>
          <a:stretch>
            <a:fillRect/>
          </a:stretch>
        </p:blipFill>
        <p:spPr bwMode="auto">
          <a:xfrm>
            <a:off x="7848600" y="304800"/>
            <a:ext cx="3962400" cy="1531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875" t="51112" r="40625" b="25500"/>
          <a:stretch/>
        </p:blipFill>
        <p:spPr>
          <a:xfrm>
            <a:off x="2057400" y="4572000"/>
            <a:ext cx="6705600" cy="207469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" y="1905000"/>
            <a:ext cx="11620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14. The deer population of a game preserve is decreasing by 2% per year. The original population was 1850. Write an exponential decay function to model the situation. </a:t>
            </a:r>
          </a:p>
          <a:p>
            <a:r>
              <a:rPr lang="en-US" sz="2800" b="1" dirty="0"/>
              <a:t>Then find the population after 4 years.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 l="20000" t="28125" r="5625" b="35938"/>
          <a:stretch>
            <a:fillRect/>
          </a:stretch>
        </p:blipFill>
        <p:spPr bwMode="auto">
          <a:xfrm>
            <a:off x="7924800" y="208747"/>
            <a:ext cx="3962400" cy="1531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875" t="39995" r="45000" b="38884"/>
          <a:stretch/>
        </p:blipFill>
        <p:spPr>
          <a:xfrm>
            <a:off x="2057400" y="3985348"/>
            <a:ext cx="7620000" cy="237344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133600"/>
            <a:ext cx="1158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15. The population of a school is 800 and is decreasing at a rate of 2% per year. Write an exponential decay function to model the situation. </a:t>
            </a:r>
          </a:p>
          <a:p>
            <a:endParaRPr lang="en-US" sz="2800" b="1" dirty="0"/>
          </a:p>
          <a:p>
            <a:r>
              <a:rPr lang="en-US" sz="2800" b="1" dirty="0"/>
              <a:t>Then find the population after 4 years.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 l="20000" t="28125" r="5625" b="35938"/>
          <a:stretch>
            <a:fillRect/>
          </a:stretch>
        </p:blipFill>
        <p:spPr bwMode="auto">
          <a:xfrm>
            <a:off x="7924800" y="241719"/>
            <a:ext cx="3962400" cy="1531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750" t="25847" r="46875" b="53335"/>
          <a:stretch/>
        </p:blipFill>
        <p:spPr>
          <a:xfrm>
            <a:off x="1600200" y="4222593"/>
            <a:ext cx="6858000" cy="233508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228600" y="1295400"/>
            <a:ext cx="1196339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/>
              <a:t>A common application of exponential decay is the </a:t>
            </a:r>
            <a:r>
              <a:rPr lang="en-US" sz="4400" i="1" dirty="0"/>
              <a:t> </a:t>
            </a:r>
            <a:r>
              <a:rPr lang="en-US" sz="4400" i="1" u="sng" dirty="0">
                <a:solidFill>
                  <a:srgbClr val="FF0000"/>
                </a:solidFill>
              </a:rPr>
              <a:t>half-life</a:t>
            </a:r>
            <a:r>
              <a:rPr lang="en-US" sz="4400" dirty="0"/>
              <a:t> of a substance. 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This is the time it takes for one-half of the substance to </a:t>
            </a:r>
            <a:r>
              <a:rPr lang="en-US" sz="3200" dirty="0">
                <a:solidFill>
                  <a:srgbClr val="FF0000"/>
                </a:solidFill>
              </a:rPr>
              <a:t>decay</a:t>
            </a:r>
            <a:r>
              <a:rPr lang="en-US" sz="3200" dirty="0"/>
              <a:t> into another substance.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4267201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Final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amount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1752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Original 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amount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4191001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Rate of growth (decimal)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1981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Time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23125" t="35938" r="23125" b="56250"/>
          <a:stretch>
            <a:fillRect/>
          </a:stretch>
        </p:blipFill>
        <p:spPr bwMode="auto">
          <a:xfrm>
            <a:off x="1981200" y="2743200"/>
            <a:ext cx="851916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2209800" y="3733800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953000" y="3581400"/>
            <a:ext cx="0" cy="533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638800" y="2590800"/>
            <a:ext cx="228600" cy="2286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29000" y="2590800"/>
            <a:ext cx="0" cy="3048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81400" y="381001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EXPONENTIAL GROWTH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F646CC-38A3-4CAA-BF36-091D71412CBB}"/>
              </a:ext>
            </a:extLst>
          </p:cNvPr>
          <p:cNvSpPr/>
          <p:nvPr/>
        </p:nvSpPr>
        <p:spPr>
          <a:xfrm>
            <a:off x="381000" y="1600200"/>
            <a:ext cx="10744200" cy="3733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733801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Final Amount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3733801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Original Amount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0" y="685801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# of half lives in given time period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25160" t="41283" r="32532" b="45891"/>
          <a:stretch>
            <a:fillRect/>
          </a:stretch>
        </p:blipFill>
        <p:spPr bwMode="auto">
          <a:xfrm>
            <a:off x="2438400" y="1905000"/>
            <a:ext cx="6781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81400" y="381001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HALF-LIFE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0" y="5562601"/>
            <a:ext cx="2971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400" b="1" dirty="0"/>
              <a:t>You may add this to your formula sheet! </a:t>
            </a:r>
            <a:endParaRPr lang="en-US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2400" y="1600200"/>
            <a:ext cx="83058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16. Astatine-218 has a half-life of 2 seconds. Find the amount left from a 500 gram sample of astatine-218 after 10 seconds.</a:t>
            </a:r>
          </a:p>
          <a:p>
            <a:pPr>
              <a:spcBef>
                <a:spcPct val="50000"/>
              </a:spcBef>
            </a:pPr>
            <a:endParaRPr lang="en-US" b="1" dirty="0"/>
          </a:p>
          <a:p>
            <a:pPr>
              <a:spcBef>
                <a:spcPct val="50000"/>
              </a:spcBef>
            </a:pPr>
            <a:endParaRPr lang="en-US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19531" r="6875" b="35156"/>
          <a:stretch>
            <a:fillRect/>
          </a:stretch>
        </p:blipFill>
        <p:spPr bwMode="auto">
          <a:xfrm>
            <a:off x="8267700" y="214890"/>
            <a:ext cx="3505200" cy="1865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250" t="52778" r="25625" b="24408"/>
          <a:stretch/>
        </p:blipFill>
        <p:spPr>
          <a:xfrm>
            <a:off x="1371600" y="3556010"/>
            <a:ext cx="9152344" cy="22098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250458"/>
            <a:ext cx="82241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17. Astatine-218 has a half-life of 2 seconds. Find the amount left from a 500-gram sample of astatine-218 after 1 minute. </a:t>
            </a:r>
          </a:p>
          <a:p>
            <a:endParaRPr lang="en-US" sz="2800" b="1" dirty="0"/>
          </a:p>
          <a:p>
            <a:r>
              <a:rPr lang="en-US" sz="2800" b="1" dirty="0"/>
              <a:t>(</a:t>
            </a:r>
            <a:r>
              <a:rPr lang="en-US" sz="2800" b="1" i="1" dirty="0"/>
              <a:t>Hint: </a:t>
            </a:r>
            <a:r>
              <a:rPr lang="en-US" sz="2800" b="1" dirty="0"/>
              <a:t>Change 1 minute to second.)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19531" r="6875" b="35156"/>
          <a:stretch>
            <a:fillRect/>
          </a:stretch>
        </p:blipFill>
        <p:spPr bwMode="auto">
          <a:xfrm>
            <a:off x="8229600" y="285225"/>
            <a:ext cx="3505200" cy="1865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000" t="26655" r="15000" b="45629"/>
          <a:stretch/>
        </p:blipFill>
        <p:spPr>
          <a:xfrm>
            <a:off x="914400" y="3706844"/>
            <a:ext cx="9966014" cy="238915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60020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18. Cesium-137 has a half-life of 30 years. Find the amount of cesium-137 left from a 100 milligram sample after 180 years.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19531" r="6875" b="35156"/>
          <a:stretch>
            <a:fillRect/>
          </a:stretch>
        </p:blipFill>
        <p:spPr bwMode="auto">
          <a:xfrm>
            <a:off x="8153400" y="244680"/>
            <a:ext cx="3505200" cy="1865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499" t="26655" r="15001" b="47026"/>
          <a:stretch/>
        </p:blipFill>
        <p:spPr>
          <a:xfrm>
            <a:off x="685800" y="3276600"/>
            <a:ext cx="10428250" cy="2286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3029" y="1371600"/>
            <a:ext cx="8458201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19. Bismuth-210 has a half-life of 5 days. Find the amount of bismuth-210 left from a 100-gram sample after 5 weeks. </a:t>
            </a:r>
          </a:p>
          <a:p>
            <a:pPr>
              <a:spcBef>
                <a:spcPct val="50000"/>
              </a:spcBef>
            </a:pPr>
            <a:r>
              <a:rPr lang="en-US" sz="2800" b="1" dirty="0"/>
              <a:t>(</a:t>
            </a:r>
            <a:r>
              <a:rPr lang="en-US" sz="2800" b="1" i="1" dirty="0"/>
              <a:t>Hint: </a:t>
            </a:r>
            <a:r>
              <a:rPr lang="en-US" sz="2800" b="1" dirty="0"/>
              <a:t>Change 5 weeks to days.)</a:t>
            </a:r>
          </a:p>
          <a:p>
            <a:pPr>
              <a:spcBef>
                <a:spcPct val="50000"/>
              </a:spcBef>
            </a:pP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19531" r="6875" b="35156"/>
          <a:stretch>
            <a:fillRect/>
          </a:stretch>
        </p:blipFill>
        <p:spPr bwMode="auto">
          <a:xfrm>
            <a:off x="8305800" y="243637"/>
            <a:ext cx="3505200" cy="1865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125" t="34437" r="16875" b="39995"/>
          <a:stretch/>
        </p:blipFill>
        <p:spPr>
          <a:xfrm>
            <a:off x="810986" y="3962400"/>
            <a:ext cx="10298605" cy="227757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143738"/>
            <a:ext cx="8229600" cy="3333262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Aft>
                <a:spcPts val="2400"/>
              </a:spcAft>
            </a:pPr>
            <a:r>
              <a:rPr lang="en-US" b="1" dirty="0"/>
              <a:t>What is the decay factor? ______________</a:t>
            </a:r>
          </a:p>
          <a:p>
            <a:pPr lvl="1">
              <a:lnSpc>
                <a:spcPct val="150000"/>
              </a:lnSpc>
              <a:spcAft>
                <a:spcPts val="2400"/>
              </a:spcAft>
            </a:pPr>
            <a:r>
              <a:rPr lang="en-US" b="1" dirty="0"/>
              <a:t>What is the rate (%) of decay?  ___________</a:t>
            </a:r>
          </a:p>
          <a:p>
            <a:pPr lvl="1">
              <a:lnSpc>
                <a:spcPct val="150000"/>
              </a:lnSpc>
              <a:spcAft>
                <a:spcPts val="2400"/>
              </a:spcAft>
            </a:pPr>
            <a:r>
              <a:rPr lang="en-US" b="1" dirty="0"/>
              <a:t>What is the initial value? ______________</a:t>
            </a:r>
          </a:p>
          <a:p>
            <a:pPr marL="0" indent="0">
              <a:lnSpc>
                <a:spcPct val="150000"/>
              </a:lnSpc>
              <a:spcAft>
                <a:spcPts val="2400"/>
              </a:spcAft>
              <a:buNone/>
            </a:pPr>
            <a:endParaRPr lang="en-US" b="1" dirty="0"/>
          </a:p>
        </p:txBody>
      </p:sp>
      <p:pic>
        <p:nvPicPr>
          <p:cNvPr id="4" name="Picture 3" descr="Screen Shot 2015-11-28 at 1.20.06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1" y="934427"/>
            <a:ext cx="5850792" cy="15274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4572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Use the equation to answer the following questions.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1219201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20)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27432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0.8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30393" y="3993793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800" y="4859665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9524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0" y="3048001"/>
            <a:ext cx="8229600" cy="3078163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  <a:spcAft>
                <a:spcPts val="2400"/>
              </a:spcAft>
            </a:pPr>
            <a:r>
              <a:rPr lang="en-US" b="1" dirty="0"/>
              <a:t>What is the decay factor? ______________</a:t>
            </a:r>
          </a:p>
          <a:p>
            <a:pPr lvl="1">
              <a:lnSpc>
                <a:spcPct val="150000"/>
              </a:lnSpc>
              <a:spcAft>
                <a:spcPts val="2400"/>
              </a:spcAft>
            </a:pPr>
            <a:r>
              <a:rPr lang="en-US" b="1" dirty="0"/>
              <a:t>What is the rate (%) of decay?  ___________</a:t>
            </a:r>
          </a:p>
          <a:p>
            <a:pPr lvl="1">
              <a:lnSpc>
                <a:spcPct val="150000"/>
              </a:lnSpc>
              <a:spcAft>
                <a:spcPts val="2400"/>
              </a:spcAft>
            </a:pPr>
            <a:r>
              <a:rPr lang="en-US" b="1" dirty="0"/>
              <a:t>What is the initial value? ______________</a:t>
            </a:r>
          </a:p>
          <a:p>
            <a:pPr marL="0" indent="0">
              <a:lnSpc>
                <a:spcPct val="150000"/>
              </a:lnSpc>
              <a:spcAft>
                <a:spcPts val="2400"/>
              </a:spcAft>
              <a:buNone/>
            </a:pP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905000" y="4572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Use the equation to answer the following questions.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1219201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21)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 l="36218" t="25050" r="36538" b="62124"/>
          <a:stretch>
            <a:fillRect/>
          </a:stretch>
        </p:blipFill>
        <p:spPr bwMode="auto">
          <a:xfrm>
            <a:off x="3048000" y="1066800"/>
            <a:ext cx="3657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162800" y="27432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0.8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3800" y="3802559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2800" y="4676197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223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1-28 at 1.20.1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69" y="621812"/>
            <a:ext cx="6886629" cy="189865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3357" y="2739756"/>
            <a:ext cx="8229600" cy="3306763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Aft>
                <a:spcPts val="2400"/>
              </a:spcAft>
            </a:pPr>
            <a:r>
              <a:rPr lang="en-US" b="1" dirty="0"/>
              <a:t>What is the decay factor? ______________</a:t>
            </a:r>
          </a:p>
          <a:p>
            <a:pPr lvl="1">
              <a:lnSpc>
                <a:spcPct val="150000"/>
              </a:lnSpc>
              <a:spcAft>
                <a:spcPts val="2400"/>
              </a:spcAft>
            </a:pPr>
            <a:r>
              <a:rPr lang="en-US" b="1" dirty="0"/>
              <a:t>What is the rate (%) of decay?  ___________</a:t>
            </a:r>
          </a:p>
          <a:p>
            <a:pPr lvl="1">
              <a:lnSpc>
                <a:spcPct val="150000"/>
              </a:lnSpc>
              <a:spcAft>
                <a:spcPts val="2400"/>
              </a:spcAft>
            </a:pPr>
            <a:r>
              <a:rPr lang="en-US" b="1" dirty="0"/>
              <a:t>What is the initial value? ______________</a:t>
            </a:r>
          </a:p>
          <a:p>
            <a:pPr marL="0" indent="0">
              <a:lnSpc>
                <a:spcPct val="150000"/>
              </a:lnSpc>
              <a:spcAft>
                <a:spcPts val="2400"/>
              </a:spcAft>
              <a:buNone/>
            </a:pP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905000" y="4572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Use the equation to answer the following questions.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1219201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22)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02929" y="2592666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0.55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1400" y="3623696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02929" y="4612431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223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23125" t="35938" r="23125" b="56250"/>
          <a:stretch>
            <a:fillRect/>
          </a:stretch>
        </p:blipFill>
        <p:spPr bwMode="auto">
          <a:xfrm>
            <a:off x="1981200" y="1371600"/>
            <a:ext cx="851916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581400" y="381001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EXPONENTIAL GROWTH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648200" y="23622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3400" y="3581400"/>
            <a:ext cx="108204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In exponential GROWTH the piece in the parenthesis will always be </a:t>
            </a:r>
            <a:r>
              <a:rPr lang="en-US" sz="3200" b="1" u="sng" dirty="0"/>
              <a:t>bigger than 1</a:t>
            </a:r>
            <a:r>
              <a:rPr lang="en-US" sz="3200" b="1" dirty="0"/>
              <a:t>. </a:t>
            </a:r>
          </a:p>
          <a:p>
            <a:pPr algn="ctr"/>
            <a:endParaRPr lang="en-US" sz="3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B86542-C61B-422A-92CE-164487050924}"/>
              </a:ext>
            </a:extLst>
          </p:cNvPr>
          <p:cNvSpPr/>
          <p:nvPr/>
        </p:nvSpPr>
        <p:spPr>
          <a:xfrm>
            <a:off x="1143000" y="1118176"/>
            <a:ext cx="10058400" cy="23108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407901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Review: </a:t>
            </a:r>
          </a:p>
          <a:p>
            <a:endParaRPr lang="en-US" sz="3200" dirty="0"/>
          </a:p>
          <a:p>
            <a:r>
              <a:rPr lang="en-US" sz="4000" dirty="0"/>
              <a:t>Percents are a FRACTION out of </a:t>
            </a:r>
            <a:r>
              <a:rPr lang="en-US" sz="4000" dirty="0">
                <a:solidFill>
                  <a:srgbClr val="FF0000"/>
                </a:solidFill>
              </a:rPr>
              <a:t>100</a:t>
            </a:r>
            <a:r>
              <a:rPr lang="en-US" sz="4000" dirty="0"/>
              <a:t>! 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To change a percent into a decimal </a:t>
            </a:r>
            <a:r>
              <a:rPr lang="en-US" sz="4000" dirty="0">
                <a:solidFill>
                  <a:srgbClr val="FF0000"/>
                </a:solidFill>
              </a:rPr>
              <a:t>divide </a:t>
            </a:r>
            <a:r>
              <a:rPr lang="en-US" sz="4000" dirty="0"/>
              <a:t>by 100. </a:t>
            </a:r>
            <a:endParaRPr lang="en-US" sz="32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 l="36250" t="50781" r="36875" b="34375"/>
          <a:stretch>
            <a:fillRect/>
          </a:stretch>
        </p:blipFill>
        <p:spPr bwMode="auto">
          <a:xfrm>
            <a:off x="5867400" y="4562885"/>
            <a:ext cx="3810000" cy="16834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685801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981200"/>
            <a:ext cx="1135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/>
              <a:t>The original value of a painting is $9,000 and the value increases by 7% each year. Write an exponential growth function to model this situation.</a:t>
            </a:r>
          </a:p>
          <a:p>
            <a:r>
              <a:rPr lang="en-US" sz="2800" b="1" dirty="0"/>
              <a:t> </a:t>
            </a:r>
          </a:p>
          <a:p>
            <a:r>
              <a:rPr lang="en-US" sz="2800" b="1" dirty="0"/>
              <a:t>Then find the painting’s value in 15 years.  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18750" t="26563" r="7500" b="44531"/>
          <a:stretch>
            <a:fillRect/>
          </a:stretch>
        </p:blipFill>
        <p:spPr bwMode="auto">
          <a:xfrm>
            <a:off x="5562600" y="304801"/>
            <a:ext cx="4419600" cy="13858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750" t="33325" r="41875" b="44630"/>
          <a:stretch/>
        </p:blipFill>
        <p:spPr>
          <a:xfrm>
            <a:off x="1752600" y="4087674"/>
            <a:ext cx="7620000" cy="212828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18750" t="26563" r="7500" b="44531"/>
          <a:stretch>
            <a:fillRect/>
          </a:stretch>
        </p:blipFill>
        <p:spPr bwMode="auto">
          <a:xfrm>
            <a:off x="5562600" y="304801"/>
            <a:ext cx="4419600" cy="13858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29000" y="685801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Examples: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348343" y="2209800"/>
            <a:ext cx="1153885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2. A sculpture is increasing in value at a rate of 8% per year, and its value in 2000 was $1200. Write an exponential growth function to model this situation. </a:t>
            </a:r>
          </a:p>
          <a:p>
            <a:endParaRPr lang="en-US" sz="2800" b="1" dirty="0"/>
          </a:p>
          <a:p>
            <a:r>
              <a:rPr lang="en-US" sz="2800" b="1" dirty="0"/>
              <a:t>Then find the sculpture’s value in 2006.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232" t="51112" r="48750" b="23320"/>
          <a:stretch/>
        </p:blipFill>
        <p:spPr>
          <a:xfrm>
            <a:off x="2667000" y="4642603"/>
            <a:ext cx="5791200" cy="21336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18750" t="26563" r="7500" b="44531"/>
          <a:stretch>
            <a:fillRect/>
          </a:stretch>
        </p:blipFill>
        <p:spPr bwMode="auto">
          <a:xfrm>
            <a:off x="5562600" y="304801"/>
            <a:ext cx="4419600" cy="13858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29000" y="685801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Examples: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4708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3.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5170" y="1975758"/>
            <a:ext cx="114844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Annual sales for a clothing store are $270,000 and are increasing at a rate of 7% per year. Write an exponential growth function to model this situation. </a:t>
            </a:r>
          </a:p>
          <a:p>
            <a:endParaRPr lang="en-US" sz="2800" b="1" dirty="0"/>
          </a:p>
          <a:p>
            <a:r>
              <a:rPr lang="en-US" sz="2800" b="1" dirty="0"/>
              <a:t>Then find the total sales after 3 years.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18750" t="26563" r="7500" b="44531"/>
          <a:stretch>
            <a:fillRect/>
          </a:stretch>
        </p:blipFill>
        <p:spPr bwMode="auto">
          <a:xfrm>
            <a:off x="5562600" y="304801"/>
            <a:ext cx="4419600" cy="13858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29000" y="685801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Examples: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905001"/>
            <a:ext cx="990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4. The number of employees at a certain company is 1440 and is increasing at a rate of 1.5% per year. Write an exponential growth function to model this situation. </a:t>
            </a:r>
          </a:p>
          <a:p>
            <a:endParaRPr lang="en-US" sz="2800" b="1" dirty="0"/>
          </a:p>
          <a:p>
            <a:r>
              <a:rPr lang="en-US" sz="2800" b="1" dirty="0"/>
              <a:t>Then find the number of employees in the company after 9 years.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500" t="57782" r="36250" b="15538"/>
          <a:stretch/>
        </p:blipFill>
        <p:spPr>
          <a:xfrm>
            <a:off x="2171700" y="4178984"/>
            <a:ext cx="7162800" cy="232307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1238</Words>
  <Application>Microsoft Office PowerPoint</Application>
  <PresentationFormat>Widescreen</PresentationFormat>
  <Paragraphs>171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mhillstrom</dc:creator>
  <cp:lastModifiedBy>Carden Virgo</cp:lastModifiedBy>
  <cp:revision>157</cp:revision>
  <dcterms:created xsi:type="dcterms:W3CDTF">2015-11-19T22:17:36Z</dcterms:created>
  <dcterms:modified xsi:type="dcterms:W3CDTF">2018-11-16T00:21:26Z</dcterms:modified>
</cp:coreProperties>
</file>