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304" r:id="rId2"/>
    <p:sldId id="301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305" r:id="rId16"/>
    <p:sldId id="306" r:id="rId17"/>
    <p:sldId id="307" r:id="rId18"/>
    <p:sldId id="303" r:id="rId19"/>
    <p:sldId id="264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00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529DBB-DC3F-4882-AF85-E41DE3561A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8F7AD-D938-47E7-86FE-B11F30FD63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625E89C-2EA4-4371-90B4-27488997ACB8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3FEDD-F905-4215-BC4B-35D92A683E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0D9DE-08CE-43F3-A1DA-AA2CFF3379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68B1D4-923A-4FF4-B603-F908CA00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61E7F5-5EA9-4BA5-AE4E-8E507D670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F6F7B-F7B3-4C76-82D0-A1FB7F2B6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C9416C-8CE6-4D75-92E1-73BBDA1AA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BA819-26DA-4CDE-94B3-065963E4B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42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EE9768-AFCB-4FC6-AEA8-A61AEF209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2C183B-529A-442B-B272-10D15C346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54702C-03B8-4765-BB62-56C397687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81F8-9272-461B-8D23-BFE748DE9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72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3DAEBB-6528-433D-80F2-7E16B25DC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1BCD3-61ED-493E-A1CA-AEC1F1261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5278D8-3B27-4274-805D-38741F4C9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0B6F9-8E97-4D91-9B3B-2F915F131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05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95D399-2A96-4EBE-9F36-72FCD292F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6FA687-DE57-486D-B69B-1A2EE8041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9BE75-CF72-4EF1-B517-F97F77A8E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906B8-BA67-481B-8C05-2200CFA71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78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BE29F9-5397-47E5-A828-62E378F10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9FDED2-4573-4017-B277-1A4D1C47D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2C90F5-D1FF-4482-ABE3-9D21B648E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222F-8633-4384-BBD5-BF197885B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93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39C50-215A-4536-8942-C5128CF8B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36E40-2F8A-4D0D-A042-C8C75CD85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21B37-3BA3-46D2-92E7-7BBD79B70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B6D69-0135-4F2A-8FA1-DC574FBB9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0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5B000C-A4D0-4610-917D-CE1902124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C4A330-64EE-457C-BA5D-0666FF32B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71835B-1B74-4604-B6E0-BE44E5924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B332-5D47-44C9-B6F1-7BF2DB952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1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E2252A-413F-4917-84A1-B98845589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487773-9218-4933-866D-061D736BD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892804-B136-4AA0-AFBC-1FE4CEFFA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5C4A-5356-4520-A5A0-B8FA45AFD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67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18DAEE-4802-4556-B5EB-4015A7B13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98F453-A4FA-466D-8348-7422A3AB3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6CB889-390D-44AF-B135-8EBA38C5A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25ED-0FBC-4C12-9297-B98DC693E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29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FE7BE-F39C-4F99-BCB5-7F5CD0095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50688-0C60-4F45-B5FD-9D2D8D44D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C8287-0CDB-4B26-922B-11CE1BF7A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2EC17-B2F0-4498-954D-30D0062CC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84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EBA2F-A798-426F-B3C8-98CB3795F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8EEA7-6CA1-49EE-BD9F-83B5F77EA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08F74-C178-4540-B5CA-E55380CCF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63FE-34D7-4B16-8377-215139F2B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81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D13F42-6537-4F97-96EA-5E5D87381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FF84EB-CBD9-4BBE-8872-46A3509E9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95AE10-8AEF-4DF8-9F60-BE783C67E1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485EDF-C766-4E4A-9C5C-3C94B9DA60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EF20AB-3C7C-472E-925D-D628697A4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8B4A9F-2E61-4700-B9B7-38B520DAB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10619AD5-60C7-4F09-8FF4-4727E4A4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35001" r="27766" b="48750"/>
          <a:stretch>
            <a:fillRect/>
          </a:stretch>
        </p:blipFill>
        <p:spPr bwMode="auto">
          <a:xfrm>
            <a:off x="1717675" y="1906588"/>
            <a:ext cx="8950325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CF50329D-F916-4F58-B92C-7C857DF34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7467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Check your answers from Friday!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Page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6CEB7C80-CF72-4391-9F70-94F8F8CC3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065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Factor each binomial.</a:t>
            </a: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AD5C1EAA-8CDE-415C-8D43-5DEC367AE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86868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3.   7x</a:t>
            </a:r>
            <a:r>
              <a:rPr lang="en-US" altLang="en-US" sz="3600" baseline="30000"/>
              <a:t>2</a:t>
            </a:r>
            <a:r>
              <a:rPr lang="en-US" altLang="en-US" sz="3600"/>
              <a:t> + 42x			4. 15x – 27x</a:t>
            </a:r>
            <a:r>
              <a:rPr lang="en-US" altLang="en-US" sz="3600" baseline="30000"/>
              <a:t>2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600" baseline="300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600" baseline="300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600" baseline="300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5. 36x</a:t>
            </a:r>
            <a:r>
              <a:rPr lang="en-US" altLang="en-US" sz="3600" baseline="30000"/>
              <a:t>5</a:t>
            </a:r>
            <a:r>
              <a:rPr lang="en-US" altLang="en-US" sz="3600"/>
              <a:t> + 24x</a:t>
            </a:r>
            <a:r>
              <a:rPr lang="en-US" altLang="en-US" sz="3600" baseline="30000"/>
              <a:t>3</a:t>
            </a:r>
            <a:r>
              <a:rPr lang="en-US" altLang="en-US" sz="3600"/>
              <a:t> 		6.   6g + 14gh</a:t>
            </a:r>
            <a:r>
              <a:rPr lang="en-US" altLang="en-US" sz="3600" baseline="30000"/>
              <a:t>2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600" baseline="30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41876-78FD-4D5F-88D1-3EC62CC78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3325" r="64999" b="34438"/>
          <a:stretch>
            <a:fillRect/>
          </a:stretch>
        </p:blipFill>
        <p:spPr bwMode="auto">
          <a:xfrm>
            <a:off x="2133600" y="1828800"/>
            <a:ext cx="2397125" cy="1695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396905-B7A3-4A65-8BF0-351E053FE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34438" r="43124" b="33325"/>
          <a:stretch>
            <a:fillRect/>
          </a:stretch>
        </p:blipFill>
        <p:spPr bwMode="auto">
          <a:xfrm>
            <a:off x="6781800" y="1828800"/>
            <a:ext cx="2139950" cy="1773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85598-38F2-4AED-A914-769917A4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5" t="32213" r="14999" b="35548"/>
          <a:stretch>
            <a:fillRect/>
          </a:stretch>
        </p:blipFill>
        <p:spPr bwMode="auto">
          <a:xfrm>
            <a:off x="1846263" y="4418013"/>
            <a:ext cx="2971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BDE262BD-BC2D-445D-8D73-585BADA1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065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Factor each binomial.</a:t>
            </a:r>
          </a:p>
        </p:txBody>
      </p:sp>
      <p:sp>
        <p:nvSpPr>
          <p:cNvPr id="13315" name="Text Box 6">
            <a:extLst>
              <a:ext uri="{FF2B5EF4-FFF2-40B4-BE49-F238E27FC236}">
                <a16:creationId xmlns:a16="http://schemas.microsoft.com/office/drawing/2014/main" id="{9A199723-9009-489B-9446-69FEBE371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8686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7.   12x</a:t>
            </a:r>
            <a:r>
              <a:rPr lang="en-US" altLang="en-US" sz="3600" baseline="30000"/>
              <a:t>5</a:t>
            </a:r>
            <a:r>
              <a:rPr lang="en-US" altLang="en-US" sz="3600"/>
              <a:t> + 20x</a:t>
            </a:r>
            <a:r>
              <a:rPr lang="en-US" altLang="en-US" sz="3600" baseline="30000"/>
              <a:t>3</a:t>
            </a:r>
            <a:r>
              <a:rPr lang="en-US" altLang="en-US" sz="3600"/>
              <a:t>			8. 2n – 15n</a:t>
            </a:r>
            <a:r>
              <a:rPr lang="en-US" altLang="en-US" sz="3600" baseline="30000"/>
              <a:t>2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600" baseline="300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600" baseline="300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600" baseline="3000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9. 20x + 44x</a:t>
            </a:r>
            <a:r>
              <a:rPr lang="en-US" altLang="en-US" sz="3600" baseline="30000"/>
              <a:t>2</a:t>
            </a:r>
            <a:r>
              <a:rPr lang="en-US" altLang="en-US" sz="3600"/>
              <a:t> 		10.   7yz + 14yz</a:t>
            </a:r>
            <a:r>
              <a:rPr lang="en-US" altLang="en-US" sz="3600" baseline="30000"/>
              <a:t>2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600" baseline="30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CACE9-5AE6-4606-9562-3EA4B1991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5" t="50000" r="8749" b="16650"/>
          <a:stretch>
            <a:fillRect/>
          </a:stretch>
        </p:blipFill>
        <p:spPr bwMode="auto">
          <a:xfrm>
            <a:off x="7620000" y="1784350"/>
            <a:ext cx="2143125" cy="1949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52547-A50A-4248-9312-1A3410D4C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43330" r="68124" b="13922"/>
          <a:stretch>
            <a:fillRect/>
          </a:stretch>
        </p:blipFill>
        <p:spPr bwMode="auto">
          <a:xfrm>
            <a:off x="2378075" y="4660900"/>
            <a:ext cx="2286000" cy="2197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66182-132B-417D-9850-DF6C2F783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8" t="44444" r="39241" b="13921"/>
          <a:stretch>
            <a:fillRect/>
          </a:stretch>
        </p:blipFill>
        <p:spPr bwMode="auto">
          <a:xfrm>
            <a:off x="7594600" y="4575175"/>
            <a:ext cx="2193925" cy="2282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05497-F3C3-4A07-90E3-C2E5CB6C19ED}"/>
              </a:ext>
            </a:extLst>
          </p:cNvPr>
          <p:cNvSpPr txBox="1"/>
          <p:nvPr/>
        </p:nvSpPr>
        <p:spPr>
          <a:xfrm>
            <a:off x="1828800" y="381000"/>
            <a:ext cx="85344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Factor each Trinomial.</a:t>
            </a:r>
          </a:p>
          <a:p>
            <a:pPr>
              <a:defRPr/>
            </a:pPr>
            <a:endParaRPr lang="en-US" dirty="0"/>
          </a:p>
          <a:p>
            <a:pPr marL="742950" indent="-742950">
              <a:defRPr/>
            </a:pPr>
            <a:r>
              <a:rPr lang="en-US" dirty="0"/>
              <a:t>11.   2x + 8x</a:t>
            </a:r>
            <a:r>
              <a:rPr lang="en-US" baseline="30000" dirty="0"/>
              <a:t>2 </a:t>
            </a:r>
            <a:r>
              <a:rPr lang="en-US" dirty="0"/>
              <a:t>+ 20x</a:t>
            </a:r>
            <a:r>
              <a:rPr lang="en-US" baseline="30000" dirty="0"/>
              <a:t>4</a:t>
            </a:r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defRPr/>
            </a:pPr>
            <a:r>
              <a:rPr lang="en-US" dirty="0"/>
              <a:t>12.   15x – 5x</a:t>
            </a:r>
            <a:r>
              <a:rPr lang="en-US" baseline="30000" dirty="0"/>
              <a:t>3</a:t>
            </a:r>
            <a:r>
              <a:rPr lang="en-US" dirty="0"/>
              <a:t> + 30x</a:t>
            </a:r>
            <a:r>
              <a:rPr lang="en-US" baseline="30000" dirty="0"/>
              <a:t>5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2959B-298C-45B6-902F-7FD27C8F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45552" r="7500" b="14429"/>
          <a:stretch>
            <a:fillRect/>
          </a:stretch>
        </p:blipFill>
        <p:spPr bwMode="auto">
          <a:xfrm>
            <a:off x="7010400" y="762000"/>
            <a:ext cx="30480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A33C7-C6FC-48BB-A584-4311FA76F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31102" r="61250" b="29990"/>
          <a:stretch>
            <a:fillRect/>
          </a:stretch>
        </p:blipFill>
        <p:spPr bwMode="auto">
          <a:xfrm>
            <a:off x="6629400" y="3849688"/>
            <a:ext cx="37338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1A34BE-E362-483A-8B67-E9159701E48B}"/>
              </a:ext>
            </a:extLst>
          </p:cNvPr>
          <p:cNvSpPr txBox="1"/>
          <p:nvPr/>
        </p:nvSpPr>
        <p:spPr>
          <a:xfrm>
            <a:off x="1828800" y="381000"/>
            <a:ext cx="85344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Factor each Trinomial.</a:t>
            </a:r>
          </a:p>
          <a:p>
            <a:pPr>
              <a:defRPr/>
            </a:pPr>
            <a:endParaRPr lang="en-US" dirty="0"/>
          </a:p>
          <a:p>
            <a:pPr marL="742950" indent="-742950">
              <a:defRPr/>
            </a:pPr>
            <a:r>
              <a:rPr lang="en-US" dirty="0"/>
              <a:t>13.   a + a</a:t>
            </a:r>
            <a:r>
              <a:rPr lang="en-US" baseline="30000" dirty="0"/>
              <a:t>2</a:t>
            </a:r>
            <a:r>
              <a:rPr lang="en-US" dirty="0"/>
              <a:t>b</a:t>
            </a:r>
            <a:r>
              <a:rPr lang="en-US" baseline="30000" dirty="0"/>
              <a:t>3 </a:t>
            </a:r>
            <a:r>
              <a:rPr lang="en-US" dirty="0"/>
              <a:t>+ a</a:t>
            </a:r>
            <a:r>
              <a:rPr lang="en-US" baseline="30000" dirty="0"/>
              <a:t>3</a:t>
            </a:r>
            <a:r>
              <a:rPr lang="en-US" dirty="0"/>
              <a:t>b</a:t>
            </a:r>
            <a:r>
              <a:rPr lang="en-US" baseline="30000" dirty="0"/>
              <a:t>3    </a:t>
            </a:r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 marL="742950" indent="-742950">
              <a:defRPr/>
            </a:pPr>
            <a:r>
              <a:rPr lang="en-US" dirty="0"/>
              <a:t>14.   3x</a:t>
            </a:r>
            <a:r>
              <a:rPr lang="en-US" baseline="30000" dirty="0"/>
              <a:t>3</a:t>
            </a:r>
            <a:r>
              <a:rPr lang="en-US" dirty="0"/>
              <a:t> – 9x + 18x</a:t>
            </a:r>
            <a:r>
              <a:rPr lang="en-US" baseline="300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0301A-4454-4768-B158-263C766F4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990" r="16875" b="28879"/>
          <a:stretch>
            <a:fillRect/>
          </a:stretch>
        </p:blipFill>
        <p:spPr bwMode="auto">
          <a:xfrm>
            <a:off x="6324600" y="1239838"/>
            <a:ext cx="34925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F5702-8B3A-44EE-8C32-BBD07962F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1126" r="63750" b="25520"/>
          <a:stretch>
            <a:fillRect/>
          </a:stretch>
        </p:blipFill>
        <p:spPr bwMode="auto">
          <a:xfrm>
            <a:off x="6335713" y="3962400"/>
            <a:ext cx="2960687" cy="2686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F1D324-849E-45D2-A451-E707E22D94C1}"/>
              </a:ext>
            </a:extLst>
          </p:cNvPr>
          <p:cNvCxnSpPr/>
          <p:nvPr/>
        </p:nvCxnSpPr>
        <p:spPr>
          <a:xfrm>
            <a:off x="1524000" y="1828800"/>
            <a:ext cx="480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DC4FEB30-8636-4B67-B9A3-C10640D0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2200"/>
            <a:ext cx="532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Typed wrong in Guided Notes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515EDB18-6EBF-4C54-B273-3F40EB48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19400"/>
            <a:ext cx="563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/>
              <a:t>END DAY #1.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A22F8347-6768-49C4-8813-2FBD9715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23320" r="18750" b="45554"/>
          <a:stretch>
            <a:fillRect/>
          </a:stretch>
        </p:blipFill>
        <p:spPr bwMode="auto">
          <a:xfrm>
            <a:off x="11113" y="152400"/>
            <a:ext cx="11649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1ECE215-9AC4-4003-A10F-494D1484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41107" r="29375" b="44441"/>
          <a:stretch>
            <a:fillRect/>
          </a:stretch>
        </p:blipFill>
        <p:spPr bwMode="auto">
          <a:xfrm>
            <a:off x="228600" y="381000"/>
            <a:ext cx="116062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2CACF86E-E071-4EE8-BDFE-D04EC96D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21097" r="28751" b="62228"/>
          <a:stretch>
            <a:fillRect/>
          </a:stretch>
        </p:blipFill>
        <p:spPr bwMode="auto">
          <a:xfrm>
            <a:off x="304800" y="533400"/>
            <a:ext cx="11095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999C71C5-EA46-44C7-8E13-5F4843ACA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36659" r="46249" b="45253"/>
          <a:stretch>
            <a:fillRect/>
          </a:stretch>
        </p:blipFill>
        <p:spPr bwMode="auto">
          <a:xfrm>
            <a:off x="584200" y="609600"/>
            <a:ext cx="11506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3CB68F-3B17-4703-A340-3341514226EE}"/>
              </a:ext>
            </a:extLst>
          </p:cNvPr>
          <p:cNvSpPr/>
          <p:nvPr/>
        </p:nvSpPr>
        <p:spPr>
          <a:xfrm>
            <a:off x="381000" y="2719388"/>
            <a:ext cx="19685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CAA51381-54B1-4F99-A3FC-2F987551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2438400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1/22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202D31E9-5BA7-4975-9A8F-46A44A27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3550"/>
            <a:ext cx="1500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1/23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3FBFE-4CB8-4BB9-BF20-905A18FC2ACF}"/>
              </a:ext>
            </a:extLst>
          </p:cNvPr>
          <p:cNvSpPr txBox="1"/>
          <p:nvPr/>
        </p:nvSpPr>
        <p:spPr>
          <a:xfrm>
            <a:off x="584200" y="4419600"/>
            <a:ext cx="106172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highlight>
                  <a:srgbClr val="FFFF00"/>
                </a:highlight>
              </a:rPr>
              <a:t>You have the rest of the class to finish page 12. </a:t>
            </a:r>
          </a:p>
          <a:p>
            <a:pPr>
              <a:defRPr/>
            </a:pPr>
            <a:endParaRPr lang="en-US" sz="3200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en-US" sz="3200" dirty="0">
                <a:highlight>
                  <a:srgbClr val="FFFF00"/>
                </a:highlight>
              </a:rPr>
              <a:t>Ms. Hillstrom will come around and give you check marks. </a:t>
            </a:r>
          </a:p>
        </p:txBody>
      </p:sp>
      <p:sp>
        <p:nvSpPr>
          <p:cNvPr id="20487" name="TextBox 4">
            <a:extLst>
              <a:ext uri="{FF2B5EF4-FFF2-40B4-BE49-F238E27FC236}">
                <a16:creationId xmlns:a16="http://schemas.microsoft.com/office/drawing/2014/main" id="{8C4A99E2-239A-4DD6-918E-B7DE1B05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1975" y="3265488"/>
            <a:ext cx="1500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AD0AAB10-9739-4403-8995-C6090DF8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t="43893" r="21193" b="39526"/>
          <a:stretch>
            <a:fillRect/>
          </a:stretch>
        </p:blipFill>
        <p:spPr bwMode="auto">
          <a:xfrm>
            <a:off x="182563" y="211138"/>
            <a:ext cx="114077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>
            <a:extLst>
              <a:ext uri="{FF2B5EF4-FFF2-40B4-BE49-F238E27FC236}">
                <a16:creationId xmlns:a16="http://schemas.microsoft.com/office/drawing/2014/main" id="{34272B37-7103-4807-9B2A-6694B80A4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342900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1/22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778AA5B4-888D-4198-83BA-92EF4CB4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866775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1/23</a:t>
            </a:r>
          </a:p>
        </p:txBody>
      </p:sp>
      <p:sp>
        <p:nvSpPr>
          <p:cNvPr id="21509" name="TextBox 3">
            <a:extLst>
              <a:ext uri="{FF2B5EF4-FFF2-40B4-BE49-F238E27FC236}">
                <a16:creationId xmlns:a16="http://schemas.microsoft.com/office/drawing/2014/main" id="{A9D834AC-A41E-4A85-8669-24AE408B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0" y="1128713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14</a:t>
            </a:r>
          </a:p>
        </p:txBody>
      </p:sp>
      <p:sp>
        <p:nvSpPr>
          <p:cNvPr id="21510" name="TextBox 3">
            <a:extLst>
              <a:ext uri="{FF2B5EF4-FFF2-40B4-BE49-F238E27FC236}">
                <a16:creationId xmlns:a16="http://schemas.microsoft.com/office/drawing/2014/main" id="{569B1F16-D02A-4881-A44F-62E8EF28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390650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1/24</a:t>
            </a:r>
          </a:p>
        </p:txBody>
      </p:sp>
      <p:sp>
        <p:nvSpPr>
          <p:cNvPr id="21511" name="TextBox 3">
            <a:extLst>
              <a:ext uri="{FF2B5EF4-FFF2-40B4-BE49-F238E27FC236}">
                <a16:creationId xmlns:a16="http://schemas.microsoft.com/office/drawing/2014/main" id="{B70C4115-FFA6-4C48-9C1D-9EAEFA5C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963" y="1652588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+ HW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DE14B7-C209-49D0-97F8-C6DA9FE88426}"/>
              </a:ext>
            </a:extLst>
          </p:cNvPr>
          <p:cNvSpPr/>
          <p:nvPr/>
        </p:nvSpPr>
        <p:spPr>
          <a:xfrm>
            <a:off x="182563" y="1128713"/>
            <a:ext cx="2103437" cy="915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F94F1-5D93-48A5-B33B-4839064BA529}"/>
              </a:ext>
            </a:extLst>
          </p:cNvPr>
          <p:cNvSpPr/>
          <p:nvPr/>
        </p:nvSpPr>
        <p:spPr>
          <a:xfrm>
            <a:off x="9677400" y="1652588"/>
            <a:ext cx="685800" cy="39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4" name="TextBox 3">
            <a:extLst>
              <a:ext uri="{FF2B5EF4-FFF2-40B4-BE49-F238E27FC236}">
                <a16:creationId xmlns:a16="http://schemas.microsoft.com/office/drawing/2014/main" id="{7CD585BD-A394-4F36-82BE-E7D0CB82C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1652588"/>
            <a:ext cx="5857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59F2032B-B91C-4037-A6B4-96A60863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36659" r="46249" b="47775"/>
          <a:stretch>
            <a:fillRect/>
          </a:stretch>
        </p:blipFill>
        <p:spPr bwMode="auto">
          <a:xfrm>
            <a:off x="584200" y="609600"/>
            <a:ext cx="11506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3CB68F-3B17-4703-A340-3341514226EE}"/>
              </a:ext>
            </a:extLst>
          </p:cNvPr>
          <p:cNvSpPr/>
          <p:nvPr/>
        </p:nvSpPr>
        <p:spPr>
          <a:xfrm>
            <a:off x="381000" y="2243138"/>
            <a:ext cx="19685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0A38F2C6-13DE-4188-8097-10E9AD5B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2438400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1/22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FD1470AA-1B6E-4EF5-81DB-29504092E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u="sng"/>
              <a:t>Review:</a:t>
            </a:r>
            <a:r>
              <a:rPr lang="en-US" altLang="en-US" sz="3600"/>
              <a:t> 8-2 Part 1 – Factor the following: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CFF21-CBD3-404C-B08C-EA7279655A3B}"/>
              </a:ext>
            </a:extLst>
          </p:cNvPr>
          <p:cNvSpPr txBox="1"/>
          <p:nvPr/>
        </p:nvSpPr>
        <p:spPr>
          <a:xfrm>
            <a:off x="495300" y="1219200"/>
            <a:ext cx="54102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en-US" dirty="0"/>
              <a:t>4x</a:t>
            </a:r>
            <a:r>
              <a:rPr lang="en-US" baseline="30000" dirty="0"/>
              <a:t>2</a:t>
            </a:r>
            <a:r>
              <a:rPr lang="en-US" dirty="0"/>
              <a:t> + 8x</a:t>
            </a:r>
            <a:r>
              <a:rPr lang="en-US" baseline="30000" dirty="0"/>
              <a:t>3</a:t>
            </a:r>
          </a:p>
          <a:p>
            <a:pPr marL="742950" indent="-742950">
              <a:buFontTx/>
              <a:buAutoNum type="arabicPeriod"/>
              <a:defRPr/>
            </a:pPr>
            <a:endParaRPr lang="en-US" dirty="0"/>
          </a:p>
          <a:p>
            <a:pPr marL="742950" indent="-742950">
              <a:buFontTx/>
              <a:buAutoNum type="arabicPeriod"/>
              <a:defRPr/>
            </a:pPr>
            <a:endParaRPr lang="en-US" dirty="0"/>
          </a:p>
          <a:p>
            <a:pPr marL="742950" indent="-742950">
              <a:buFontTx/>
              <a:buAutoNum type="arabicPeriod"/>
              <a:defRPr/>
            </a:pPr>
            <a:endParaRPr lang="en-US" dirty="0"/>
          </a:p>
          <a:p>
            <a:pPr marL="742950" indent="-742950">
              <a:buFontTx/>
              <a:buAutoNum type="arabicPeriod"/>
              <a:defRPr/>
            </a:pPr>
            <a:endParaRPr lang="en-US" dirty="0"/>
          </a:p>
          <a:p>
            <a:pPr marL="742950" indent="-742950">
              <a:buFontTx/>
              <a:buAutoNum type="arabicPeriod"/>
              <a:defRPr/>
            </a:pPr>
            <a:r>
              <a:rPr lang="en-US" dirty="0"/>
              <a:t>17xy + 20xy</a:t>
            </a:r>
            <a:r>
              <a:rPr lang="en-US" baseline="30000" dirty="0"/>
              <a:t>2</a:t>
            </a:r>
          </a:p>
          <a:p>
            <a:pPr marL="742950" indent="-742950">
              <a:buFontTx/>
              <a:buAutoNum type="arabicPeriod"/>
              <a:defRPr/>
            </a:pPr>
            <a:endParaRPr lang="en-US" baseline="30000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28A44-686B-4CE9-9EAF-FB6182CAF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31102" r="25626" b="31102"/>
          <a:stretch>
            <a:fillRect/>
          </a:stretch>
        </p:blipFill>
        <p:spPr bwMode="auto">
          <a:xfrm>
            <a:off x="3657600" y="1123950"/>
            <a:ext cx="28194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CF68E-0664-4166-8A8D-7D0CE119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8884" r="66251" b="17542"/>
          <a:stretch>
            <a:fillRect/>
          </a:stretch>
        </p:blipFill>
        <p:spPr bwMode="auto">
          <a:xfrm>
            <a:off x="4267200" y="3941763"/>
            <a:ext cx="2590800" cy="2671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78069D17-B0B7-4F35-865F-0C1DD21DE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u="sng"/>
              <a:t>Review:</a:t>
            </a:r>
            <a:r>
              <a:rPr lang="en-US" altLang="en-US" sz="3600"/>
              <a:t> 8-2 Part 1 – Factor the following: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1CD4D-F2E1-47D0-B8EE-F7109FC78F08}"/>
              </a:ext>
            </a:extLst>
          </p:cNvPr>
          <p:cNvSpPr txBox="1"/>
          <p:nvPr/>
        </p:nvSpPr>
        <p:spPr>
          <a:xfrm>
            <a:off x="495300" y="1219200"/>
            <a:ext cx="54102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baseline="30000" dirty="0"/>
          </a:p>
          <a:p>
            <a:pPr marL="742950" indent="-742950">
              <a:buFontTx/>
              <a:buAutoNum type="arabicPeriod" startAt="3"/>
              <a:defRPr/>
            </a:pPr>
            <a:r>
              <a:rPr lang="en-US" dirty="0"/>
              <a:t>8x + 16x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marL="742950" indent="-742950">
              <a:buFontTx/>
              <a:buAutoNum type="arabicPeriod" startAt="3"/>
              <a:defRPr/>
            </a:pPr>
            <a:endParaRPr lang="en-US" dirty="0"/>
          </a:p>
          <a:p>
            <a:pPr marL="742950" indent="-742950">
              <a:buFontTx/>
              <a:buAutoNum type="arabicPeriod" startAt="3"/>
              <a:defRPr/>
            </a:pPr>
            <a:endParaRPr lang="en-US" dirty="0"/>
          </a:p>
          <a:p>
            <a:pPr marL="742950" indent="-742950">
              <a:buFontTx/>
              <a:buAutoNum type="arabicPeriod" startAt="3"/>
              <a:defRPr/>
            </a:pPr>
            <a:endParaRPr lang="en-US" dirty="0"/>
          </a:p>
          <a:p>
            <a:pPr marL="742950" indent="-742950">
              <a:buFontTx/>
              <a:buAutoNum type="arabicPeriod" startAt="3"/>
              <a:defRPr/>
            </a:pPr>
            <a:endParaRPr lang="en-US" dirty="0"/>
          </a:p>
          <a:p>
            <a:pPr marL="742950" indent="-742950">
              <a:buFontTx/>
              <a:buAutoNum type="arabicPeriod" startAt="3"/>
              <a:defRPr/>
            </a:pPr>
            <a:r>
              <a:rPr lang="en-US" dirty="0"/>
              <a:t>6y + 9y</a:t>
            </a:r>
            <a:r>
              <a:rPr lang="en-US" baseline="30000" dirty="0"/>
              <a:t>4</a:t>
            </a:r>
            <a:r>
              <a:rPr lang="en-US" dirty="0"/>
              <a:t> – 12y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04764-B06E-4C0F-AE02-FD948A95C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33325" r="33749" b="24432"/>
          <a:stretch>
            <a:fillRect/>
          </a:stretch>
        </p:blipFill>
        <p:spPr bwMode="auto">
          <a:xfrm>
            <a:off x="3429000" y="1219200"/>
            <a:ext cx="2743200" cy="289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94474-0FB8-4FB8-8AE4-EB0B3CA8B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32213" r="7500" b="27011"/>
          <a:stretch>
            <a:fillRect/>
          </a:stretch>
        </p:blipFill>
        <p:spPr bwMode="auto">
          <a:xfrm>
            <a:off x="6400800" y="3886200"/>
            <a:ext cx="2743200" cy="2795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>
            <a:extLst>
              <a:ext uri="{FF2B5EF4-FFF2-40B4-BE49-F238E27FC236}">
                <a16:creationId xmlns:a16="http://schemas.microsoft.com/office/drawing/2014/main" id="{6E1F1A94-C64F-436D-BEC7-40B062ACA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8991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u="sng" dirty="0"/>
              <a:t>FACTORING BY GROUPING:</a:t>
            </a:r>
          </a:p>
          <a:p>
            <a:pPr algn="ctr">
              <a:spcBef>
                <a:spcPct val="50000"/>
              </a:spcBef>
              <a:defRPr/>
            </a:pPr>
            <a:endParaRPr lang="en-US" u="sng" dirty="0"/>
          </a:p>
          <a:p>
            <a:pPr marL="742950" indent="-74295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/>
              <a:t>Check all terms for GCF</a:t>
            </a:r>
          </a:p>
          <a:p>
            <a:pPr marL="742950" indent="-74295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/>
              <a:t>Group terms together in pairs (2)</a:t>
            </a:r>
          </a:p>
          <a:p>
            <a:pPr marL="742950" indent="-74295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/>
              <a:t>Find the GCF of each set</a:t>
            </a:r>
          </a:p>
          <a:p>
            <a:pPr marL="742950" indent="-74295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/>
              <a:t>Factor each group separately</a:t>
            </a:r>
          </a:p>
          <a:p>
            <a:pPr marL="742950" indent="-742950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24579" name="TextBox 7">
            <a:extLst>
              <a:ext uri="{FF2B5EF4-FFF2-40B4-BE49-F238E27FC236}">
                <a16:creationId xmlns:a16="http://schemas.microsoft.com/office/drawing/2014/main" id="{7891F7BC-557B-4A59-BFAC-F0B571A1F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/>
              <a:t>To factor a QUADnomial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BC9CB5B4-30E3-4CCA-BC90-93676924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838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i="1"/>
              <a:t>When you factor by grouping, you may encounter a ___________________</a:t>
            </a: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EDE9E5A2-1C37-45FA-9F7B-FCA23734E5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1447800"/>
            <a:ext cx="4648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binomial additive inverse:</a:t>
            </a:r>
          </a:p>
        </p:txBody>
      </p:sp>
      <p:sp>
        <p:nvSpPr>
          <p:cNvPr id="11270" name="WordArt 6">
            <a:extLst>
              <a:ext uri="{FF2B5EF4-FFF2-40B4-BE49-F238E27FC236}">
                <a16:creationId xmlns:a16="http://schemas.microsoft.com/office/drawing/2014/main" id="{67BF7C0B-9BD3-4667-A5B4-60985DEED3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2438400"/>
            <a:ext cx="525780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 3 - a  and a - 3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</a:p>
        </p:txBody>
      </p:sp>
      <p:sp>
        <p:nvSpPr>
          <p:cNvPr id="25605" name="Text Box 7">
            <a:extLst>
              <a:ext uri="{FF2B5EF4-FFF2-40B4-BE49-F238E27FC236}">
                <a16:creationId xmlns:a16="http://schemas.microsoft.com/office/drawing/2014/main" id="{7EEA6CEB-E1BE-4911-BD0C-B83066BD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00400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Factor out a  </a:t>
            </a:r>
            <a:r>
              <a:rPr lang="en-US" altLang="en-US" sz="3600" i="1"/>
              <a:t>-1 </a:t>
            </a:r>
            <a:r>
              <a:rPr lang="en-US" altLang="en-US" sz="3600"/>
              <a:t> to change</a:t>
            </a:r>
          </a:p>
        </p:txBody>
      </p:sp>
      <p:sp>
        <p:nvSpPr>
          <p:cNvPr id="25606" name="Text Box 8">
            <a:extLst>
              <a:ext uri="{FF2B5EF4-FFF2-40B4-BE49-F238E27FC236}">
                <a16:creationId xmlns:a16="http://schemas.microsoft.com/office/drawing/2014/main" id="{3FFFAF1D-63BD-4592-9018-D49E3F67D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148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-1(3 – a)</a:t>
            </a:r>
          </a:p>
        </p:txBody>
      </p:sp>
      <p:sp>
        <p:nvSpPr>
          <p:cNvPr id="25607" name="Text Box 9">
            <a:extLst>
              <a:ext uri="{FF2B5EF4-FFF2-40B4-BE49-F238E27FC236}">
                <a16:creationId xmlns:a16="http://schemas.microsoft.com/office/drawing/2014/main" id="{A1FA4319-0FC9-49EC-BF8E-63EE9875E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530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-3 + a</a:t>
            </a:r>
          </a:p>
        </p:txBody>
      </p:sp>
      <p:sp>
        <p:nvSpPr>
          <p:cNvPr id="25608" name="Text Box 10">
            <a:extLst>
              <a:ext uri="{FF2B5EF4-FFF2-40B4-BE49-F238E27FC236}">
                <a16:creationId xmlns:a16="http://schemas.microsoft.com/office/drawing/2014/main" id="{B5BD61E5-3073-4E2E-9D84-C46B68FC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715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a –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F509E9-6408-4434-AA12-BE930C3C0C2D}"/>
              </a:ext>
            </a:extLst>
          </p:cNvPr>
          <p:cNvSpPr/>
          <p:nvPr/>
        </p:nvSpPr>
        <p:spPr>
          <a:xfrm>
            <a:off x="4495800" y="4953000"/>
            <a:ext cx="2819400" cy="16002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>
            <a:extLst>
              <a:ext uri="{FF2B5EF4-FFF2-40B4-BE49-F238E27FC236}">
                <a16:creationId xmlns:a16="http://schemas.microsoft.com/office/drawing/2014/main" id="{43D75A2A-AE6E-4AF5-9977-4A0D36842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065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Factor each polynomial.</a:t>
            </a:r>
          </a:p>
        </p:txBody>
      </p:sp>
      <p:sp>
        <p:nvSpPr>
          <p:cNvPr id="26627" name="Text Box 6">
            <a:extLst>
              <a:ext uri="{FF2B5EF4-FFF2-40B4-BE49-F238E27FC236}">
                <a16:creationId xmlns:a16="http://schemas.microsoft.com/office/drawing/2014/main" id="{9FB3C73A-7D92-4450-9670-367F083C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1.    3x</a:t>
            </a:r>
            <a:r>
              <a:rPr lang="en-US" altLang="en-US" sz="3600" baseline="30000"/>
              <a:t>3</a:t>
            </a:r>
            <a:r>
              <a:rPr lang="en-US" altLang="en-US" sz="3600"/>
              <a:t> + x</a:t>
            </a:r>
            <a:r>
              <a:rPr lang="en-US" altLang="en-US" sz="3600" baseline="30000"/>
              <a:t>2</a:t>
            </a:r>
            <a:r>
              <a:rPr lang="en-US" altLang="en-US" sz="3600"/>
              <a:t> + 6x + 2</a:t>
            </a:r>
            <a:endParaRPr lang="en-US" altLang="en-US" sz="3600" baseline="30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17B1B-BDA0-40EB-A74A-80229F6D1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29990" r="16875" b="26656"/>
          <a:stretch>
            <a:fillRect/>
          </a:stretch>
        </p:blipFill>
        <p:spPr bwMode="auto">
          <a:xfrm>
            <a:off x="1309688" y="2514600"/>
            <a:ext cx="92964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418648E2-238E-487C-93E4-1796CA05E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2.   5x</a:t>
            </a:r>
            <a:r>
              <a:rPr lang="en-US" altLang="en-US" sz="3600" baseline="30000"/>
              <a:t>3</a:t>
            </a:r>
            <a:r>
              <a:rPr lang="en-US" altLang="en-US" sz="3600"/>
              <a:t> + 15x</a:t>
            </a:r>
            <a:r>
              <a:rPr lang="en-US" altLang="en-US" sz="3600" baseline="30000"/>
              <a:t>2</a:t>
            </a:r>
            <a:r>
              <a:rPr lang="en-US" altLang="en-US" sz="3600"/>
              <a:t> – 4x – 12</a:t>
            </a:r>
            <a:endParaRPr lang="en-US" altLang="en-US" sz="3600" baseline="30000"/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AF604E7F-10FC-4581-98B8-7F144AB85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4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Factor each polynomial.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3DF13-2AF8-4515-8F12-08FD3A974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30527" r="11250" b="26656"/>
          <a:stretch>
            <a:fillRect/>
          </a:stretch>
        </p:blipFill>
        <p:spPr bwMode="auto">
          <a:xfrm>
            <a:off x="1143000" y="2362200"/>
            <a:ext cx="9753600" cy="2935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>
            <a:extLst>
              <a:ext uri="{FF2B5EF4-FFF2-40B4-BE49-F238E27FC236}">
                <a16:creationId xmlns:a16="http://schemas.microsoft.com/office/drawing/2014/main" id="{880E163C-D6AD-4846-A6D3-DC403F5E2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4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Factor each polynomial.</a:t>
            </a: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0C4BEBCC-C87E-48F5-AF50-8C3746162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3.   6x</a:t>
            </a:r>
            <a:r>
              <a:rPr lang="en-US" altLang="en-US" sz="3600" baseline="30000"/>
              <a:t>3</a:t>
            </a:r>
            <a:r>
              <a:rPr lang="en-US" altLang="en-US" sz="3600"/>
              <a:t> + 4x</a:t>
            </a:r>
            <a:r>
              <a:rPr lang="en-US" altLang="en-US" sz="3600" baseline="30000"/>
              <a:t>2</a:t>
            </a:r>
            <a:r>
              <a:rPr lang="en-US" altLang="en-US" sz="3600"/>
              <a:t> + 24x + 16</a:t>
            </a:r>
            <a:endParaRPr lang="en-US" altLang="en-US" sz="3600" baseline="30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FB967-2AD4-4F03-9C0C-43F87FA7A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33325" r="7500" b="26656"/>
          <a:stretch>
            <a:fillRect/>
          </a:stretch>
        </p:blipFill>
        <p:spPr bwMode="auto">
          <a:xfrm>
            <a:off x="990600" y="2595563"/>
            <a:ext cx="102870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9AE3EACB-12AE-47C8-A9D6-0A3DAD10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065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Factor each polynomial.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B27CF98-F458-48CC-B00E-25638D62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4.   6y</a:t>
            </a:r>
            <a:r>
              <a:rPr lang="en-US" altLang="en-US" sz="3600" baseline="30000"/>
              <a:t>3</a:t>
            </a:r>
            <a:r>
              <a:rPr lang="en-US" altLang="en-US" sz="3600"/>
              <a:t> – 21y</a:t>
            </a:r>
            <a:r>
              <a:rPr lang="en-US" altLang="en-US" sz="3600" baseline="30000"/>
              <a:t>2</a:t>
            </a:r>
            <a:r>
              <a:rPr lang="en-US" altLang="en-US" sz="3600"/>
              <a:t> + 4y – 14</a:t>
            </a:r>
            <a:endParaRPr lang="en-US" altLang="en-US" sz="3600" baseline="30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06842-7AB2-4232-B1A1-5752A703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1097" r="50626" b="13316"/>
          <a:stretch>
            <a:fillRect/>
          </a:stretch>
        </p:blipFill>
        <p:spPr bwMode="auto">
          <a:xfrm>
            <a:off x="7315200" y="1295400"/>
            <a:ext cx="4281488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7AA83B51-607D-4F1F-B1B0-5E225A79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5400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5.     6x</a:t>
            </a:r>
            <a:r>
              <a:rPr lang="en-US" altLang="en-US" sz="3600" baseline="30000"/>
              <a:t>3</a:t>
            </a:r>
            <a:r>
              <a:rPr lang="en-US" altLang="en-US" sz="3600"/>
              <a:t> + 3x + 4x</a:t>
            </a:r>
            <a:r>
              <a:rPr lang="en-US" altLang="en-US" sz="3600" baseline="30000"/>
              <a:t>2</a:t>
            </a:r>
            <a:r>
              <a:rPr lang="en-US" altLang="en-US" sz="3600"/>
              <a:t> + 2</a:t>
            </a:r>
            <a:endParaRPr lang="en-US" altLang="en-US" sz="3600" baseline="30000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F776D09F-7B3A-45A4-BC2D-3558826F7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Factor each polynomial.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4CB48-1EAD-42D3-BE17-580470C17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 t="22209" r="14999" b="15538"/>
          <a:stretch>
            <a:fillRect/>
          </a:stretch>
        </p:blipFill>
        <p:spPr bwMode="auto">
          <a:xfrm>
            <a:off x="2895600" y="1936750"/>
            <a:ext cx="4191000" cy="426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C5BDACDE-2767-4AC6-B0E3-A8E23DA58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Factor each polynomial.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C4C94143-EFD8-48FC-B97F-DD151308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54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6.     20x</a:t>
            </a:r>
            <a:r>
              <a:rPr lang="en-US" altLang="en-US" sz="3600" baseline="30000"/>
              <a:t>3</a:t>
            </a:r>
            <a:r>
              <a:rPr lang="en-US" altLang="en-US" sz="3600"/>
              <a:t> + 40x</a:t>
            </a:r>
            <a:r>
              <a:rPr lang="en-US" altLang="en-US" sz="3600" baseline="30000"/>
              <a:t>2</a:t>
            </a:r>
            <a:r>
              <a:rPr lang="en-US" altLang="en-US" sz="3600"/>
              <a:t> + 15x + 30</a:t>
            </a:r>
            <a:endParaRPr lang="en-US" altLang="en-US" sz="3600" baseline="30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8934BC7-E168-4638-9D45-2D00CA16E4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9638" y="1384300"/>
            <a:ext cx="7772400" cy="1470025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FACTORING BY GCF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3F358AE-DB04-4DED-9D41-C3E1180E9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231775"/>
            <a:ext cx="10972800" cy="1143000"/>
          </a:xfrm>
        </p:spPr>
        <p:txBody>
          <a:bodyPr/>
          <a:lstStyle/>
          <a:p>
            <a:r>
              <a:rPr lang="en-US" altLang="en-US" u="sng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BDB6-02AF-404E-8947-C1ADA14EA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109728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Find the GCF of:   5x</a:t>
            </a:r>
            <a:r>
              <a:rPr lang="en-US" baseline="30000" dirty="0"/>
              <a:t>2 </a:t>
            </a:r>
            <a:r>
              <a:rPr lang="en-US" dirty="0"/>
              <a:t>and 25x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Find the GCF of: 16x</a:t>
            </a:r>
            <a:r>
              <a:rPr lang="en-US" baseline="30000" dirty="0"/>
              <a:t>3</a:t>
            </a:r>
            <a:r>
              <a:rPr lang="en-US" dirty="0"/>
              <a:t> and 14x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Find the GCF of: 36x</a:t>
            </a:r>
            <a:r>
              <a:rPr lang="en-US" baseline="30000" dirty="0"/>
              <a:t>2</a:t>
            </a:r>
            <a:r>
              <a:rPr lang="en-US" dirty="0"/>
              <a:t> and 63x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92238-1D0E-40BF-82D8-12C4B290E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5x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94A9C-DCFE-4ED3-8531-C715BD23B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9718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2x</a:t>
            </a:r>
            <a:r>
              <a:rPr lang="en-US" altLang="en-US" sz="48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1C9CC-DDE6-4F5E-81E7-1715B4AB8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84725"/>
            <a:ext cx="2819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9x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5DD130E0-15BA-4EC7-8011-D745325F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57550"/>
            <a:ext cx="8305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/>
              <a:t>When you factor, you MUST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/>
              <a:t>be able to take something that is the </a:t>
            </a:r>
            <a:r>
              <a:rPr lang="en-US" altLang="en-US" sz="4800" u="sng"/>
              <a:t>same </a:t>
            </a:r>
            <a:r>
              <a:rPr lang="en-US" altLang="en-US" sz="4800"/>
              <a:t>out of </a:t>
            </a:r>
            <a:r>
              <a:rPr lang="en-US" altLang="en-US" sz="4800" u="sng"/>
              <a:t>EVERY </a:t>
            </a:r>
            <a:r>
              <a:rPr lang="en-US" altLang="en-US" sz="4800"/>
              <a:t>term.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71" name="TextBox 3">
            <a:extLst>
              <a:ext uri="{FF2B5EF4-FFF2-40B4-BE49-F238E27FC236}">
                <a16:creationId xmlns:a16="http://schemas.microsoft.com/office/drawing/2014/main" id="{1FA9F274-2BB6-4B81-873C-D5571DA84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600"/>
            <a:ext cx="7086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Factoring is the opposite (inverse) of multiplying or distributing polynomials.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C08ABB47-0DA9-4D00-8737-60A2657C7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15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A polynomial is factored when it is expressed as the product of monomials and polynomials.</a:t>
            </a:r>
          </a:p>
        </p:txBody>
      </p:sp>
      <p:sp>
        <p:nvSpPr>
          <p:cNvPr id="8195" name="Text Box 8">
            <a:extLst>
              <a:ext uri="{FF2B5EF4-FFF2-40B4-BE49-F238E27FC236}">
                <a16:creationId xmlns:a16="http://schemas.microsoft.com/office/drawing/2014/main" id="{130C866D-7809-4815-95DF-BB3530BE8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148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monomial( binomial)</a:t>
            </a:r>
          </a:p>
        </p:txBody>
      </p:sp>
      <p:sp>
        <p:nvSpPr>
          <p:cNvPr id="8196" name="Text Box 9">
            <a:extLst>
              <a:ext uri="{FF2B5EF4-FFF2-40B4-BE49-F238E27FC236}">
                <a16:creationId xmlns:a16="http://schemas.microsoft.com/office/drawing/2014/main" id="{95432285-DE6C-41EA-8C96-7E62E4A4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34000"/>
            <a:ext cx="480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monomial( trinomial)</a:t>
            </a:r>
          </a:p>
        </p:txBody>
      </p:sp>
      <p:sp>
        <p:nvSpPr>
          <p:cNvPr id="8197" name="TextBox 6">
            <a:extLst>
              <a:ext uri="{FF2B5EF4-FFF2-40B4-BE49-F238E27FC236}">
                <a16:creationId xmlns:a16="http://schemas.microsoft.com/office/drawing/2014/main" id="{0FE5B722-6471-469E-B64E-42E1CB96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or</a:t>
            </a:r>
          </a:p>
        </p:txBody>
      </p:sp>
      <p:sp>
        <p:nvSpPr>
          <p:cNvPr id="8198" name="TextBox 7">
            <a:extLst>
              <a:ext uri="{FF2B5EF4-FFF2-40B4-BE49-F238E27FC236}">
                <a16:creationId xmlns:a16="http://schemas.microsoft.com/office/drawing/2014/main" id="{C9190BB5-201D-43E8-AC43-9FFD422DE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280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Your answer will look like: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9A980-259F-4508-B544-304A77B0C32E}"/>
              </a:ext>
            </a:extLst>
          </p:cNvPr>
          <p:cNvSpPr/>
          <p:nvPr/>
        </p:nvSpPr>
        <p:spPr>
          <a:xfrm>
            <a:off x="1905000" y="3124200"/>
            <a:ext cx="7239000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C4CDD7C7-335A-4272-8B82-C5C563A3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8153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Steps to factor a </a:t>
            </a:r>
            <a:r>
              <a:rPr lang="en-US" altLang="en-US" sz="3600" u="sng"/>
              <a:t>BINOMIAL </a:t>
            </a:r>
            <a:r>
              <a:rPr lang="en-US" altLang="en-US" sz="3600"/>
              <a:t>or </a:t>
            </a:r>
            <a:r>
              <a:rPr lang="en-US" altLang="en-US" sz="3600" u="sng"/>
              <a:t>REGULAR TRINOMIAL: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1. Find the GCF of all of the terms in 	the Binomial or Trinomial.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7A3AB621-11F3-4D95-8040-F7E8D275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52800"/>
            <a:ext cx="8305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2. Divide the GCF out of each term.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       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20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/>
              <a:t>GCF( remaining factors 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F0F1A-B685-41CC-8E90-3FFF0325743A}"/>
              </a:ext>
            </a:extLst>
          </p:cNvPr>
          <p:cNvSpPr/>
          <p:nvPr/>
        </p:nvSpPr>
        <p:spPr>
          <a:xfrm>
            <a:off x="3200400" y="5067300"/>
            <a:ext cx="58674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1" name="TextBox 7">
            <a:extLst>
              <a:ext uri="{FF2B5EF4-FFF2-40B4-BE49-F238E27FC236}">
                <a16:creationId xmlns:a16="http://schemas.microsoft.com/office/drawing/2014/main" id="{C7DAF939-23FD-41F1-B0A3-22CEB0408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43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ANSWER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04D5DEEA-F2CA-4FF7-89A2-714A59085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1600"/>
            <a:ext cx="7620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You can always check your answer  by doing the distributive property.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If you distribute and get the expression given in the problem you factored correctly!!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5D43A9-AD36-494A-B29D-D0AD6AF96B9A}"/>
              </a:ext>
            </a:extLst>
          </p:cNvPr>
          <p:cNvSpPr/>
          <p:nvPr/>
        </p:nvSpPr>
        <p:spPr>
          <a:xfrm>
            <a:off x="1828800" y="762000"/>
            <a:ext cx="82296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2774CC1-E45D-4D29-A8CB-F3620CC4B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 each binomial 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155AB864-296F-4459-8D79-B7F32672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33333" r="39063" b="39584"/>
          <a:stretch>
            <a:fillRect/>
          </a:stretch>
        </p:blipFill>
        <p:spPr bwMode="auto">
          <a:xfrm>
            <a:off x="1905000" y="1905000"/>
            <a:ext cx="3810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>
            <a:extLst>
              <a:ext uri="{FF2B5EF4-FFF2-40B4-BE49-F238E27FC236}">
                <a16:creationId xmlns:a16="http://schemas.microsoft.com/office/drawing/2014/main" id="{E040D554-B16D-4A55-96A9-2CC8F641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1.</a:t>
            </a: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3795BF74-0299-443B-98DB-FBAFBFAA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BC0FE9-9BFC-4DA7-B174-899B01D82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37943" r="57500" b="24432"/>
          <a:stretch>
            <a:fillRect/>
          </a:stretch>
        </p:blipFill>
        <p:spPr bwMode="auto">
          <a:xfrm>
            <a:off x="5943600" y="1450975"/>
            <a:ext cx="28575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67BEE-E485-413F-BA29-6ECC7219D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 t="32213" r="21249" b="28879"/>
          <a:stretch>
            <a:fillRect/>
          </a:stretch>
        </p:blipFill>
        <p:spPr bwMode="auto">
          <a:xfrm>
            <a:off x="5943600" y="3954463"/>
            <a:ext cx="2857500" cy="2222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458</Words>
  <Application>Microsoft Office PowerPoint</Application>
  <PresentationFormat>Widescreen</PresentationFormat>
  <Paragraphs>126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Default Design</vt:lpstr>
      <vt:lpstr>PowerPoint Presentation</vt:lpstr>
      <vt:lpstr>PowerPoint Presentation</vt:lpstr>
      <vt:lpstr> FACTORING BY GCF</vt:lpstr>
      <vt:lpstr>Review</vt:lpstr>
      <vt:lpstr>PowerPoint Presentation</vt:lpstr>
      <vt:lpstr>PowerPoint Presentation</vt:lpstr>
      <vt:lpstr>PowerPoint Presentation</vt:lpstr>
      <vt:lpstr>PowerPoint Presentation</vt:lpstr>
      <vt:lpstr>Factor each binomial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10-1  Factors and Greatest Common Factors</dc:title>
  <dc:creator>hhigdon</dc:creator>
  <cp:lastModifiedBy>Carden Virgo</cp:lastModifiedBy>
  <cp:revision>129</cp:revision>
  <dcterms:created xsi:type="dcterms:W3CDTF">2008-04-16T14:34:24Z</dcterms:created>
  <dcterms:modified xsi:type="dcterms:W3CDTF">2019-01-29T18:49:37Z</dcterms:modified>
</cp:coreProperties>
</file>