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07" r:id="rId2"/>
    <p:sldId id="306" r:id="rId3"/>
    <p:sldId id="317" r:id="rId4"/>
    <p:sldId id="308" r:id="rId5"/>
    <p:sldId id="310" r:id="rId6"/>
    <p:sldId id="309" r:id="rId7"/>
    <p:sldId id="311" r:id="rId8"/>
    <p:sldId id="312" r:id="rId9"/>
    <p:sldId id="320" r:id="rId10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709" autoAdjust="0"/>
  </p:normalViewPr>
  <p:slideViewPr>
    <p:cSldViewPr>
      <p:cViewPr varScale="1">
        <p:scale>
          <a:sx n="40" d="100"/>
          <a:sy n="40" d="100"/>
        </p:scale>
        <p:origin x="101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B693BF-0175-43B6-BD07-6290169BF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9083D-C50E-4F4E-9AB9-8B01EA4D13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C647F8-35ED-48F5-8EB1-33B78C61DABD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C86C3-020A-4DF3-A62F-2910F9EFA1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3F68C-ECB9-4BD9-AD16-EFAA8231F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6A3BDA-D252-4B77-A956-95110033D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ECE6B3C-1023-42B8-8FD5-FD6A129345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2A2767-5BE5-4D6F-9EC8-BC5EF744F7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3512B2-05CC-43D5-A1E2-4336C2384CF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E90F149-E23C-4D59-B84C-7A9A3D2FE7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EF11221-BA70-451D-A65E-95E8797AE5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87C3278-A709-4862-A699-EEE2A3480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402456-4BE9-4EE0-AC55-F0AD333C8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CF70B-AAD3-4FCC-9336-2FEA569F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8C3A-BD86-4406-B945-7D4BD979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29AE-624D-4FAA-805D-703DF73E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2D85-1B98-42FC-9534-FE60B750B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E14D-6A95-4476-9402-5A0F3CC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EA843-0633-4AB4-911A-B3BC0BB4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37DD-E12B-49A0-94B7-903E03A1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4DD-07DE-40CA-B602-E04D29931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80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9795-9A9D-454A-B12D-CAD07899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FDDBE-A321-478B-AC8E-102B9819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FA9C-B1BC-4BE9-9A10-6860492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7C0E-1E60-4B4C-872F-A64976196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8F5-C5AA-4A63-9D6D-C106F81B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B0A73-7F65-4A2A-8F04-886EBB5D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2F6F-C275-41BD-8D37-728452A6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A0A4-4FF8-4A22-BD8B-4C3EA9768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B933-6EED-4B35-BDAC-552F4AAD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4B09-3BCE-4383-A884-CE0DD0A0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0F58-D944-4B72-9A0F-297B36A3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A4EC-48AC-448C-AD1C-6B04F36E8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7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8D4FAA-B4B8-4C49-A079-3C1475B0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DA9EF-0756-410B-ABED-4EBFA209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373740-6264-40A2-A98F-28069157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4D2E-4167-4E16-A5EA-FAD50D19C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6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263DF1-1CBA-4FF0-8950-AD3DBE01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F803D1-BFE0-42DF-917D-8BFDF001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3B011B-1BF2-4ABB-93D5-714E170D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22D3-62F8-4900-B44A-87966FA7D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9B6D3E-6C56-4F3B-99F5-57F4EB71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530ABA-1290-465A-A81A-254B689F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1ABEDF-3869-4CCF-9445-24276B47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5933-4C63-4518-9F81-28E7A9C11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19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6FC6A0-5C6C-4958-826C-90DF1327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E63479-6FAB-4033-BDC3-98C31E0B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4F322D-27CE-421C-9352-3A4C7BA7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0DC0-BC11-437E-BAE1-7A45442D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07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B98139-D100-4AD3-95E8-C889E8BD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CF138-245B-4DF9-A4FB-0C4B0610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50834-C3A2-42EA-B077-E6771A07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E9CA-92E6-4E68-B42D-B7FB9A1F0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0EF2D1-2882-4581-ABC0-9FBBE324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7CA0DE-AA07-4679-BF62-C26B32B6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45B65-8A48-474E-94B6-5543FD4E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ED59-D4DF-42E0-9B2F-7303D7E47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0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4F4F8D1-BA65-4D46-BA1F-F52A84D350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F4907D-1105-46C0-B75B-0147BA2B0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0A88-B7E0-4399-AA44-FDEA89CA6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EA80-AFD0-49C5-BE06-AD31FFF82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F5B7-1318-4594-B57D-2C8A58246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99CD80-81A7-4C85-BBBC-12A7E5E33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FCF60AD-BCCC-4281-995E-F986389F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3051175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Factoring Quadratic Trinomials </a:t>
            </a:r>
            <a:br>
              <a:rPr lang="en-US" altLang="en-US" sz="6600" dirty="0"/>
            </a:br>
            <a:r>
              <a:rPr lang="en-US" altLang="en-US" sz="6600" dirty="0"/>
              <a:t>ax</a:t>
            </a:r>
            <a:r>
              <a:rPr lang="en-US" altLang="en-US" sz="6600" baseline="30000" dirty="0"/>
              <a:t>2</a:t>
            </a:r>
            <a:r>
              <a:rPr lang="en-US" altLang="en-US" sz="6600" dirty="0"/>
              <a:t>+bx+c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CE55139-2F41-423E-B2F0-FBFFB4B4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07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/>
              <a:t>Factoring ax</a:t>
            </a:r>
            <a:r>
              <a:rPr lang="en-US" altLang="en-US" baseline="30000"/>
              <a:t>2</a:t>
            </a:r>
            <a:r>
              <a:rPr lang="en-US" altLang="en-US"/>
              <a:t>+bx+c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5318-6E52-4660-9840-7211F8B1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u="sng" dirty="0"/>
              <a:t>STEPS: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Multiply the “a” and “c” values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Look for two numbers that: </a:t>
            </a:r>
          </a:p>
          <a:p>
            <a:pPr marL="914400" lvl="1" indent="-514350" eaLnBrk="1" hangingPunct="1">
              <a:buFont typeface="Arial" charset="0"/>
              <a:buChar char="–"/>
              <a:defRPr/>
            </a:pPr>
            <a:r>
              <a:rPr lang="en-US" dirty="0"/>
              <a:t>Add to get your “b” values</a:t>
            </a:r>
          </a:p>
          <a:p>
            <a:pPr marL="914400" lvl="1" indent="-514350" eaLnBrk="1" hangingPunct="1">
              <a:buFont typeface="Arial" charset="0"/>
              <a:buChar char="–"/>
              <a:defRPr/>
            </a:pPr>
            <a:r>
              <a:rPr lang="en-US" dirty="0"/>
              <a:t>Multiply to get your new value (found in step 1)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 Place these numbers in (x         )(x        )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Divide the last number in parenthesis by your leading coefficient. If the fraction reduces…. Leave it. If it doesn’t put it in front of the x.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1812551-F3C8-4F74-9DB7-EDA8878C9426}"/>
              </a:ext>
            </a:extLst>
          </p:cNvPr>
          <p:cNvSpPr/>
          <p:nvPr/>
        </p:nvSpPr>
        <p:spPr>
          <a:xfrm>
            <a:off x="2057400" y="1143000"/>
            <a:ext cx="7543800" cy="51054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0193A-AEA5-47A1-A876-C43566C78E07}"/>
              </a:ext>
            </a:extLst>
          </p:cNvPr>
          <p:cNvSpPr txBox="1"/>
          <p:nvPr/>
        </p:nvSpPr>
        <p:spPr>
          <a:xfrm>
            <a:off x="3276600" y="2438401"/>
            <a:ext cx="5943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always check your answer by using F.O.I.L.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691C9DE2-9725-4FAC-8DBE-CA2A83FD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20763"/>
            <a:ext cx="29718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1) Factor: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38957-84E1-4F61-AF63-E6CC15A12A71}"/>
              </a:ext>
            </a:extLst>
          </p:cNvPr>
          <p:cNvSpPr txBox="1"/>
          <p:nvPr/>
        </p:nvSpPr>
        <p:spPr>
          <a:xfrm>
            <a:off x="6477000" y="8382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2) Factor: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0FA92-BA97-4E76-AE73-38092BA851B2}"/>
              </a:ext>
            </a:extLst>
          </p:cNvPr>
          <p:cNvCxnSpPr/>
          <p:nvPr/>
        </p:nvCxnSpPr>
        <p:spPr>
          <a:xfrm>
            <a:off x="5943600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197" name="Picture 2">
            <a:extLst>
              <a:ext uri="{FF2B5EF4-FFF2-40B4-BE49-F238E27FC236}">
                <a16:creationId xmlns:a16="http://schemas.microsoft.com/office/drawing/2014/main" id="{FB05D7FF-1B41-4CC3-BA3E-D695FF4B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34375" r="37500" b="59375"/>
          <a:stretch>
            <a:fillRect/>
          </a:stretch>
        </p:blipFill>
        <p:spPr bwMode="auto">
          <a:xfrm>
            <a:off x="8247063" y="9271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AEFAF735-F4BE-44B0-B521-0DFFBD92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5833" r="36719" b="47917"/>
          <a:stretch>
            <a:fillRect/>
          </a:stretch>
        </p:blipFill>
        <p:spPr bwMode="auto">
          <a:xfrm>
            <a:off x="2114550" y="1066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3520A-DC4E-4D6A-89A0-2C0ED5F27FBB}"/>
              </a:ext>
            </a:extLst>
          </p:cNvPr>
          <p:cNvSpPr txBox="1"/>
          <p:nvPr/>
        </p:nvSpPr>
        <p:spPr>
          <a:xfrm>
            <a:off x="6396038" y="4724400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F0DEB-182C-419E-9479-6CD6468EBC80}"/>
              </a:ext>
            </a:extLst>
          </p:cNvPr>
          <p:cNvSpPr txBox="1"/>
          <p:nvPr/>
        </p:nvSpPr>
        <p:spPr>
          <a:xfrm>
            <a:off x="952500" y="4724400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3D3AC-5719-479B-91DC-E3DE73EC5394}"/>
              </a:ext>
            </a:extLst>
          </p:cNvPr>
          <p:cNvSpPr txBox="1"/>
          <p:nvPr/>
        </p:nvSpPr>
        <p:spPr>
          <a:xfrm>
            <a:off x="573088" y="1760538"/>
            <a:ext cx="1676400" cy="969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E38E0-2746-4C76-A37C-E6C92DEE2876}"/>
              </a:ext>
            </a:extLst>
          </p:cNvPr>
          <p:cNvSpPr txBox="1"/>
          <p:nvPr/>
        </p:nvSpPr>
        <p:spPr>
          <a:xfrm>
            <a:off x="64008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73D055-0733-467C-9986-7F86553A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17763" r="45625" b="46664"/>
          <a:stretch>
            <a:fillRect/>
          </a:stretch>
        </p:blipFill>
        <p:spPr bwMode="auto">
          <a:xfrm>
            <a:off x="349250" y="1612900"/>
            <a:ext cx="451485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11487-1F89-4619-A74A-46DCCBB8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5557" r="57018" b="10477"/>
          <a:stretch>
            <a:fillRect/>
          </a:stretch>
        </p:blipFill>
        <p:spPr bwMode="auto">
          <a:xfrm>
            <a:off x="2220913" y="4210050"/>
            <a:ext cx="2801937" cy="232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3F279-0766-4A18-9FA1-E79C9C52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1" t="14877" r="15625" b="53336"/>
          <a:stretch>
            <a:fillRect/>
          </a:stretch>
        </p:blipFill>
        <p:spPr bwMode="auto">
          <a:xfrm>
            <a:off x="6240463" y="1582738"/>
            <a:ext cx="4198937" cy="234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3DCD4-E501-4E06-AF31-0BD5367D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4" t="53336" r="16328" b="16650"/>
          <a:stretch>
            <a:fillRect/>
          </a:stretch>
        </p:blipFill>
        <p:spPr bwMode="auto">
          <a:xfrm>
            <a:off x="7747000" y="4210050"/>
            <a:ext cx="2714625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1F9FC13-3C9D-40E3-AE8D-14FC6CD9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3" y="935038"/>
            <a:ext cx="29718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3) Factor: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0BC09-A302-4B0D-BA9F-06D4E925A51A}"/>
              </a:ext>
            </a:extLst>
          </p:cNvPr>
          <p:cNvSpPr txBox="1"/>
          <p:nvPr/>
        </p:nvSpPr>
        <p:spPr>
          <a:xfrm>
            <a:off x="6096000" y="8255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4) Factor: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36B64B-3C8A-49C9-8E62-276A09797B73}"/>
              </a:ext>
            </a:extLst>
          </p:cNvPr>
          <p:cNvCxnSpPr/>
          <p:nvPr/>
        </p:nvCxnSpPr>
        <p:spPr>
          <a:xfrm>
            <a:off x="5943600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154C90-8606-453B-946B-1BD5E3930FFD}"/>
              </a:ext>
            </a:extLst>
          </p:cNvPr>
          <p:cNvSpPr txBox="1"/>
          <p:nvPr/>
        </p:nvSpPr>
        <p:spPr>
          <a:xfrm>
            <a:off x="830263" y="1824038"/>
            <a:ext cx="1676400" cy="969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46223-A7A6-495C-94B6-5B86E1BB0AAE}"/>
              </a:ext>
            </a:extLst>
          </p:cNvPr>
          <p:cNvSpPr txBox="1"/>
          <p:nvPr/>
        </p:nvSpPr>
        <p:spPr>
          <a:xfrm>
            <a:off x="6248400" y="17526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pic>
        <p:nvPicPr>
          <p:cNvPr id="9223" name="Picture 1">
            <a:extLst>
              <a:ext uri="{FF2B5EF4-FFF2-40B4-BE49-F238E27FC236}">
                <a16:creationId xmlns:a16="http://schemas.microsoft.com/office/drawing/2014/main" id="{454B7F83-B5FF-450D-9397-4F1D311A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6259" r="60001" b="57411"/>
          <a:stretch>
            <a:fillRect/>
          </a:stretch>
        </p:blipFill>
        <p:spPr bwMode="auto">
          <a:xfrm>
            <a:off x="2082800" y="833438"/>
            <a:ext cx="2284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>
            <a:extLst>
              <a:ext uri="{FF2B5EF4-FFF2-40B4-BE49-F238E27FC236}">
                <a16:creationId xmlns:a16="http://schemas.microsoft.com/office/drawing/2014/main" id="{ADFFFA43-C963-4E78-88F7-747D65E2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43578" r="58333" b="51482"/>
          <a:stretch>
            <a:fillRect/>
          </a:stretch>
        </p:blipFill>
        <p:spPr bwMode="auto">
          <a:xfrm>
            <a:off x="7875588" y="914400"/>
            <a:ext cx="274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D4EACB-DD2C-427B-A746-1DB212F2E9A9}"/>
              </a:ext>
            </a:extLst>
          </p:cNvPr>
          <p:cNvSpPr txBox="1"/>
          <p:nvPr/>
        </p:nvSpPr>
        <p:spPr>
          <a:xfrm>
            <a:off x="2987675" y="185738"/>
            <a:ext cx="4038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*Challenge Problem!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0DDB0-6588-48FB-BACB-C3567AA64F7F}"/>
              </a:ext>
            </a:extLst>
          </p:cNvPr>
          <p:cNvSpPr txBox="1"/>
          <p:nvPr/>
        </p:nvSpPr>
        <p:spPr>
          <a:xfrm>
            <a:off x="750888" y="4646613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BD68E-1289-4664-B7E6-AA6D3D93CC7E}"/>
              </a:ext>
            </a:extLst>
          </p:cNvPr>
          <p:cNvSpPr txBox="1"/>
          <p:nvPr/>
        </p:nvSpPr>
        <p:spPr>
          <a:xfrm>
            <a:off x="6248400" y="4679950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A11B9-8DE2-4E58-A6FE-41F4BE850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14427" r="45625" b="50417"/>
          <a:stretch>
            <a:fillRect/>
          </a:stretch>
        </p:blipFill>
        <p:spPr bwMode="auto">
          <a:xfrm>
            <a:off x="404813" y="1673225"/>
            <a:ext cx="4122737" cy="2409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D8FABC-060D-4024-83C6-54BAFF6415DD}"/>
              </a:ext>
            </a:extLst>
          </p:cNvPr>
          <p:cNvSpPr txBox="1"/>
          <p:nvPr/>
        </p:nvSpPr>
        <p:spPr>
          <a:xfrm>
            <a:off x="6705600" y="252413"/>
            <a:ext cx="4038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*Challenge Problem!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05B0F-2FFA-4313-8C6C-62E5347C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8888" r="48750" b="20357"/>
          <a:stretch>
            <a:fillRect/>
          </a:stretch>
        </p:blipFill>
        <p:spPr bwMode="auto">
          <a:xfrm>
            <a:off x="2063750" y="4716463"/>
            <a:ext cx="3617913" cy="172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88491-3383-4E41-9E1E-9D452ECE6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3615" r="46249" b="56670"/>
          <a:stretch>
            <a:fillRect/>
          </a:stretch>
        </p:blipFill>
        <p:spPr bwMode="auto">
          <a:xfrm>
            <a:off x="6351588" y="1552575"/>
            <a:ext cx="4267200" cy="2036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82A3B-B185-427C-A345-DC96DEE3F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44695" r="56876" b="6052"/>
          <a:stretch>
            <a:fillRect/>
          </a:stretch>
        </p:blipFill>
        <p:spPr bwMode="auto">
          <a:xfrm>
            <a:off x="8154988" y="4014788"/>
            <a:ext cx="2536825" cy="2808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7A902868-0B14-4BB2-B17B-30DC441D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990600"/>
            <a:ext cx="2971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5) Factor: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FCEB-BCD3-4867-98A7-4C2C854161F5}"/>
              </a:ext>
            </a:extLst>
          </p:cNvPr>
          <p:cNvSpPr txBox="1"/>
          <p:nvPr/>
        </p:nvSpPr>
        <p:spPr>
          <a:xfrm>
            <a:off x="6477000" y="8382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6) Factor: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40EAB-B168-466C-B19A-99B09710B00E}"/>
              </a:ext>
            </a:extLst>
          </p:cNvPr>
          <p:cNvCxnSpPr/>
          <p:nvPr/>
        </p:nvCxnSpPr>
        <p:spPr>
          <a:xfrm>
            <a:off x="5943600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45" name="Picture 2">
            <a:extLst>
              <a:ext uri="{FF2B5EF4-FFF2-40B4-BE49-F238E27FC236}">
                <a16:creationId xmlns:a16="http://schemas.microsoft.com/office/drawing/2014/main" id="{8C92757F-0ABB-40F4-BF2D-414B6224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57292" r="36719" b="36458"/>
          <a:stretch>
            <a:fillRect/>
          </a:stretch>
        </p:blipFill>
        <p:spPr bwMode="auto">
          <a:xfrm>
            <a:off x="2174875" y="1044575"/>
            <a:ext cx="2335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57EF2-59B6-4D4F-90C9-D98EFCFC02DE}"/>
              </a:ext>
            </a:extLst>
          </p:cNvPr>
          <p:cNvSpPr txBox="1"/>
          <p:nvPr/>
        </p:nvSpPr>
        <p:spPr>
          <a:xfrm>
            <a:off x="471488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967BC-52BF-42C1-8212-B0186A9A933D}"/>
              </a:ext>
            </a:extLst>
          </p:cNvPr>
          <p:cNvSpPr txBox="1"/>
          <p:nvPr/>
        </p:nvSpPr>
        <p:spPr>
          <a:xfrm>
            <a:off x="64008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pic>
        <p:nvPicPr>
          <p:cNvPr id="10248" name="Picture 3">
            <a:extLst>
              <a:ext uri="{FF2B5EF4-FFF2-40B4-BE49-F238E27FC236}">
                <a16:creationId xmlns:a16="http://schemas.microsoft.com/office/drawing/2014/main" id="{305445DE-183B-4BEF-ADF6-89E0D110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5417" r="37500" b="59375"/>
          <a:stretch>
            <a:fillRect/>
          </a:stretch>
        </p:blipFill>
        <p:spPr bwMode="auto">
          <a:xfrm>
            <a:off x="8229600" y="9906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357A4A-235A-4426-8C5C-BB0554584F72}"/>
              </a:ext>
            </a:extLst>
          </p:cNvPr>
          <p:cNvSpPr txBox="1"/>
          <p:nvPr/>
        </p:nvSpPr>
        <p:spPr>
          <a:xfrm>
            <a:off x="509588" y="4638675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B4106-738D-4082-B41C-2E3EF4B45B6D}"/>
              </a:ext>
            </a:extLst>
          </p:cNvPr>
          <p:cNvSpPr txBox="1"/>
          <p:nvPr/>
        </p:nvSpPr>
        <p:spPr>
          <a:xfrm>
            <a:off x="6705600" y="4668838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23F76-7858-496E-A4F6-66CE06403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22951" r="14999" b="43330"/>
          <a:stretch>
            <a:fillRect/>
          </a:stretch>
        </p:blipFill>
        <p:spPr bwMode="auto">
          <a:xfrm>
            <a:off x="354013" y="1641475"/>
            <a:ext cx="3886200" cy="231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87CA2-10CB-4D33-9B0C-97E2C8A8F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3562" r="48750" b="7758"/>
          <a:stretch>
            <a:fillRect/>
          </a:stretch>
        </p:blipFill>
        <p:spPr bwMode="auto">
          <a:xfrm>
            <a:off x="1649413" y="4602163"/>
            <a:ext cx="3916362" cy="1743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9329A-04AF-4C9D-AEE8-CB374910B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19986" r="14999" b="46664"/>
          <a:stretch>
            <a:fillRect/>
          </a:stretch>
        </p:blipFill>
        <p:spPr bwMode="auto">
          <a:xfrm>
            <a:off x="6438900" y="1468438"/>
            <a:ext cx="38862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A8E3D-7164-4847-A3E0-5BCED7A50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1" t="56160" r="18124" b="11093"/>
          <a:stretch>
            <a:fillRect/>
          </a:stretch>
        </p:blipFill>
        <p:spPr bwMode="auto">
          <a:xfrm>
            <a:off x="7958138" y="4114800"/>
            <a:ext cx="3243262" cy="2441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97B5E0DE-67D7-4D22-A562-6D2113D4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066800"/>
            <a:ext cx="2971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7) Factor: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5BFB0-8A71-4B53-9B89-929015529CBE}"/>
              </a:ext>
            </a:extLst>
          </p:cNvPr>
          <p:cNvSpPr txBox="1"/>
          <p:nvPr/>
        </p:nvSpPr>
        <p:spPr>
          <a:xfrm>
            <a:off x="6477000" y="8382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8) Factor: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7892C7-88A3-49D9-A8D7-0955F7CF614F}"/>
              </a:ext>
            </a:extLst>
          </p:cNvPr>
          <p:cNvCxnSpPr/>
          <p:nvPr/>
        </p:nvCxnSpPr>
        <p:spPr>
          <a:xfrm>
            <a:off x="5943600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FBD83F-E27A-4F26-9B91-2EA3B4B1ED56}"/>
              </a:ext>
            </a:extLst>
          </p:cNvPr>
          <p:cNvSpPr txBox="1"/>
          <p:nvPr/>
        </p:nvSpPr>
        <p:spPr>
          <a:xfrm>
            <a:off x="661988" y="1927225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A38BF-400E-4D01-BB4B-0807B12E3D9B}"/>
              </a:ext>
            </a:extLst>
          </p:cNvPr>
          <p:cNvSpPr txBox="1"/>
          <p:nvPr/>
        </p:nvSpPr>
        <p:spPr>
          <a:xfrm>
            <a:off x="64008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D5DE3540-6341-49D5-8FDD-FF4EB910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80208" r="37500" b="13542"/>
          <a:stretch>
            <a:fillRect/>
          </a:stretch>
        </p:blipFill>
        <p:spPr bwMode="auto">
          <a:xfrm>
            <a:off x="2414588" y="113982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>
            <a:extLst>
              <a:ext uri="{FF2B5EF4-FFF2-40B4-BE49-F238E27FC236}">
                <a16:creationId xmlns:a16="http://schemas.microsoft.com/office/drawing/2014/main" id="{8F4447A4-F87E-4C2D-8F41-8E6325FF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80208" r="37500" b="14584"/>
          <a:stretch>
            <a:fillRect/>
          </a:stretch>
        </p:blipFill>
        <p:spPr bwMode="auto">
          <a:xfrm>
            <a:off x="8305800" y="914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CEBF0B-93DD-4339-B838-82D6167FF62A}"/>
              </a:ext>
            </a:extLst>
          </p:cNvPr>
          <p:cNvSpPr txBox="1"/>
          <p:nvPr/>
        </p:nvSpPr>
        <p:spPr>
          <a:xfrm>
            <a:off x="1309688" y="4652963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500BC-89D9-4934-934E-FFCD8E9CAD4F}"/>
              </a:ext>
            </a:extLst>
          </p:cNvPr>
          <p:cNvSpPr txBox="1"/>
          <p:nvPr/>
        </p:nvSpPr>
        <p:spPr>
          <a:xfrm>
            <a:off x="6477000" y="4652963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327E6-EDC6-4464-BCF4-229F77134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8874" r="51875" b="47777"/>
          <a:stretch>
            <a:fillRect/>
          </a:stretch>
        </p:blipFill>
        <p:spPr bwMode="auto">
          <a:xfrm>
            <a:off x="596900" y="1717675"/>
            <a:ext cx="38862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AE53B-5192-4161-8616-7F63B93A6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52225" r="46877" b="25404"/>
          <a:stretch>
            <a:fillRect/>
          </a:stretch>
        </p:blipFill>
        <p:spPr bwMode="auto">
          <a:xfrm>
            <a:off x="865188" y="5183188"/>
            <a:ext cx="4495800" cy="153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3E124-5DC6-472D-8BF2-98387A8A0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3313" r="46875" b="57759"/>
          <a:stretch>
            <a:fillRect/>
          </a:stretch>
        </p:blipFill>
        <p:spPr bwMode="auto">
          <a:xfrm>
            <a:off x="6389688" y="1701800"/>
            <a:ext cx="4267200" cy="1982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02BCB-6D27-495C-8BC4-1DEE33E03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45309" r="57384" b="21097"/>
          <a:stretch>
            <a:fillRect/>
          </a:stretch>
        </p:blipFill>
        <p:spPr bwMode="auto">
          <a:xfrm>
            <a:off x="8297863" y="4140200"/>
            <a:ext cx="3216275" cy="2301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0273810A-DD2E-4787-A919-F20AED05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990600"/>
            <a:ext cx="2971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9) Factor: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A3CAE-784A-471B-A3FE-DA38E5EC092D}"/>
              </a:ext>
            </a:extLst>
          </p:cNvPr>
          <p:cNvSpPr txBox="1"/>
          <p:nvPr/>
        </p:nvSpPr>
        <p:spPr>
          <a:xfrm>
            <a:off x="6477000" y="8382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10) Factor: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36DC74-F2BD-42F8-9843-BFEE11F0CCB6}"/>
              </a:ext>
            </a:extLst>
          </p:cNvPr>
          <p:cNvCxnSpPr/>
          <p:nvPr/>
        </p:nvCxnSpPr>
        <p:spPr>
          <a:xfrm>
            <a:off x="6024563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93" name="Picture 2">
            <a:extLst>
              <a:ext uri="{FF2B5EF4-FFF2-40B4-BE49-F238E27FC236}">
                <a16:creationId xmlns:a16="http://schemas.microsoft.com/office/drawing/2014/main" id="{8A26573C-8B3F-4BF8-8344-339A396F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68750" r="36719" b="25000"/>
          <a:stretch>
            <a:fillRect/>
          </a:stretch>
        </p:blipFill>
        <p:spPr bwMode="auto">
          <a:xfrm>
            <a:off x="2032000" y="1136650"/>
            <a:ext cx="2133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7A9BE3-C7DA-4E2C-8999-F6F1ED293FA4}"/>
              </a:ext>
            </a:extLst>
          </p:cNvPr>
          <p:cNvSpPr txBox="1"/>
          <p:nvPr/>
        </p:nvSpPr>
        <p:spPr>
          <a:xfrm>
            <a:off x="906463" y="4852988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AEF7A-A24A-4C13-B9BD-5542FFA799D1}"/>
              </a:ext>
            </a:extLst>
          </p:cNvPr>
          <p:cNvSpPr txBox="1"/>
          <p:nvPr/>
        </p:nvSpPr>
        <p:spPr>
          <a:xfrm>
            <a:off x="6477000" y="4852988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</a:rPr>
              <a:t>Check: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26F48-6846-4FDD-96F5-0EF168C8C95D}"/>
              </a:ext>
            </a:extLst>
          </p:cNvPr>
          <p:cNvSpPr txBox="1"/>
          <p:nvPr/>
        </p:nvSpPr>
        <p:spPr>
          <a:xfrm>
            <a:off x="2794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19BBB-66EC-4388-B32E-3F8241D67947}"/>
              </a:ext>
            </a:extLst>
          </p:cNvPr>
          <p:cNvSpPr txBox="1"/>
          <p:nvPr/>
        </p:nvSpPr>
        <p:spPr>
          <a:xfrm>
            <a:off x="63246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pic>
        <p:nvPicPr>
          <p:cNvPr id="12298" name="Picture 3">
            <a:extLst>
              <a:ext uri="{FF2B5EF4-FFF2-40B4-BE49-F238E27FC236}">
                <a16:creationId xmlns:a16="http://schemas.microsoft.com/office/drawing/2014/main" id="{EDF1CF07-CB8F-4010-8141-60871900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57292" r="35938" b="36458"/>
          <a:stretch>
            <a:fillRect/>
          </a:stretch>
        </p:blipFill>
        <p:spPr bwMode="auto">
          <a:xfrm>
            <a:off x="8610600" y="900113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375065-4417-422F-8152-BDE3438BD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7" t="21629" r="14374" b="44443"/>
          <a:stretch>
            <a:fillRect/>
          </a:stretch>
        </p:blipFill>
        <p:spPr bwMode="auto">
          <a:xfrm>
            <a:off x="274638" y="1670050"/>
            <a:ext cx="3962400" cy="2325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0717B-D2CD-465D-9270-4B591387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0" t="55894" r="17009" b="10756"/>
          <a:stretch>
            <a:fillRect/>
          </a:stretch>
        </p:blipFill>
        <p:spPr bwMode="auto">
          <a:xfrm>
            <a:off x="2230438" y="4373563"/>
            <a:ext cx="3184525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5C56F-307E-44D0-BE7E-AD0A91A87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21629" r="14999" b="47775"/>
          <a:stretch>
            <a:fillRect/>
          </a:stretch>
        </p:blipFill>
        <p:spPr bwMode="auto">
          <a:xfrm>
            <a:off x="6324600" y="1670050"/>
            <a:ext cx="3886200" cy="2097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D9B2F3-C7EE-4BD1-8A3C-4696CD7E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2" t="54933" r="18750" b="13315"/>
          <a:stretch>
            <a:fillRect/>
          </a:stretch>
        </p:blipFill>
        <p:spPr bwMode="auto">
          <a:xfrm>
            <a:off x="8029575" y="4373563"/>
            <a:ext cx="3195638" cy="2176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C3E370F-280E-48E3-9064-2796420A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2971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11) Factor: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FCC52-5BB4-48EF-85A0-C41DB0C6B52B}"/>
              </a:ext>
            </a:extLst>
          </p:cNvPr>
          <p:cNvSpPr txBox="1"/>
          <p:nvPr/>
        </p:nvSpPr>
        <p:spPr>
          <a:xfrm>
            <a:off x="6405563" y="1127125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12) Factor: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DAC2C2-9B66-45B2-A5F3-C2EF612FF045}"/>
              </a:ext>
            </a:extLst>
          </p:cNvPr>
          <p:cNvCxnSpPr/>
          <p:nvPr/>
        </p:nvCxnSpPr>
        <p:spPr>
          <a:xfrm>
            <a:off x="6024563" y="0"/>
            <a:ext cx="7620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B8B21D-65C7-41A3-8105-47665518D0C5}"/>
              </a:ext>
            </a:extLst>
          </p:cNvPr>
          <p:cNvSpPr txBox="1"/>
          <p:nvPr/>
        </p:nvSpPr>
        <p:spPr>
          <a:xfrm>
            <a:off x="604838" y="19812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D74E8-9335-4D1C-BED8-BF710A73BDDF}"/>
              </a:ext>
            </a:extLst>
          </p:cNvPr>
          <p:cNvSpPr txBox="1"/>
          <p:nvPr/>
        </p:nvSpPr>
        <p:spPr>
          <a:xfrm>
            <a:off x="6324600" y="1828800"/>
            <a:ext cx="16764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M: </a:t>
            </a:r>
          </a:p>
          <a:p>
            <a:pPr>
              <a:defRPr/>
            </a:pPr>
            <a:endParaRPr lang="en-US" sz="900" b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A: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2E6D4-BF47-42C6-BC0D-8C98B081FA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8208" y="1158867"/>
            <a:ext cx="3513364" cy="5847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06362-18C7-4949-9EE0-CFA27F3C13CB}"/>
              </a:ext>
            </a:extLst>
          </p:cNvPr>
          <p:cNvSpPr txBox="1"/>
          <p:nvPr/>
        </p:nvSpPr>
        <p:spPr>
          <a:xfrm>
            <a:off x="2062163" y="261938"/>
            <a:ext cx="4038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*Challenge Problem!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DCEEC-2B76-4374-9600-CC98B131E3AE}"/>
              </a:ext>
            </a:extLst>
          </p:cNvPr>
          <p:cNvSpPr txBox="1"/>
          <p:nvPr/>
        </p:nvSpPr>
        <p:spPr>
          <a:xfrm>
            <a:off x="6781800" y="261938"/>
            <a:ext cx="4038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*Challenge Problem!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B91E5-76E0-4BEC-BBA2-070248C397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9843" y="1171478"/>
            <a:ext cx="3048000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D3DE8-43E9-481F-9073-62B8C13DD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3341" r="46523" b="7758"/>
          <a:stretch>
            <a:fillRect/>
          </a:stretch>
        </p:blipFill>
        <p:spPr bwMode="auto">
          <a:xfrm>
            <a:off x="420688" y="1908175"/>
            <a:ext cx="44577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82DAA3-62A5-4EE1-A7A4-E55A1E7F1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9" t="62228" r="14999" b="5534"/>
          <a:stretch>
            <a:fillRect/>
          </a:stretch>
        </p:blipFill>
        <p:spPr bwMode="auto">
          <a:xfrm>
            <a:off x="6291263" y="1828800"/>
            <a:ext cx="3957637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235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</vt:lpstr>
      <vt:lpstr>Arial</vt:lpstr>
      <vt:lpstr>Calibri</vt:lpstr>
      <vt:lpstr>Office Theme</vt:lpstr>
      <vt:lpstr>Factoring Quadratic Trinomials  ax2+bx+c </vt:lpstr>
      <vt:lpstr>Factoring ax2+bx+c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Trinomials by Grouping</dc:title>
  <dc:creator>Skip Tyler</dc:creator>
  <cp:lastModifiedBy>Carden Virgo</cp:lastModifiedBy>
  <cp:revision>188</cp:revision>
  <dcterms:created xsi:type="dcterms:W3CDTF">2002-02-28T14:22:29Z</dcterms:created>
  <dcterms:modified xsi:type="dcterms:W3CDTF">2019-01-29T19:04:31Z</dcterms:modified>
</cp:coreProperties>
</file>