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01" r:id="rId2"/>
    <p:sldId id="259" r:id="rId3"/>
    <p:sldId id="274" r:id="rId4"/>
    <p:sldId id="273" r:id="rId5"/>
    <p:sldId id="260" r:id="rId6"/>
    <p:sldId id="278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0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529DBB-DC3F-4882-AF85-E41DE3561A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8F7AD-D938-47E7-86FE-B11F30FD63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2941FBE-0970-4B37-8D99-8B965A6D0B8F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3FEDD-F905-4215-BC4B-35D92A683E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0D9DE-08CE-43F3-A1DA-AA2CFF3379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68D141-F09F-4080-9D53-02AE66C84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FB7803-A852-4B5B-ACBA-1FA10EEFB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0BC4A5-6DDA-4D42-BA12-57BA604B5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2ACA0D-0E6E-4BDA-8A26-4A42D6ED9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619D4-1EED-4BC4-8D23-94A9F2A14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CA7B1C-9D5E-4B46-8C6C-42C6DD12A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DA5F15-1F79-43CB-A606-2C0934C7C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CF8CA6-A6F3-49E1-B05D-791B9ABF8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9DA28-3118-4A17-B852-333D3ED4D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70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FF44BF-C7B4-4559-990A-68C9B683B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B323BC-A829-4F4E-91C8-A8C556BE1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B6AFC-BFD2-4BCA-AB35-13F07BECD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1DA58-41A6-42F0-8104-3BE6567A3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33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95358C-C43B-433B-A3FF-83372D7E8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1A2D47-8A74-4340-ADC4-AEC1223BC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BE0804-38D7-4F8A-A287-1D4190BAE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A6B6-7E6A-489D-8001-E322FC415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00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E9124-C700-4C3F-9BD4-0278824DD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A8ED07-17CC-430E-9D23-24F963098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718A2E-C5A8-4FB9-AF2D-DAB7BF77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48740-91D6-4136-A786-40C87EC95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63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37FBCE-5719-4820-AC4F-B721F248C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DEEFD-7A4F-4DF4-A4C8-C07D4EACD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CD758D-9E57-40B5-9BFC-7160E5869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200FE-DF9D-46B3-B7E1-0F8268EEF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53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D9C65E-C324-4D76-B304-F46E96E1F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EFE149-FCD6-44A9-865F-9FA04B9B3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E30C68-CFE7-4205-9797-3501170AF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7E862-6815-4955-8836-F5889AF24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19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565EC0-5FC5-42B4-9ED7-BCE1D5F31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B1FABE-EB22-48F5-BF6B-C16D5262C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A6CE45-B6CF-4E27-9430-7F7A7C724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BEEFD-4147-4E22-B647-988FC588B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96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1A73364-651B-497D-8169-C64E3CFDF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FB752B-C539-4E9F-A141-145D1C468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7AF82B-68F1-49FD-A0AA-256366877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38C12-F1E7-481A-AD65-962283666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23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6BE62-3EF0-46B6-852D-3BDEC80D1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3730F-D0E4-4AB3-AAAB-09E939D71B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3BCB4-1717-4BCD-A58D-1C75924FA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7AD11-5C20-4FEC-AB49-B60449ACB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0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A8018-0ABF-4F12-A5A6-FFE9D20B3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FA851-D3FE-4AB2-960A-E83BA0A27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1CBE3-C37A-45D7-A48C-C0ED949B9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9DE25-D72E-4687-BCAF-643E9FA06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68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5E5D39-3FA3-4C59-AE8B-186DE2466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3C2233-B927-4997-A066-B9B278D1D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95AE10-8AEF-4DF8-9F60-BE783C67E1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485EDF-C766-4E4A-9C5C-3C94B9DA60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EF20AB-3C7C-472E-925D-D628697A4C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9E7FC8-0C03-4EA8-863F-16034F3D1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8A2052-C371-4EC2-B439-716EAD375E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693988"/>
            <a:ext cx="7772400" cy="1470025"/>
          </a:xfrm>
        </p:spPr>
        <p:txBody>
          <a:bodyPr/>
          <a:lstStyle/>
          <a:p>
            <a:br>
              <a:rPr lang="en-US" altLang="en-US"/>
            </a:br>
            <a:r>
              <a:rPr lang="en-US" altLang="en-US"/>
              <a:t>Greatest Common Factors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>
            <a:extLst>
              <a:ext uri="{FF2B5EF4-FFF2-40B4-BE49-F238E27FC236}">
                <a16:creationId xmlns:a16="http://schemas.microsoft.com/office/drawing/2014/main" id="{9FA61B08-8A61-465A-A8FE-EC590505CD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404E2"/>
                </a:solidFill>
                <a:latin typeface="Arial Black" panose="020B0A04020102020204" pitchFamily="34" charset="0"/>
              </a:rPr>
              <a:t>Greatest Common Factor (GCF):</a:t>
            </a: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7E4DABAB-B801-4AFD-8200-B8263EE2B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987425"/>
            <a:ext cx="8153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/>
              <a:t>							     of two or more integers is the greatest number that is a factor of all of the integers.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0CE7371A-A420-492F-ACE9-E3B74748B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/>
              <a:t>   </a:t>
            </a:r>
            <a:r>
              <a:rPr lang="en-US" altLang="en-US" sz="3600">
                <a:solidFill>
                  <a:srgbClr val="FF0000"/>
                </a:solidFill>
              </a:rPr>
              <a:t>a.k.a: the largest # that will divide out of the numbers evenly.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32C4064B-34EE-4398-9159-363FE806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What is the GCF of the following:</a:t>
            </a:r>
          </a:p>
        </p:txBody>
      </p:sp>
      <p:sp>
        <p:nvSpPr>
          <p:cNvPr id="5123" name="TextBox 2">
            <a:extLst>
              <a:ext uri="{FF2B5EF4-FFF2-40B4-BE49-F238E27FC236}">
                <a16:creationId xmlns:a16="http://schemas.microsoft.com/office/drawing/2014/main" id="{03F51C00-0AE8-4DF9-974B-67FBB7B71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6400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3600"/>
              <a:t> 16 and 24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3600"/>
              <a:t>42 and 56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/>
          </a:p>
        </p:txBody>
      </p:sp>
      <p:sp>
        <p:nvSpPr>
          <p:cNvPr id="5124" name="TextBox 4">
            <a:extLst>
              <a:ext uri="{FF2B5EF4-FFF2-40B4-BE49-F238E27FC236}">
                <a16:creationId xmlns:a16="http://schemas.microsoft.com/office/drawing/2014/main" id="{9A1579C9-84FB-4384-B221-42F6F8F76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0"/>
            <a:ext cx="3124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-Factors of 16: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-Factors of 24: </a:t>
            </a:r>
          </a:p>
        </p:txBody>
      </p:sp>
      <p:sp>
        <p:nvSpPr>
          <p:cNvPr id="5125" name="TextBox 5">
            <a:extLst>
              <a:ext uri="{FF2B5EF4-FFF2-40B4-BE49-F238E27FC236}">
                <a16:creationId xmlns:a16="http://schemas.microsoft.com/office/drawing/2014/main" id="{6508EE86-EDD3-4534-A2A4-35ADAA74A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05400"/>
            <a:ext cx="3124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-Factors of 42: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-Factors of 56: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6A92DBA-E96C-4DD2-8705-2F979BEB0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/>
          <a:lstStyle/>
          <a:p>
            <a:r>
              <a:rPr lang="en-US" altLang="en-US"/>
              <a:t>To find on your calculator: </a:t>
            </a:r>
          </a:p>
        </p:txBody>
      </p:sp>
      <p:pic>
        <p:nvPicPr>
          <p:cNvPr id="6147" name="Picture 7">
            <a:extLst>
              <a:ext uri="{FF2B5EF4-FFF2-40B4-BE49-F238E27FC236}">
                <a16:creationId xmlns:a16="http://schemas.microsoft.com/office/drawing/2014/main" id="{2F65A127-62B2-4220-9B05-41878CD3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8" t="50781" r="27499" b="37500"/>
          <a:stretch>
            <a:fillRect/>
          </a:stretch>
        </p:blipFill>
        <p:spPr bwMode="auto">
          <a:xfrm>
            <a:off x="38100" y="2514600"/>
            <a:ext cx="117729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0C0D78-4A18-4121-AB4D-3B7ED3EDB3D8}"/>
              </a:ext>
            </a:extLst>
          </p:cNvPr>
          <p:cNvSpPr txBox="1"/>
          <p:nvPr/>
        </p:nvSpPr>
        <p:spPr>
          <a:xfrm>
            <a:off x="1752600" y="228600"/>
            <a:ext cx="8610600" cy="11049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		Find the GCF of each set of monomials.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defRPr/>
            </a:pPr>
            <a:r>
              <a:rPr lang="en-US" dirty="0">
                <a:latin typeface="Arial" charset="0"/>
              </a:rPr>
              <a:t>3.    42 and 56</a:t>
            </a: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defRPr/>
            </a:pPr>
            <a:r>
              <a:rPr lang="en-US" dirty="0">
                <a:latin typeface="Arial" charset="0"/>
              </a:rPr>
              <a:t>4.    20 and 60</a:t>
            </a:r>
          </a:p>
          <a:p>
            <a:pPr marL="742950" indent="-742950" eaLnBrk="1" hangingPunct="1"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defRPr/>
            </a:pPr>
            <a:r>
              <a:rPr lang="en-US" dirty="0">
                <a:latin typeface="Arial" charset="0"/>
              </a:rPr>
              <a:t>5.     8 and 18</a:t>
            </a:r>
          </a:p>
          <a:p>
            <a:pPr marL="742950" indent="-742950" eaLnBrk="1" hangingPunct="1"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 startAt="6"/>
              <a:defRPr/>
            </a:pPr>
            <a:r>
              <a:rPr lang="en-US" dirty="0">
                <a:latin typeface="Arial" charset="0"/>
              </a:rPr>
              <a:t>26 and 25</a:t>
            </a:r>
          </a:p>
          <a:p>
            <a:pPr marL="742950" indent="-742950" eaLnBrk="1" hangingPunct="1">
              <a:buFontTx/>
              <a:buAutoNum type="arabicPeriod" startAt="6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 startAt="6"/>
              <a:defRPr/>
            </a:pPr>
            <a:r>
              <a:rPr lang="en-US" dirty="0">
                <a:latin typeface="Arial" charset="0"/>
              </a:rPr>
              <a:t>-5 and 15  </a:t>
            </a: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baseline="30000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baseline="30000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baseline="30000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742950" indent="-742950"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75CCF2-0F64-45A4-9FFF-B314E96D2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2192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4A05F3-5B81-4BA5-A120-11CF26B4D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D1BC06-6734-41F2-B631-B8DDA4225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4290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4112-E726-4B53-9EDD-505717B2C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95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666A72-3F43-45D3-A0A2-DB3BE073A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5626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563C2CAB-F3F9-418F-B183-CDCD29D0A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1000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What if you had variables?? </a:t>
            </a: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18D0F265-CDEE-40D9-A6EB-7342809C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3657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Find the GCF of: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x</a:t>
            </a:r>
            <a:r>
              <a:rPr lang="en-US" altLang="en-US" baseline="30000"/>
              <a:t>3</a:t>
            </a:r>
            <a:r>
              <a:rPr lang="en-US" altLang="en-US"/>
              <a:t> and x</a:t>
            </a:r>
            <a:r>
              <a:rPr lang="en-US" altLang="en-US" baseline="30000"/>
              <a:t>5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x</a:t>
            </a:r>
            <a:r>
              <a:rPr lang="en-US" altLang="en-US" baseline="30000"/>
              <a:t>2</a:t>
            </a:r>
            <a:r>
              <a:rPr lang="en-US" altLang="en-US"/>
              <a:t>y</a:t>
            </a:r>
            <a:r>
              <a:rPr lang="en-US" altLang="en-US" baseline="30000"/>
              <a:t>2</a:t>
            </a:r>
            <a:r>
              <a:rPr lang="en-US" altLang="en-US"/>
              <a:t> and xy</a:t>
            </a:r>
            <a:r>
              <a:rPr lang="en-US" altLang="en-US" baseline="3000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3FD2CF-660D-409E-9114-9D762BAA1BA2}"/>
              </a:ext>
            </a:extLst>
          </p:cNvPr>
          <p:cNvSpPr txBox="1"/>
          <p:nvPr/>
        </p:nvSpPr>
        <p:spPr>
          <a:xfrm>
            <a:off x="6324600" y="1219200"/>
            <a:ext cx="3962400" cy="2062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/>
              <a:t>Remember the GCF has to be the </a:t>
            </a:r>
            <a:r>
              <a:rPr lang="en-US" sz="3200" u="sng" dirty="0"/>
              <a:t>same thing </a:t>
            </a:r>
            <a:r>
              <a:rPr lang="en-US" sz="3200" dirty="0"/>
              <a:t>taken out of </a:t>
            </a:r>
            <a:r>
              <a:rPr lang="en-US" sz="3200" u="sng" dirty="0"/>
              <a:t>both pieces</a:t>
            </a:r>
            <a:r>
              <a:rPr lang="en-US" sz="3200" dirty="0"/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DCC49C-E1B3-437A-87C8-4E23CF16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971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31D695-2B7D-46C6-9A51-D9A852A4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718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xxxxx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829D0-264B-441A-BD38-143A4063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864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xxyy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EC7FE-C143-46BF-A9D9-2952BC17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626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xyyyy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FA47F-0531-4B34-8035-2B6C6BA5E5E7}"/>
              </a:ext>
            </a:extLst>
          </p:cNvPr>
          <p:cNvSpPr txBox="1"/>
          <p:nvPr/>
        </p:nvSpPr>
        <p:spPr>
          <a:xfrm>
            <a:off x="2133600" y="3733800"/>
            <a:ext cx="198120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1404E2"/>
                </a:solidFill>
              </a:rPr>
              <a:t>GCF: x</a:t>
            </a:r>
            <a:r>
              <a:rPr lang="en-US" baseline="30000" dirty="0">
                <a:solidFill>
                  <a:srgbClr val="1404E2"/>
                </a:solidFill>
              </a:rPr>
              <a:t>3</a:t>
            </a:r>
            <a:r>
              <a:rPr lang="en-US" dirty="0">
                <a:solidFill>
                  <a:srgbClr val="1404E2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FF07C4-E5FF-45D3-8E67-17B6B8CC0FAE}"/>
              </a:ext>
            </a:extLst>
          </p:cNvPr>
          <p:cNvSpPr txBox="1"/>
          <p:nvPr/>
        </p:nvSpPr>
        <p:spPr>
          <a:xfrm>
            <a:off x="5562600" y="5638800"/>
            <a:ext cx="266700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1404E2"/>
                </a:solidFill>
              </a:rPr>
              <a:t>GCF: xy</a:t>
            </a:r>
            <a:r>
              <a:rPr lang="en-US" baseline="30000" dirty="0">
                <a:solidFill>
                  <a:srgbClr val="1404E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8CEC3E6-4C94-4B52-837B-794817E5F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When variables are involved… Pull out the variables they SHARE. 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C61101D-5DB0-4043-BB9A-E4DF95DF3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752600"/>
            <a:ext cx="5562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8"/>
            </a:pPr>
            <a:r>
              <a:rPr lang="en-US" altLang="en-US" sz="3600"/>
              <a:t>36x</a:t>
            </a:r>
            <a:r>
              <a:rPr lang="en-US" altLang="en-US" sz="3600" baseline="30000"/>
              <a:t>2</a:t>
            </a:r>
            <a:r>
              <a:rPr lang="en-US" altLang="en-US" sz="3600"/>
              <a:t>y and 54xy</a:t>
            </a:r>
            <a:r>
              <a:rPr lang="en-US" altLang="en-US" sz="3600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9.     45x</a:t>
            </a:r>
            <a:r>
              <a:rPr lang="en-US" altLang="en-US" sz="3600" baseline="30000"/>
              <a:t>3</a:t>
            </a:r>
            <a:r>
              <a:rPr lang="en-US" altLang="en-US" sz="3600"/>
              <a:t>y and 9x</a:t>
            </a:r>
            <a:r>
              <a:rPr lang="en-US" altLang="en-US" sz="3600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10.    63x</a:t>
            </a:r>
            <a:r>
              <a:rPr lang="en-US" altLang="en-US" sz="3600" baseline="30000"/>
              <a:t>4</a:t>
            </a:r>
            <a:r>
              <a:rPr lang="en-US" altLang="en-US" sz="3600"/>
              <a:t>yz and 48x</a:t>
            </a:r>
            <a:r>
              <a:rPr lang="en-US" altLang="en-US" sz="3600" baseline="30000"/>
              <a:t>2</a:t>
            </a:r>
            <a:r>
              <a:rPr lang="en-US" altLang="en-US" sz="3600"/>
              <a:t>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5ECF8-9808-4994-A303-0CD4DE73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9050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18xy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218C8D-704E-40A7-B534-32EBCC6B8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791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3x</a:t>
            </a:r>
            <a:r>
              <a:rPr lang="en-US" altLang="en-US" sz="3600" b="1" baseline="30000">
                <a:solidFill>
                  <a:srgbClr val="FF0000"/>
                </a:solidFill>
              </a:rPr>
              <a:t>2</a:t>
            </a:r>
            <a:r>
              <a:rPr lang="en-US" altLang="en-US" sz="3600" b="1">
                <a:solidFill>
                  <a:srgbClr val="FF0000"/>
                </a:solidFill>
              </a:rPr>
              <a:t>y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BD4BC-7003-4756-B4FA-D94D0BA10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86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9x</a:t>
            </a:r>
            <a:r>
              <a:rPr lang="en-US" altLang="en-US" sz="3600" b="1" baseline="300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ED0DE6AA-99E3-4DC0-A3AB-A887D1761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28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When variables are involved… Pull out the variables they SHARE.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E2C918E-5EC3-4057-A4AA-31A9A74C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752600"/>
            <a:ext cx="5562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11.  24x</a:t>
            </a:r>
            <a:r>
              <a:rPr lang="en-US" altLang="en-US" sz="3600" baseline="30000"/>
              <a:t>4</a:t>
            </a:r>
            <a:r>
              <a:rPr lang="en-US" altLang="en-US" sz="3600"/>
              <a:t>y</a:t>
            </a:r>
            <a:r>
              <a:rPr lang="en-US" altLang="en-US" sz="3600" baseline="30000"/>
              <a:t>2</a:t>
            </a:r>
            <a:r>
              <a:rPr lang="en-US" altLang="en-US" sz="3600"/>
              <a:t> and 18xy</a:t>
            </a:r>
            <a:r>
              <a:rPr lang="en-US" altLang="en-US" sz="3600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12.   100xy and 55x</a:t>
            </a:r>
            <a:r>
              <a:rPr lang="en-US" altLang="en-US" sz="3600" baseline="30000"/>
              <a:t>2</a:t>
            </a:r>
            <a:r>
              <a:rPr lang="en-US" altLang="en-US" sz="3600"/>
              <a:t>y</a:t>
            </a:r>
            <a:r>
              <a:rPr lang="en-US" altLang="en-US" sz="3600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13.  75x</a:t>
            </a:r>
            <a:r>
              <a:rPr lang="en-US" altLang="en-US" sz="3600" baseline="30000"/>
              <a:t>4</a:t>
            </a:r>
            <a:r>
              <a:rPr lang="en-US" altLang="en-US" sz="3600"/>
              <a:t>yz and 15x</a:t>
            </a:r>
            <a:r>
              <a:rPr lang="en-US" altLang="en-US" sz="3600" baseline="30000"/>
              <a:t>2</a:t>
            </a:r>
            <a:r>
              <a:rPr lang="en-US" altLang="en-US" sz="3600"/>
              <a:t>yz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E8E032-2D99-4FF8-95B9-850B44994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868488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6xy</a:t>
            </a:r>
            <a:r>
              <a:rPr lang="en-US" altLang="en-US" sz="36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C1BEC-360F-4B1D-8090-EB521E817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791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15x</a:t>
            </a:r>
            <a:r>
              <a:rPr lang="en-US" altLang="en-US" sz="3600" b="1" baseline="30000">
                <a:solidFill>
                  <a:srgbClr val="FF0000"/>
                </a:solidFill>
              </a:rPr>
              <a:t>2</a:t>
            </a:r>
            <a:r>
              <a:rPr lang="en-US" altLang="en-US" sz="3600" b="1">
                <a:solidFill>
                  <a:srgbClr val="FF0000"/>
                </a:solidFill>
              </a:rPr>
              <a:t>yz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44BC3-FA3A-404A-A58D-734BE41BB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86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5xy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8315398C-9EB9-4294-BECB-67724A72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When variables are involved… Pull out the variables they SHARE. 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5B88AB0-C39F-4507-BB1B-047583D45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752600"/>
            <a:ext cx="5562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14.  12xy</a:t>
            </a:r>
            <a:r>
              <a:rPr lang="en-US" altLang="en-US" sz="3600" baseline="30000"/>
              <a:t>2</a:t>
            </a:r>
            <a:r>
              <a:rPr lang="en-US" altLang="en-US" sz="3600"/>
              <a:t>z and 30xz</a:t>
            </a: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15.   17x and 30xy</a:t>
            </a:r>
            <a:r>
              <a:rPr lang="en-US" altLang="en-US" sz="3600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36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16.  18x</a:t>
            </a:r>
            <a:r>
              <a:rPr lang="en-US" altLang="en-US" sz="3600" baseline="30000"/>
              <a:t>4</a:t>
            </a:r>
            <a:r>
              <a:rPr lang="en-US" altLang="en-US" sz="3600"/>
              <a:t> and 15yz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0F1A4F-ACFF-44E2-942F-0FCDB1AA6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9050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6xz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12766-3CA6-464B-B644-889A7002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791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3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27547-65CB-4E05-8783-277A77988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886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x</a:t>
            </a:r>
            <a:endParaRPr lang="en-US" altLang="en-US" sz="3600" b="1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201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 Greatest Common Factors </vt:lpstr>
      <vt:lpstr>PowerPoint Presentation</vt:lpstr>
      <vt:lpstr>PowerPoint Presentation</vt:lpstr>
      <vt:lpstr>To find on your calculator: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  Factors and Greatest Common Factors</dc:title>
  <dc:creator>hhigdon</dc:creator>
  <cp:lastModifiedBy>Carden Virgo</cp:lastModifiedBy>
  <cp:revision>117</cp:revision>
  <dcterms:created xsi:type="dcterms:W3CDTF">2008-04-16T14:34:24Z</dcterms:created>
  <dcterms:modified xsi:type="dcterms:W3CDTF">2019-01-17T18:54:38Z</dcterms:modified>
</cp:coreProperties>
</file>