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6" r:id="rId5"/>
    <p:sldId id="257" r:id="rId6"/>
    <p:sldId id="258" r:id="rId7"/>
    <p:sldId id="271" r:id="rId8"/>
    <p:sldId id="259" r:id="rId9"/>
    <p:sldId id="262" r:id="rId10"/>
    <p:sldId id="263" r:id="rId11"/>
    <p:sldId id="265" r:id="rId12"/>
    <p:sldId id="268" r:id="rId13"/>
    <p:sldId id="270" r:id="rId14"/>
    <p:sldId id="272" r:id="rId15"/>
    <p:sldId id="264" r:id="rId16"/>
    <p:sldId id="266" r:id="rId17"/>
    <p:sldId id="267" r:id="rId1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44" d="100"/>
          <a:sy n="44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2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2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5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7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6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8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8/7/2019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3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5036-E93A-49B5-98B2-2D6FFB994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359652"/>
            <a:ext cx="9966960" cy="3110747"/>
          </a:xfrm>
        </p:spPr>
        <p:txBody>
          <a:bodyPr/>
          <a:lstStyle/>
          <a:p>
            <a:r>
              <a:rPr lang="en-US" dirty="0"/>
              <a:t>Functions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Inverse Functions</a:t>
            </a:r>
          </a:p>
        </p:txBody>
      </p:sp>
    </p:spTree>
    <p:extLst>
      <p:ext uri="{BB962C8B-B14F-4D97-AF65-F5344CB8AC3E}">
        <p14:creationId xmlns:p14="http://schemas.microsoft.com/office/powerpoint/2010/main" val="893094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>
                <a:latin typeface="Wide Latin" panose="020A0A07050505020404" pitchFamily="18" charset="0"/>
              </a:rPr>
              <a:t>Functions</a:t>
            </a:r>
            <a:endParaRPr lang="en-US" dirty="0">
              <a:latin typeface="Wide Latin" panose="020A0A070505050204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9BF96D-9F3F-4493-9D85-75762E370E6C}"/>
              </a:ext>
            </a:extLst>
          </p:cNvPr>
          <p:cNvSpPr txBox="1">
            <a:spLocks/>
          </p:cNvSpPr>
          <p:nvPr/>
        </p:nvSpPr>
        <p:spPr>
          <a:xfrm>
            <a:off x="331304" y="1082040"/>
            <a:ext cx="9452775" cy="562356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If h(x)= 3x</a:t>
            </a:r>
            <a:r>
              <a:rPr lang="en-US" sz="3600" baseline="30000" dirty="0"/>
              <a:t>2</a:t>
            </a:r>
            <a:r>
              <a:rPr lang="en-US" sz="3600" dirty="0"/>
              <a:t> - 4, find each value.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h(2)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h(-3)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3[h(3)]</a:t>
            </a:r>
          </a:p>
        </p:txBody>
      </p:sp>
    </p:spTree>
    <p:extLst>
      <p:ext uri="{BB962C8B-B14F-4D97-AF65-F5344CB8AC3E}">
        <p14:creationId xmlns:p14="http://schemas.microsoft.com/office/powerpoint/2010/main" val="299512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9BF96D-9F3F-4493-9D85-75762E370E6C}"/>
              </a:ext>
            </a:extLst>
          </p:cNvPr>
          <p:cNvSpPr txBox="1">
            <a:spLocks/>
          </p:cNvSpPr>
          <p:nvPr/>
        </p:nvSpPr>
        <p:spPr>
          <a:xfrm>
            <a:off x="1895061" y="2425146"/>
            <a:ext cx="9452775" cy="4161183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To write the inverse of a function:</a:t>
            </a:r>
          </a:p>
          <a:p>
            <a:pPr marL="742950" indent="-742950">
              <a:buAutoNum type="arabicPeriod"/>
            </a:pPr>
            <a:r>
              <a:rPr lang="en-US" sz="3600" dirty="0"/>
              <a:t>Change the f(x) to a y</a:t>
            </a:r>
          </a:p>
          <a:p>
            <a:pPr marL="742950" indent="-742950">
              <a:buAutoNum type="arabicPeriod"/>
            </a:pPr>
            <a:r>
              <a:rPr lang="en-US" sz="3600" dirty="0"/>
              <a:t>Swap the y and the x</a:t>
            </a:r>
          </a:p>
          <a:p>
            <a:pPr marL="742950" indent="-742950">
              <a:buAutoNum type="arabicPeriod"/>
            </a:pPr>
            <a:r>
              <a:rPr lang="en-US" sz="3600" dirty="0"/>
              <a:t>Solve for y</a:t>
            </a:r>
          </a:p>
        </p:txBody>
      </p:sp>
    </p:spTree>
    <p:extLst>
      <p:ext uri="{BB962C8B-B14F-4D97-AF65-F5344CB8AC3E}">
        <p14:creationId xmlns:p14="http://schemas.microsoft.com/office/powerpoint/2010/main" val="114093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Functions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430156B1-EEF6-48CA-AF00-69F3C179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Find the inverse of each function.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dirty="0">
                <a:latin typeface="Arial Rounded MT Bold" panose="020F0704030504030204" pitchFamily="34" charset="0"/>
              </a:rPr>
              <a:t>Write the inverse function as f</a:t>
            </a:r>
            <a:r>
              <a:rPr lang="en-US" altLang="en-US" sz="2400" baseline="30000" dirty="0">
                <a:latin typeface="Arial Rounded MT Bold" panose="020F0704030504030204" pitchFamily="34" charset="0"/>
              </a:rPr>
              <a:t>-1</a:t>
            </a:r>
            <a:r>
              <a:rPr lang="en-US" altLang="en-US" sz="2400" dirty="0">
                <a:latin typeface="Arial Rounded MT Bold" panose="020F0704030504030204" pitchFamily="34" charset="0"/>
              </a:rPr>
              <a:t>(x)=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92A556-8C6F-45A6-B464-191B30E96F03}"/>
                  </a:ext>
                </a:extLst>
              </p:cNvPr>
              <p:cNvSpPr txBox="1"/>
              <p:nvPr/>
            </p:nvSpPr>
            <p:spPr>
              <a:xfrm>
                <a:off x="544286" y="2517859"/>
                <a:ext cx="338240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92A556-8C6F-45A6-B464-191B30E96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6" y="2517859"/>
                <a:ext cx="3382401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9A7F06-E152-4DD5-B06B-5496AFAA56E0}"/>
                  </a:ext>
                </a:extLst>
              </p:cNvPr>
              <p:cNvSpPr txBox="1"/>
              <p:nvPr/>
            </p:nvSpPr>
            <p:spPr>
              <a:xfrm>
                <a:off x="7351170" y="1710777"/>
                <a:ext cx="302538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9A7F06-E152-4DD5-B06B-5496AFAA5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170" y="1710777"/>
                <a:ext cx="302538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C256C7-83D7-47A2-B325-5A43E9F35BC4}"/>
              </a:ext>
            </a:extLst>
          </p:cNvPr>
          <p:cNvCxnSpPr/>
          <p:nvPr/>
        </p:nvCxnSpPr>
        <p:spPr>
          <a:xfrm>
            <a:off x="5805714" y="2505670"/>
            <a:ext cx="0" cy="424347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96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Functions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430156B1-EEF6-48CA-AF00-69F3C179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Find the inverse of each function.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dirty="0">
                <a:latin typeface="Arial Rounded MT Bold" panose="020F0704030504030204" pitchFamily="34" charset="0"/>
              </a:rPr>
              <a:t>Write the inverse function as f</a:t>
            </a:r>
            <a:r>
              <a:rPr lang="en-US" altLang="en-US" sz="2400" baseline="30000" dirty="0">
                <a:latin typeface="Arial Rounded MT Bold" panose="020F0704030504030204" pitchFamily="34" charset="0"/>
              </a:rPr>
              <a:t>-1</a:t>
            </a:r>
            <a:r>
              <a:rPr lang="en-US" altLang="en-US" sz="2400" dirty="0">
                <a:latin typeface="Arial Rounded MT Bold" panose="020F0704030504030204" pitchFamily="34" charset="0"/>
              </a:rPr>
              <a:t>(x)=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CDAF2B18-76F2-4F4C-9F54-C102E71EE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76889"/>
              </p:ext>
            </p:extLst>
          </p:nvPr>
        </p:nvGraphicFramePr>
        <p:xfrm>
          <a:off x="1488622" y="2318025"/>
          <a:ext cx="1922233" cy="1267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9" name="Content Placeholder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622" y="2318025"/>
                        <a:ext cx="1922233" cy="1267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53EE5A52-FC8F-4AEE-A7B0-4380B5E792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24900"/>
              </p:ext>
            </p:extLst>
          </p:nvPr>
        </p:nvGraphicFramePr>
        <p:xfrm>
          <a:off x="7416803" y="2318025"/>
          <a:ext cx="2728687" cy="132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10" name="Content Placeholder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3" y="2318025"/>
                        <a:ext cx="2728687" cy="1321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653804-A65A-411A-839D-40B077EE95A9}"/>
              </a:ext>
            </a:extLst>
          </p:cNvPr>
          <p:cNvCxnSpPr/>
          <p:nvPr/>
        </p:nvCxnSpPr>
        <p:spPr>
          <a:xfrm>
            <a:off x="5805714" y="2505670"/>
            <a:ext cx="0" cy="424347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1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Functions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430156B1-EEF6-48CA-AF00-69F3C179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Find the inverse of each function.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dirty="0">
                <a:latin typeface="Arial Rounded MT Bold" panose="020F0704030504030204" pitchFamily="34" charset="0"/>
              </a:rPr>
              <a:t>Write the inverse function as f</a:t>
            </a:r>
            <a:r>
              <a:rPr lang="en-US" altLang="en-US" sz="2400" baseline="30000" dirty="0">
                <a:latin typeface="Arial Rounded MT Bold" panose="020F0704030504030204" pitchFamily="34" charset="0"/>
              </a:rPr>
              <a:t>-1</a:t>
            </a:r>
            <a:r>
              <a:rPr lang="en-US" altLang="en-US" sz="2400" dirty="0">
                <a:latin typeface="Arial Rounded MT Bold" panose="020F0704030504030204" pitchFamily="34" charset="0"/>
              </a:rPr>
              <a:t>(x)=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5ED30664-0F14-4547-BADA-83C3341B3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34390"/>
              </p:ext>
            </p:extLst>
          </p:nvPr>
        </p:nvGraphicFramePr>
        <p:xfrm>
          <a:off x="1169857" y="2536128"/>
          <a:ext cx="2879621" cy="68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850680" imgH="203040" progId="Equation.3">
                  <p:embed/>
                </p:oleObj>
              </mc:Choice>
              <mc:Fallback>
                <p:oleObj name="Equation" r:id="rId3" imgW="850680" imgH="203040" progId="Equation.3">
                  <p:embed/>
                  <p:pic>
                    <p:nvPicPr>
                      <p:cNvPr id="9" name="Content Placeholder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857" y="2536128"/>
                        <a:ext cx="2879621" cy="68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DDA73AD1-3F13-42AC-BE13-CE611E60D6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458420"/>
              </p:ext>
            </p:extLst>
          </p:nvPr>
        </p:nvGraphicFramePr>
        <p:xfrm>
          <a:off x="7126515" y="2500188"/>
          <a:ext cx="3396340" cy="724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952200" imgH="203040" progId="Equation.3">
                  <p:embed/>
                </p:oleObj>
              </mc:Choice>
              <mc:Fallback>
                <p:oleObj name="Equation" r:id="rId5" imgW="952200" imgH="203040" progId="Equation.3">
                  <p:embed/>
                  <p:pic>
                    <p:nvPicPr>
                      <p:cNvPr id="10" name="Content Placeholder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515" y="2500188"/>
                        <a:ext cx="3396340" cy="724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C9510-BB1E-4BD6-8EA7-7DC0D30413CC}"/>
              </a:ext>
            </a:extLst>
          </p:cNvPr>
          <p:cNvCxnSpPr/>
          <p:nvPr/>
        </p:nvCxnSpPr>
        <p:spPr>
          <a:xfrm>
            <a:off x="5805714" y="2505670"/>
            <a:ext cx="0" cy="424347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3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C7B19A-FDEF-4E48-AAC5-FA291B6E3C5F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31AAC-E345-415B-BE90-93F4F87A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55" y="0"/>
            <a:ext cx="11188147" cy="99391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Wide Latin" panose="020A0A07050505020404" pitchFamily="18" charset="0"/>
              </a:rPr>
              <a:t>Function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7E55FD8-EBE7-46D4-A652-8BD912EA3CE2}"/>
              </a:ext>
            </a:extLst>
          </p:cNvPr>
          <p:cNvSpPr txBox="1">
            <a:spLocks noChangeArrowheads="1"/>
          </p:cNvSpPr>
          <p:nvPr/>
        </p:nvSpPr>
        <p:spPr>
          <a:xfrm>
            <a:off x="106017" y="1245704"/>
            <a:ext cx="11940209" cy="5181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A </a:t>
            </a:r>
            <a:r>
              <a:rPr lang="en-US" sz="3200" b="1" i="1" u="sng" dirty="0">
                <a:solidFill>
                  <a:schemeClr val="tx1"/>
                </a:solidFill>
                <a:ea typeface="Cambria Math" panose="02040503050406030204" pitchFamily="18" charset="0"/>
              </a:rPr>
              <a:t>function</a:t>
            </a: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 is a special type of </a:t>
            </a:r>
            <a:r>
              <a:rPr lang="en-US" sz="3200" b="1" i="1" u="sng" dirty="0">
                <a:solidFill>
                  <a:schemeClr val="tx1"/>
                </a:solidFill>
                <a:ea typeface="Cambria Math" panose="02040503050406030204" pitchFamily="18" charset="0"/>
              </a:rPr>
              <a:t>relation</a:t>
            </a: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 in which each element of the domain is paired with exactly one element of the range.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	◊  Each x-value has 1 y-value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	◊  The x’s can NOT repeat</a:t>
            </a:r>
          </a:p>
          <a:p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Can be determined by using the Vertical Line Test…</a:t>
            </a:r>
          </a:p>
          <a:p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Vertical Line Test: Used to determine if a relation is a function. If the 	relation is a function, the vertical line will </a:t>
            </a:r>
            <a:r>
              <a:rPr lang="en-US" sz="3200" u="sng" dirty="0">
                <a:solidFill>
                  <a:schemeClr val="tx1"/>
                </a:solidFill>
                <a:ea typeface="Cambria Math" panose="02040503050406030204" pitchFamily="18" charset="0"/>
              </a:rPr>
              <a:t>ONLY</a:t>
            </a: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 hit </a:t>
            </a:r>
            <a:r>
              <a:rPr lang="en-US" sz="3200" u="sng" dirty="0">
                <a:solidFill>
                  <a:schemeClr val="tx1"/>
                </a:solidFill>
                <a:ea typeface="Cambria Math" panose="02040503050406030204" pitchFamily="18" charset="0"/>
              </a:rPr>
              <a:t>ONE</a:t>
            </a:r>
            <a:r>
              <a:rPr lang="en-US" sz="3200" dirty="0">
                <a:solidFill>
                  <a:schemeClr val="tx1"/>
                </a:solidFill>
                <a:ea typeface="Cambria Math" panose="02040503050406030204" pitchFamily="18" charset="0"/>
              </a:rPr>
              <a:t> point. (use 	when given a graph)</a:t>
            </a:r>
          </a:p>
        </p:txBody>
      </p:sp>
    </p:spTree>
    <p:extLst>
      <p:ext uri="{BB962C8B-B14F-4D97-AF65-F5344CB8AC3E}">
        <p14:creationId xmlns:p14="http://schemas.microsoft.com/office/powerpoint/2010/main" val="308000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17D4F42-E665-4B2B-8AF5-962F0D28364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29747"/>
            <a:ext cx="12191999" cy="55484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An inverse function is a function that undoes (or reverses) the action of another function.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Swap the x- and y- coordinates and solve for 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denoted by f</a:t>
            </a:r>
            <a:r>
              <a:rPr lang="en-US" sz="3200" baseline="30000" dirty="0"/>
              <a:t>-1</a:t>
            </a:r>
            <a:r>
              <a:rPr lang="en-US" sz="3200" dirty="0"/>
              <a:t> and called “f inverse”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the original function is reflected over the line y = x</a:t>
            </a:r>
          </a:p>
          <a:p>
            <a:r>
              <a:rPr lang="en-US" sz="3200" dirty="0">
                <a:solidFill>
                  <a:schemeClr val="tx1"/>
                </a:solidFill>
              </a:rPr>
              <a:t>Can be determined by using the Horizontal Line Test...</a:t>
            </a:r>
          </a:p>
          <a:p>
            <a:r>
              <a:rPr lang="en-US" sz="3200" dirty="0">
                <a:solidFill>
                  <a:schemeClr val="tx1"/>
                </a:solidFill>
              </a:rPr>
              <a:t>Horizontal Line Test: Used to determine if the inverse of a relation is a function. If the inverse is a function, the horizontal line will </a:t>
            </a:r>
            <a:r>
              <a:rPr lang="en-US" sz="3200" u="sng" dirty="0">
                <a:solidFill>
                  <a:schemeClr val="tx1"/>
                </a:solidFill>
              </a:rPr>
              <a:t>ONLY</a:t>
            </a:r>
            <a:r>
              <a:rPr lang="en-US" sz="3200" dirty="0">
                <a:solidFill>
                  <a:schemeClr val="tx1"/>
                </a:solidFill>
              </a:rPr>
              <a:t> hit </a:t>
            </a:r>
            <a:r>
              <a:rPr lang="en-US" sz="3200" u="sng" dirty="0">
                <a:solidFill>
                  <a:schemeClr val="tx1"/>
                </a:solidFill>
              </a:rPr>
              <a:t>ONE</a:t>
            </a:r>
            <a:r>
              <a:rPr lang="en-US" sz="3200" dirty="0">
                <a:solidFill>
                  <a:schemeClr val="tx1"/>
                </a:solidFill>
              </a:rPr>
              <a:t> point.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C57084-0691-4150-AABA-13DF439F540C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ECCAB-94A7-4280-ACD7-B70100EE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9833"/>
            <a:ext cx="10058400" cy="78757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272085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17D4F42-E665-4B2B-8AF5-962F0D28364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29748"/>
            <a:ext cx="12191999" cy="11925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Determine if the relations is a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Determine if the inverse is a function.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C57084-0691-4150-AABA-13DF439F540C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ECCAB-94A7-4280-ACD7-B70100EE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9833"/>
            <a:ext cx="10058400" cy="7875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Function? Yes or No?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C5A90D-034C-4C3C-9605-9600EEA047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91" y="2458121"/>
            <a:ext cx="2548935" cy="31264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BCE699-7DE9-4886-821C-6B78083B823F}"/>
              </a:ext>
            </a:extLst>
          </p:cNvPr>
          <p:cNvSpPr/>
          <p:nvPr/>
        </p:nvSpPr>
        <p:spPr>
          <a:xfrm>
            <a:off x="6328229" y="2458121"/>
            <a:ext cx="568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{(-1, 8), (0, 15), (1, -4), (2, 0)}</a:t>
            </a:r>
            <a:endParaRPr lang="en-US" sz="32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07EEBF-70B3-4D91-9C33-451FCB9F33FF}"/>
              </a:ext>
            </a:extLst>
          </p:cNvPr>
          <p:cNvCxnSpPr/>
          <p:nvPr/>
        </p:nvCxnSpPr>
        <p:spPr>
          <a:xfrm>
            <a:off x="5805714" y="2505670"/>
            <a:ext cx="0" cy="424347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41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>
            <a:extLst>
              <a:ext uri="{FF2B5EF4-FFF2-40B4-BE49-F238E27FC236}">
                <a16:creationId xmlns:a16="http://schemas.microsoft.com/office/drawing/2014/main" id="{7A4EE928-8EBA-42A9-8052-32D0F4EBC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12" y="2524950"/>
            <a:ext cx="3982279" cy="399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F7ED4CA0-E28A-4099-B59C-CCC91E13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vertical-line test to determine whether the relation is a function.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horizontal-line test to determine if the inverse relation is a function.</a:t>
            </a:r>
            <a:endParaRPr lang="en-US" alt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AE4A3-3726-4079-BF7B-34C7D530507F}"/>
              </a:ext>
            </a:extLst>
          </p:cNvPr>
          <p:cNvSpPr txBox="1"/>
          <p:nvPr/>
        </p:nvSpPr>
        <p:spPr>
          <a:xfrm>
            <a:off x="5378725" y="3429000"/>
            <a:ext cx="7003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Relation a function: _______</a:t>
            </a:r>
          </a:p>
          <a:p>
            <a:endParaRPr lang="en-US" sz="2800" dirty="0"/>
          </a:p>
          <a:p>
            <a:r>
              <a:rPr lang="en-US" sz="2800" dirty="0"/>
              <a:t>Inverse a function:_______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Function? Yes or No</a:t>
            </a:r>
          </a:p>
        </p:txBody>
      </p:sp>
    </p:spTree>
    <p:extLst>
      <p:ext uri="{BB962C8B-B14F-4D97-AF65-F5344CB8AC3E}">
        <p14:creationId xmlns:p14="http://schemas.microsoft.com/office/powerpoint/2010/main" val="127325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F7ED4CA0-E28A-4099-B59C-CCC91E13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vertical-line test to determine whether the relation is a function.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horizontal-line test to determine if the inverse relation is a function.</a:t>
            </a:r>
            <a:endParaRPr lang="en-US" alt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AE4A3-3726-4079-BF7B-34C7D530507F}"/>
              </a:ext>
            </a:extLst>
          </p:cNvPr>
          <p:cNvSpPr txBox="1"/>
          <p:nvPr/>
        </p:nvSpPr>
        <p:spPr>
          <a:xfrm>
            <a:off x="5378725" y="3429000"/>
            <a:ext cx="7003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Relation a function: _______</a:t>
            </a:r>
          </a:p>
          <a:p>
            <a:endParaRPr lang="en-US" sz="2800" dirty="0"/>
          </a:p>
          <a:p>
            <a:r>
              <a:rPr lang="en-US" sz="2800" dirty="0"/>
              <a:t>Inverse a function:_______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Function? </a:t>
            </a:r>
            <a:r>
              <a:rPr lang="en-US">
                <a:latin typeface="Wide Latin" panose="020A0A07050505020404" pitchFamily="18" charset="0"/>
              </a:rPr>
              <a:t>Yes or No</a:t>
            </a:r>
            <a:endParaRPr lang="en-US" dirty="0">
              <a:latin typeface="Wide Latin" panose="020A0A07050505020404" pitchFamily="18" charset="0"/>
            </a:endParaRP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60E8434F-DDF3-413A-BE91-7F99CEFB6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48" y="2467155"/>
            <a:ext cx="4101548" cy="415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60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F7ED4CA0-E28A-4099-B59C-CCC91E13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31327"/>
            <a:ext cx="121919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vertical-line test to determine whether the relation is a function.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b="1" dirty="0">
                <a:latin typeface="Arial Rounded MT Bold" panose="020F0704030504030204" pitchFamily="34" charset="0"/>
              </a:rPr>
              <a:t>Use the horizontal-line test to determine if the inverse relation is a function.</a:t>
            </a:r>
            <a:endParaRPr lang="en-US" alt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AE4A3-3726-4079-BF7B-34C7D530507F}"/>
              </a:ext>
            </a:extLst>
          </p:cNvPr>
          <p:cNvSpPr txBox="1"/>
          <p:nvPr/>
        </p:nvSpPr>
        <p:spPr>
          <a:xfrm>
            <a:off x="5378725" y="3429000"/>
            <a:ext cx="7003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Relation a function: _______</a:t>
            </a:r>
          </a:p>
          <a:p>
            <a:endParaRPr lang="en-US" sz="2800" dirty="0"/>
          </a:p>
          <a:p>
            <a:r>
              <a:rPr lang="en-US" sz="2800" dirty="0"/>
              <a:t>Inverse a function:_______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 dirty="0">
                <a:latin typeface="Wide Latin" panose="020A0A07050505020404" pitchFamily="18" charset="0"/>
              </a:rPr>
              <a:t>Function? </a:t>
            </a:r>
            <a:r>
              <a:rPr lang="en-US">
                <a:latin typeface="Wide Latin" panose="020A0A07050505020404" pitchFamily="18" charset="0"/>
              </a:rPr>
              <a:t>Yes or No</a:t>
            </a:r>
            <a:endParaRPr lang="en-US" dirty="0">
              <a:latin typeface="Wide Latin" panose="020A0A07050505020404" pitchFamily="18" charset="0"/>
            </a:endParaRP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8F7DB611-7E79-413B-A224-957C196AF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05" y="2146990"/>
            <a:ext cx="4456050" cy="458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170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>
                <a:latin typeface="Wide Latin" panose="020A0A07050505020404" pitchFamily="18" charset="0"/>
              </a:rPr>
              <a:t>Functions</a:t>
            </a:r>
            <a:endParaRPr lang="en-US" dirty="0">
              <a:latin typeface="Wide Latin" panose="020A0A070505050204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B67F76-2C4F-4890-BC06-AC1E4AC70965}"/>
              </a:ext>
            </a:extLst>
          </p:cNvPr>
          <p:cNvSpPr txBox="1">
            <a:spLocks/>
          </p:cNvSpPr>
          <p:nvPr/>
        </p:nvSpPr>
        <p:spPr>
          <a:xfrm>
            <a:off x="331305" y="1327568"/>
            <a:ext cx="11820938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buFont typeface="Arial" pitchFamily="34" charset="0"/>
              <a:buChar char="•"/>
            </a:pPr>
            <a:r>
              <a:rPr lang="en-US" sz="3600" dirty="0"/>
              <a:t> Equations that are functions can be written in a 	form called </a:t>
            </a:r>
            <a:r>
              <a:rPr lang="en-US" sz="3600" u="sng" dirty="0">
                <a:solidFill>
                  <a:schemeClr val="accent6">
                    <a:lumMod val="50000"/>
                  </a:schemeClr>
                </a:solidFill>
              </a:rPr>
              <a:t>function notation</a:t>
            </a:r>
            <a:r>
              <a:rPr lang="en-US" sz="3600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64FE7A-F178-452C-AA7B-B05DD402AEB9}"/>
              </a:ext>
            </a:extLst>
          </p:cNvPr>
          <p:cNvSpPr txBox="1">
            <a:spLocks/>
          </p:cNvSpPr>
          <p:nvPr/>
        </p:nvSpPr>
        <p:spPr>
          <a:xfrm>
            <a:off x="605971" y="2787650"/>
            <a:ext cx="38862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Equation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y = 3x + 7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8E6B2ED-12DB-4BD3-B937-3E8BF3AB2F7D}"/>
              </a:ext>
            </a:extLst>
          </p:cNvPr>
          <p:cNvSpPr txBox="1">
            <a:spLocks/>
          </p:cNvSpPr>
          <p:nvPr/>
        </p:nvSpPr>
        <p:spPr>
          <a:xfrm>
            <a:off x="3994901" y="2787650"/>
            <a:ext cx="8157342" cy="38989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Functional Notation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f(x) = 3x + 7</a:t>
            </a:r>
          </a:p>
          <a:p>
            <a:pPr>
              <a:buFont typeface="Wingdings" pitchFamily="2" charset="2"/>
              <a:buNone/>
            </a:pPr>
            <a:r>
              <a:rPr lang="en-US" sz="3000" i="1" dirty="0"/>
              <a:t>Read: “The function of x” or “f of x”</a:t>
            </a:r>
          </a:p>
          <a:p>
            <a:pPr>
              <a:buFont typeface="Wingdings" pitchFamily="2" charset="2"/>
              <a:buNone/>
            </a:pPr>
            <a:r>
              <a:rPr lang="en-US" sz="3000" dirty="0"/>
              <a:t>~ f(x) replaces the y in the linear equation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691794-29B2-4A97-8BF9-41F20537558F}"/>
              </a:ext>
            </a:extLst>
          </p:cNvPr>
          <p:cNvCxnSpPr/>
          <p:nvPr/>
        </p:nvCxnSpPr>
        <p:spPr>
          <a:xfrm>
            <a:off x="3512460" y="2505670"/>
            <a:ext cx="0" cy="4243473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8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F531EFF-674D-4187-A982-EC1D339DA3AE}"/>
              </a:ext>
            </a:extLst>
          </p:cNvPr>
          <p:cNvSpPr/>
          <p:nvPr/>
        </p:nvSpPr>
        <p:spPr>
          <a:xfrm>
            <a:off x="0" y="0"/>
            <a:ext cx="12192000" cy="993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3A45-540C-455E-AC63-71092F78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0"/>
            <a:ext cx="11489634" cy="1131327"/>
          </a:xfrm>
        </p:spPr>
        <p:txBody>
          <a:bodyPr/>
          <a:lstStyle/>
          <a:p>
            <a:pPr algn="ctr"/>
            <a:r>
              <a:rPr lang="en-US">
                <a:latin typeface="Wide Latin" panose="020A0A07050505020404" pitchFamily="18" charset="0"/>
              </a:rPr>
              <a:t>Functions</a:t>
            </a:r>
            <a:endParaRPr lang="en-US" dirty="0">
              <a:latin typeface="Wide Latin" panose="020A0A07050505020404" pitchFamily="18" charset="0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9DC1ED7-6931-496C-8E62-D7BF5AC5F4EA}"/>
              </a:ext>
            </a:extLst>
          </p:cNvPr>
          <p:cNvSpPr txBox="1">
            <a:spLocks/>
          </p:cNvSpPr>
          <p:nvPr/>
        </p:nvSpPr>
        <p:spPr>
          <a:xfrm>
            <a:off x="306252" y="1568676"/>
            <a:ext cx="70104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If </a:t>
            </a:r>
            <a:r>
              <a:rPr lang="en-US" sz="3200" i="1" dirty="0"/>
              <a:t>f(x)=3x – 4 </a:t>
            </a:r>
            <a:r>
              <a:rPr lang="en-US" sz="3200" dirty="0"/>
              <a:t> , find </a:t>
            </a:r>
            <a:r>
              <a:rPr lang="en-US" sz="3200" i="1" dirty="0"/>
              <a:t>f(4)</a:t>
            </a:r>
            <a:r>
              <a:rPr lang="en-US" sz="32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3200" i="1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CB081D2-17F2-41F1-83DE-7486BD9ECE46}"/>
              </a:ext>
            </a:extLst>
          </p:cNvPr>
          <p:cNvSpPr txBox="1">
            <a:spLocks/>
          </p:cNvSpPr>
          <p:nvPr/>
        </p:nvSpPr>
        <p:spPr>
          <a:xfrm>
            <a:off x="5896428" y="1568676"/>
            <a:ext cx="70104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If    		        , find </a:t>
            </a:r>
            <a:r>
              <a:rPr lang="en-US" sz="3200" i="1" dirty="0"/>
              <a:t>k(-3)</a:t>
            </a:r>
            <a:r>
              <a:rPr lang="en-US" sz="32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3200" i="1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1648041-0AE0-4EF1-A7B2-206757962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130538"/>
              </p:ext>
            </p:extLst>
          </p:nvPr>
        </p:nvGraphicFramePr>
        <p:xfrm>
          <a:off x="6522720" y="145463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068882A-557E-4188-A8C3-735193D82D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720" y="1454630"/>
                        <a:ext cx="327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E16E5E-08B2-4804-BC2F-DBD09E8B39F0}"/>
              </a:ext>
            </a:extLst>
          </p:cNvPr>
          <p:cNvCxnSpPr>
            <a:cxnSpLocks/>
          </p:cNvCxnSpPr>
          <p:nvPr/>
        </p:nvCxnSpPr>
        <p:spPr>
          <a:xfrm>
            <a:off x="5569860" y="1307263"/>
            <a:ext cx="0" cy="5230697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5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3AD67D-5958-452B-8ED2-0FFEA9947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5DDB2B-29FE-4D72-830E-BBA48592E9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E6AAD5-9938-4561-B728-18D70A7A13C6}">
  <ds:schemaRefs>
    <ds:schemaRef ds:uri="8fe75a11-7706-4e84-a915-22d86dfef3c3"/>
    <ds:schemaRef ds:uri="http://purl.org/dc/terms/"/>
    <ds:schemaRef ds:uri="991c27cd-7946-49f5-9588-ff3895bca6cb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7858</TotalTime>
  <Words>476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Bookman Old Style</vt:lpstr>
      <vt:lpstr>Cambria Math</vt:lpstr>
      <vt:lpstr>Century Gothic</vt:lpstr>
      <vt:lpstr>Wide Latin</vt:lpstr>
      <vt:lpstr>Wingdings</vt:lpstr>
      <vt:lpstr>Wood Type</vt:lpstr>
      <vt:lpstr>Equation</vt:lpstr>
      <vt:lpstr>Functions  and  Inverse Functions</vt:lpstr>
      <vt:lpstr>Function</vt:lpstr>
      <vt:lpstr>Inverse Function</vt:lpstr>
      <vt:lpstr>Function? Yes or No?</vt:lpstr>
      <vt:lpstr>Function? Yes or No</vt:lpstr>
      <vt:lpstr>Function? Yes or No</vt:lpstr>
      <vt:lpstr>Function? Yes or No</vt:lpstr>
      <vt:lpstr>Functions</vt:lpstr>
      <vt:lpstr>Functions</vt:lpstr>
      <vt:lpstr>Functions</vt:lpstr>
      <vt:lpstr>Functions</vt:lpstr>
      <vt:lpstr>Functions</vt:lpstr>
      <vt:lpstr>Functions</vt:lpstr>
      <vt:lpstr>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 and  Inverse Functions</dc:title>
  <dc:creator>Heather M. Higdon</dc:creator>
  <cp:lastModifiedBy>Carden Virgo</cp:lastModifiedBy>
  <cp:revision>12</cp:revision>
  <cp:lastPrinted>2018-08-15T17:13:48Z</cp:lastPrinted>
  <dcterms:created xsi:type="dcterms:W3CDTF">2018-08-07T15:05:16Z</dcterms:created>
  <dcterms:modified xsi:type="dcterms:W3CDTF">2019-08-07T14:14:21Z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