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58" r:id="rId6"/>
    <p:sldId id="262" r:id="rId7"/>
    <p:sldId id="263" r:id="rId8"/>
    <p:sldId id="266" r:id="rId9"/>
    <p:sldId id="265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6568-320D-4B14-9ED1-6BFC8A6B6038}" type="datetimeFigureOut">
              <a:rPr lang="en-US" smtClean="0"/>
              <a:pPr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D42B-2617-456D-A649-5E5CC81E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905000" y="1905000"/>
            <a:ext cx="8153400" cy="2667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dirty="0"/>
              <a:t> </a:t>
            </a:r>
            <a:r>
              <a:rPr lang="en-US" altLang="en-US" sz="3200" b="1" dirty="0"/>
              <a:t>GEOMETRIC SEQUENCES </a:t>
            </a:r>
          </a:p>
          <a:p>
            <a:pPr>
              <a:spcBef>
                <a:spcPct val="20000"/>
              </a:spcBef>
            </a:pPr>
            <a:endParaRPr lang="en-US" altLang="en-US" sz="3200" b="1" dirty="0"/>
          </a:p>
          <a:p>
            <a:pPr>
              <a:spcBef>
                <a:spcPct val="20000"/>
              </a:spcBef>
            </a:pPr>
            <a:r>
              <a:rPr lang="en-US" altLang="en-US" sz="3200" b="1" dirty="0"/>
              <a:t>Recognize and extend geometric sequences.</a:t>
            </a:r>
          </a:p>
          <a:p>
            <a:pPr>
              <a:spcBef>
                <a:spcPct val="20000"/>
              </a:spcBef>
            </a:pPr>
            <a:endParaRPr lang="en-US" altLang="en-US" sz="1000" b="1" dirty="0"/>
          </a:p>
          <a:p>
            <a:pPr>
              <a:spcBef>
                <a:spcPct val="20000"/>
              </a:spcBef>
            </a:pPr>
            <a:r>
              <a:rPr lang="en-US" altLang="en-US" sz="3200" b="1" dirty="0"/>
              <a:t>Find the </a:t>
            </a:r>
            <a:r>
              <a:rPr lang="en-US" altLang="en-US" sz="3200" b="1" i="1" dirty="0"/>
              <a:t>n</a:t>
            </a:r>
            <a:r>
              <a:rPr lang="en-US" altLang="en-US" sz="3200" b="1" dirty="0"/>
              <a:t>th term of a geometric sequence.</a:t>
            </a:r>
            <a:endParaRPr lang="en-US" alt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371601"/>
            <a:ext cx="11658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9. </a:t>
            </a:r>
            <a:r>
              <a:rPr lang="en-US" sz="2800" b="1" dirty="0"/>
              <a:t>The first term of a geometric sequence is 500, and the common ratio is 0.2. What is the 7th term of the sequence? </a:t>
            </a:r>
            <a:endParaRPr lang="en-US" sz="3200" b="1" dirty="0"/>
          </a:p>
          <a:p>
            <a:r>
              <a:rPr lang="en-US" sz="3200" b="1" dirty="0"/>
              <a:t>   </a:t>
            </a:r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10. </a:t>
            </a:r>
            <a:r>
              <a:rPr lang="en-US" sz="2800" b="1" dirty="0"/>
              <a:t>For a geometric sequence, </a:t>
            </a:r>
            <a:r>
              <a:rPr lang="en-US" sz="2800" b="1" i="1" dirty="0"/>
              <a:t>a</a:t>
            </a:r>
            <a:r>
              <a:rPr lang="en-US" sz="2800" b="1" baseline="-25000" dirty="0"/>
              <a:t>1</a:t>
            </a:r>
            <a:r>
              <a:rPr lang="en-US" sz="2800" b="1" dirty="0"/>
              <a:t> = 5, and </a:t>
            </a:r>
            <a:r>
              <a:rPr lang="en-US" sz="2800" b="1" i="1" dirty="0"/>
              <a:t>r = </a:t>
            </a:r>
            <a:r>
              <a:rPr lang="en-US" sz="2800" b="1" dirty="0"/>
              <a:t>2. Find the 6th term of the sequence?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000" t="55558" r="45625" b="31102"/>
          <a:stretch/>
        </p:blipFill>
        <p:spPr>
          <a:xfrm>
            <a:off x="3429000" y="2514600"/>
            <a:ext cx="4114800" cy="105058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250" t="44442" r="51875" b="44442"/>
          <a:stretch/>
        </p:blipFill>
        <p:spPr>
          <a:xfrm>
            <a:off x="3572714" y="5257800"/>
            <a:ext cx="3971086" cy="113459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1135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/>
              <a:t>11. </a:t>
            </a:r>
            <a:r>
              <a:rPr lang="en-US" sz="2800" b="1" dirty="0"/>
              <a:t>The table shows a car’s value for 3 years after it is purchased. The values form a geometric sequence. How much will the car be worth in the 10th year?</a:t>
            </a:r>
          </a:p>
        </p:txBody>
      </p:sp>
      <p:graphicFrame>
        <p:nvGraphicFramePr>
          <p:cNvPr id="4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374554"/>
              </p:ext>
            </p:extLst>
          </p:nvPr>
        </p:nvGraphicFramePr>
        <p:xfrm>
          <a:off x="7620000" y="3276600"/>
          <a:ext cx="3657600" cy="2116455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9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Value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9001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749" t="46665" r="38751" b="38883"/>
          <a:stretch/>
        </p:blipFill>
        <p:spPr>
          <a:xfrm>
            <a:off x="304799" y="3581400"/>
            <a:ext cx="5978769" cy="12954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9601200" cy="5364163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/>
              <a:t>________________________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b="1" dirty="0"/>
              <a:t>a pattern formed by </a:t>
            </a:r>
            <a:r>
              <a:rPr lang="en-US" b="1" dirty="0">
                <a:solidFill>
                  <a:srgbClr val="FF0000"/>
                </a:solidFill>
              </a:rPr>
              <a:t>multiplying </a:t>
            </a:r>
            <a:r>
              <a:rPr lang="en-US" b="1" dirty="0"/>
              <a:t>or </a:t>
            </a:r>
            <a:r>
              <a:rPr lang="en-US" b="1" dirty="0">
                <a:solidFill>
                  <a:srgbClr val="FF0000"/>
                </a:solidFill>
              </a:rPr>
              <a:t>dividing </a:t>
            </a:r>
            <a:r>
              <a:rPr lang="en-US" b="1" dirty="0"/>
              <a:t>by a constant number.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___________________</a:t>
            </a:r>
            <a:r>
              <a:rPr lang="en-US" b="1" dirty="0"/>
              <a:t>: the number that you </a:t>
            </a:r>
            <a:r>
              <a:rPr lang="en-US" b="1" dirty="0">
                <a:solidFill>
                  <a:srgbClr val="FF0000"/>
                </a:solidFill>
              </a:rPr>
              <a:t>multiply</a:t>
            </a:r>
            <a:r>
              <a:rPr lang="en-US" b="1" dirty="0"/>
              <a:t> by in a geometric sequence.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11591" y="1582152"/>
            <a:ext cx="51428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Geometric sequence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720969" y="4419600"/>
            <a:ext cx="37908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Common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17694"/>
            <a:ext cx="11887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If the numbers in the sequence are increasing (getting bigger): </a:t>
            </a:r>
          </a:p>
          <a:p>
            <a:endParaRPr lang="en-US" sz="2400" b="1" dirty="0"/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You are </a:t>
            </a:r>
            <a:r>
              <a:rPr lang="en-US" sz="2800" b="1" dirty="0">
                <a:solidFill>
                  <a:srgbClr val="FF0000"/>
                </a:solidFill>
              </a:rPr>
              <a:t>MULTIPLYING</a:t>
            </a:r>
            <a:r>
              <a:rPr lang="en-US" sz="2400" b="1" dirty="0"/>
              <a:t> by a constant amount.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Example:    </a:t>
            </a:r>
            <a:r>
              <a:rPr lang="en-US" sz="2800" b="1" dirty="0">
                <a:solidFill>
                  <a:srgbClr val="FF0000"/>
                </a:solidFill>
              </a:rPr>
              <a:t>3, 6, 12, 24, …</a:t>
            </a:r>
          </a:p>
          <a:p>
            <a:pPr lvl="1"/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/>
          </a:p>
          <a:p>
            <a:r>
              <a:rPr lang="en-US" sz="2400" b="1" u="sng" dirty="0"/>
              <a:t>If the numbers in the sequence are decreasing (getting smaller): </a:t>
            </a:r>
          </a:p>
          <a:p>
            <a:endParaRPr lang="en-US" sz="2400" b="1" dirty="0"/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You are </a:t>
            </a:r>
            <a:r>
              <a:rPr lang="en-US" sz="2800" b="1" dirty="0">
                <a:solidFill>
                  <a:srgbClr val="FF0000"/>
                </a:solidFill>
              </a:rPr>
              <a:t>DIVIDING</a:t>
            </a:r>
            <a:r>
              <a:rPr lang="en-US" sz="2400" b="1" dirty="0"/>
              <a:t> by a constant amount. 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Example:    </a:t>
            </a:r>
            <a:r>
              <a:rPr lang="en-US" sz="2800" b="1" dirty="0">
                <a:solidFill>
                  <a:srgbClr val="FF0000"/>
                </a:solidFill>
              </a:rPr>
              <a:t>24, 12, 6, 3, …</a:t>
            </a:r>
          </a:p>
          <a:p>
            <a:pPr lvl="1"/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/>
          </a:p>
          <a:p>
            <a:r>
              <a:rPr lang="en-US" sz="2400" b="1" u="sng" dirty="0"/>
              <a:t>If the numbers in the sequence are going back and forth from positive to negative: </a:t>
            </a:r>
          </a:p>
          <a:p>
            <a:endParaRPr lang="en-US" sz="2400" b="1" dirty="0"/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You are </a:t>
            </a:r>
            <a:r>
              <a:rPr lang="en-US" sz="2800" b="1" dirty="0">
                <a:solidFill>
                  <a:srgbClr val="FF0000"/>
                </a:solidFill>
              </a:rPr>
              <a:t>multiplying or diving </a:t>
            </a:r>
            <a:r>
              <a:rPr lang="en-US" sz="2400" b="1" dirty="0"/>
              <a:t>by a </a:t>
            </a:r>
            <a:r>
              <a:rPr lang="en-US" sz="2800" b="1" dirty="0">
                <a:solidFill>
                  <a:srgbClr val="FF0000"/>
                </a:solidFill>
              </a:rPr>
              <a:t>negative number</a:t>
            </a:r>
            <a:r>
              <a:rPr lang="en-US" sz="2400" b="1" dirty="0"/>
              <a:t>.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Example:    </a:t>
            </a:r>
            <a:r>
              <a:rPr lang="en-US" sz="2800" b="1" dirty="0">
                <a:solidFill>
                  <a:srgbClr val="FF0000"/>
                </a:solidFill>
              </a:rPr>
              <a:t>3, -6, 12, -24, 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8534400" y="2362200"/>
            <a:ext cx="457200" cy="2133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20200" y="3105834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A.K.A. Multiplying by a decimal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886201" y="381001"/>
            <a:ext cx="8229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/>
              <a:t>Find the pattern &amp; next three terms in the geometric sequence.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521446"/>
            <a:ext cx="457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2.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3.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0" y="1460121"/>
            <a:ext cx="32656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/>
              <a:t>1, 4, 16, 64,…</a:t>
            </a:r>
          </a:p>
        </p:txBody>
      </p:sp>
      <p:pic>
        <p:nvPicPr>
          <p:cNvPr id="12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4155" y="3403336"/>
            <a:ext cx="2362200" cy="733425"/>
          </a:xfrm>
          <a:prstGeom prst="rect">
            <a:avLst/>
          </a:prstGeom>
          <a:noFill/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98209" y="5372320"/>
            <a:ext cx="33878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5, –10, 20,–40,…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8561" y="158323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Pattern: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0426" y="3600333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Pattern: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4869" y="5474162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Pattern: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8561" y="2106202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Next 3 Terms: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4869" y="4071566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Next 3 Terms: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4706" y="591385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Next 3 Terms: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1583231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x 4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05874" y="2075424"/>
            <a:ext cx="415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256, 1024, 4096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69023" y="3508798"/>
            <a:ext cx="3267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÷ -3  or   x (-1/3)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4051792"/>
            <a:ext cx="415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1/27,  -1/81,   1/243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08415" y="5477596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x -2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01598" y="5914280"/>
            <a:ext cx="415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80, -160</a:t>
            </a:r>
            <a:r>
              <a:rPr lang="en-US" sz="3200" b="1"/>
              <a:t>, 320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886201" y="381001"/>
            <a:ext cx="8686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/>
              <a:t>Find the pattern &amp; next three terms in the geometric sequence.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13" y="1633026"/>
            <a:ext cx="3733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4.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5.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6.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90601" y="5443026"/>
            <a:ext cx="3172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2, 14, 98,686,…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90601" y="1633026"/>
            <a:ext cx="2932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12, 6, 3, 1.5,… 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3538026"/>
            <a:ext cx="3711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3200" b="1" dirty="0"/>
              <a:t>176, -88, 44, -22, . . 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8561" y="158323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Pattern: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63250" y="3585904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Pattern: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8561" y="5566137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Pattern: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8561" y="2106202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Next 3 Terms: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8561" y="3951559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Next 3 Terms: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8561" y="5943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Next 3 Terms: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9400" y="1532308"/>
            <a:ext cx="2781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÷2   or   x (1/2)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05874" y="2075424"/>
            <a:ext cx="415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0.75,  0.375,  0.1875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5774" y="3513468"/>
            <a:ext cx="3276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÷ -2   or   x (-1/2)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01772" y="3982336"/>
            <a:ext cx="415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11,  -5.5,  2.75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29400" y="543945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x 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5821" y="5997423"/>
            <a:ext cx="4154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4802, 33614, 235298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11506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r>
              <a:rPr lang="en-US" b="1" dirty="0"/>
              <a:t>The variable </a:t>
            </a:r>
            <a:r>
              <a:rPr lang="en-US" b="1" i="1" dirty="0"/>
              <a:t>a</a:t>
            </a:r>
            <a:r>
              <a:rPr lang="en-US" b="1" dirty="0"/>
              <a:t> is often used to represent terms in a sequence. 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b="1" dirty="0"/>
              <a:t> = 1</a:t>
            </a:r>
            <a:r>
              <a:rPr lang="en-US" b="1" baseline="30000" dirty="0"/>
              <a:t>st</a:t>
            </a:r>
            <a:r>
              <a:rPr lang="en-US" b="1" dirty="0"/>
              <a:t> term</a:t>
            </a:r>
          </a:p>
          <a:p>
            <a:r>
              <a:rPr lang="en-US" b="1" dirty="0"/>
              <a:t>a</a:t>
            </a:r>
            <a:r>
              <a:rPr lang="en-US" b="1" baseline="-25000" dirty="0"/>
              <a:t>2</a:t>
            </a:r>
            <a:r>
              <a:rPr lang="en-US" b="1" dirty="0"/>
              <a:t> = 2</a:t>
            </a:r>
            <a:r>
              <a:rPr lang="en-US" b="1" baseline="30000" dirty="0"/>
              <a:t>nd</a:t>
            </a:r>
            <a:r>
              <a:rPr lang="en-US" b="1" dirty="0"/>
              <a:t>  term </a:t>
            </a:r>
          </a:p>
          <a:p>
            <a:r>
              <a:rPr lang="en-US" b="1" dirty="0"/>
              <a:t>a</a:t>
            </a:r>
            <a:r>
              <a:rPr lang="en-US" b="1" baseline="-25000" dirty="0"/>
              <a:t>3</a:t>
            </a:r>
            <a:r>
              <a:rPr lang="en-US" b="1" dirty="0"/>
              <a:t> = 3</a:t>
            </a:r>
            <a:r>
              <a:rPr lang="en-US" b="1" baseline="30000" dirty="0"/>
              <a:t>rd</a:t>
            </a:r>
            <a:r>
              <a:rPr lang="en-US" b="1" dirty="0"/>
              <a:t>  term, etc. 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To find a term we don’t know we often say we want to find the n</a:t>
            </a:r>
            <a:r>
              <a:rPr lang="en-US" b="1" baseline="30000" dirty="0"/>
              <a:t>th</a:t>
            </a:r>
            <a:r>
              <a:rPr lang="en-US" b="1" dirty="0"/>
              <a:t> term, where “n” is the number term we are looking for. </a:t>
            </a: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8600" y="2286000"/>
            <a:ext cx="35052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657601" y="2057401"/>
            <a:ext cx="4456669" cy="13234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 i="1" dirty="0"/>
              <a:t>a</a:t>
            </a:r>
            <a:r>
              <a:rPr lang="en-US" sz="8000" i="1" baseline="-25000" dirty="0">
                <a:solidFill>
                  <a:srgbClr val="FF0000"/>
                </a:solidFill>
              </a:rPr>
              <a:t>n</a:t>
            </a:r>
            <a:r>
              <a:rPr lang="en-US" sz="8000" i="1" dirty="0"/>
              <a:t> = </a:t>
            </a:r>
            <a:r>
              <a:rPr lang="en-US" sz="8000" i="1" dirty="0">
                <a:solidFill>
                  <a:srgbClr val="00B050"/>
                </a:solidFill>
              </a:rPr>
              <a:t>a</a:t>
            </a:r>
            <a:r>
              <a:rPr lang="en-US" sz="8000" baseline="-25000" dirty="0">
                <a:solidFill>
                  <a:srgbClr val="00B050"/>
                </a:solidFill>
              </a:rPr>
              <a:t>1</a:t>
            </a:r>
            <a:r>
              <a:rPr lang="en-US" sz="8000" i="1" dirty="0">
                <a:solidFill>
                  <a:srgbClr val="3333FF"/>
                </a:solidFill>
              </a:rPr>
              <a:t>r</a:t>
            </a:r>
            <a:r>
              <a:rPr lang="en-US" sz="8000" i="1" baseline="30000" dirty="0">
                <a:solidFill>
                  <a:srgbClr val="FF0000"/>
                </a:solidFill>
              </a:rPr>
              <a:t>n</a:t>
            </a:r>
            <a:r>
              <a:rPr lang="en-US" sz="8000" i="1" baseline="30000" dirty="0"/>
              <a:t>–</a:t>
            </a:r>
            <a:r>
              <a:rPr lang="en-US" sz="8000" baseline="30000" dirty="0"/>
              <a:t>1</a:t>
            </a:r>
            <a:r>
              <a:rPr lang="en-US" sz="8000" i="1" baseline="30000" dirty="0"/>
              <a:t> </a:t>
            </a:r>
            <a:endParaRPr lang="en-US" sz="8000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819401" y="3505209"/>
            <a:ext cx="6664327" cy="1687515"/>
            <a:chOff x="391" y="2592"/>
            <a:chExt cx="4198" cy="1063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391" y="2880"/>
              <a:ext cx="1282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 dirty="0">
                  <a:solidFill>
                    <a:srgbClr val="FF0000"/>
                  </a:solidFill>
                </a:rPr>
                <a:t>n</a:t>
              </a:r>
              <a:r>
                <a:rPr lang="en-US" sz="3200" b="1" dirty="0">
                  <a:solidFill>
                    <a:srgbClr val="FF0000"/>
                  </a:solidFill>
                </a:rPr>
                <a:t>th term </a:t>
              </a:r>
            </a:p>
            <a:p>
              <a:pPr>
                <a:spcBef>
                  <a:spcPct val="50000"/>
                </a:spcBef>
              </a:pPr>
              <a:r>
                <a:rPr lang="en-US" sz="2000" b="1" dirty="0"/>
                <a:t>(Term you want)</a:t>
              </a: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1015" y="2640"/>
              <a:ext cx="384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1869" y="2976"/>
              <a:ext cx="778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B050"/>
                  </a:solidFill>
                </a:rPr>
                <a:t>1</a:t>
              </a:r>
              <a:r>
                <a:rPr lang="en-US" sz="3200" b="1" baseline="30000" dirty="0">
                  <a:solidFill>
                    <a:srgbClr val="00B050"/>
                  </a:solidFill>
                </a:rPr>
                <a:t>st</a:t>
              </a:r>
              <a:r>
                <a:rPr lang="en-US" sz="3200" b="1" dirty="0">
                  <a:solidFill>
                    <a:srgbClr val="00B050"/>
                  </a:solidFill>
                </a:rPr>
                <a:t> term</a:t>
              </a: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877" y="2976"/>
              <a:ext cx="1712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3333FF"/>
                  </a:solidFill>
                </a:rPr>
                <a:t>Common ratio </a:t>
              </a:r>
            </a:p>
            <a:p>
              <a:r>
                <a:rPr lang="en-US" sz="2000" b="1" dirty="0"/>
                <a:t>(Pattern)</a:t>
              </a: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 flipV="1">
              <a:off x="2839" y="2592"/>
              <a:ext cx="288" cy="432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2119" y="2592"/>
              <a:ext cx="144" cy="38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514600" y="152400"/>
            <a:ext cx="9677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*You do not need to memorize this! </a:t>
            </a:r>
          </a:p>
          <a:p>
            <a:r>
              <a:rPr lang="en-US" sz="3200" b="1" dirty="0"/>
              <a:t>It is on your formula sheet!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447800"/>
            <a:ext cx="1150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 you are dividing you must write the common ratio (pattern) as a fraction instead of divide. 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For example: </a:t>
            </a:r>
          </a:p>
          <a:p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If the pattern is </a:t>
            </a:r>
            <a:r>
              <a:rPr lang="en-US" sz="2800" b="1" dirty="0">
                <a:latin typeface="Calibri"/>
              </a:rPr>
              <a:t>÷2, you write it as (1/2) in the formula. 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latin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alibri"/>
              </a:rPr>
              <a:t>If the pattern is ÷4 you write it as (1/4) in the formula. 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371601"/>
            <a:ext cx="83058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7.  Find the 9th term: 2, –6, 18, –54, …? </a:t>
            </a:r>
          </a:p>
          <a:p>
            <a:r>
              <a:rPr lang="en-US" sz="3200" b="1" dirty="0"/>
              <a:t> </a:t>
            </a:r>
          </a:p>
          <a:p>
            <a:r>
              <a:rPr lang="en-US" sz="3200" b="1" dirty="0"/>
              <a:t>   </a:t>
            </a:r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/>
              <a:t>8. Find the 8th term: 1000, 500, 250, 125, …?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625" t="24432" r="46875" b="63340"/>
          <a:stretch/>
        </p:blipFill>
        <p:spPr>
          <a:xfrm>
            <a:off x="3124200" y="2133600"/>
            <a:ext cx="5105400" cy="127635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625" t="40273" r="45625" b="45276"/>
          <a:stretch/>
        </p:blipFill>
        <p:spPr>
          <a:xfrm>
            <a:off x="3276600" y="4953000"/>
            <a:ext cx="5122985" cy="14478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623</Words>
  <Application>Microsoft Office PowerPoint</Application>
  <PresentationFormat>Widescreen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mhillstrom</dc:creator>
  <cp:lastModifiedBy>Carden Virgo</cp:lastModifiedBy>
  <cp:revision>69</cp:revision>
  <dcterms:created xsi:type="dcterms:W3CDTF">2015-11-16T15:58:29Z</dcterms:created>
  <dcterms:modified xsi:type="dcterms:W3CDTF">2018-11-16T00:18:13Z</dcterms:modified>
</cp:coreProperties>
</file>