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4"/>
  </p:sldMasterIdLst>
  <p:notesMasterIdLst>
    <p:notesMasterId r:id="rId25"/>
  </p:notesMasterIdLst>
  <p:handoutMasterIdLst>
    <p:handoutMasterId r:id="rId26"/>
  </p:handoutMasterIdLst>
  <p:sldIdLst>
    <p:sldId id="297" r:id="rId5"/>
    <p:sldId id="256" r:id="rId6"/>
    <p:sldId id="274" r:id="rId7"/>
    <p:sldId id="282" r:id="rId8"/>
    <p:sldId id="306" r:id="rId9"/>
    <p:sldId id="308" r:id="rId10"/>
    <p:sldId id="275" r:id="rId11"/>
    <p:sldId id="283" r:id="rId12"/>
    <p:sldId id="281" r:id="rId13"/>
    <p:sldId id="304" r:id="rId14"/>
    <p:sldId id="301" r:id="rId15"/>
    <p:sldId id="262" r:id="rId16"/>
    <p:sldId id="278" r:id="rId17"/>
    <p:sldId id="288" r:id="rId18"/>
    <p:sldId id="300" r:id="rId19"/>
    <p:sldId id="293" r:id="rId20"/>
    <p:sldId id="294" r:id="rId21"/>
    <p:sldId id="295" r:id="rId22"/>
    <p:sldId id="298" r:id="rId23"/>
    <p:sldId id="299" r:id="rId24"/>
  </p:sldIdLst>
  <p:sldSz cx="12192000" cy="6858000"/>
  <p:notesSz cx="7102475" cy="938847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600"/>
    <a:srgbClr val="FF5050"/>
    <a:srgbClr val="CCECFF"/>
    <a:srgbClr val="FFCC99"/>
    <a:srgbClr val="CC99FF"/>
    <a:srgbClr val="CC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>
      <p:cViewPr varScale="1">
        <p:scale>
          <a:sx n="72" d="100"/>
          <a:sy n="72" d="100"/>
        </p:scale>
        <p:origin x="654" y="66"/>
      </p:cViewPr>
      <p:guideLst>
        <p:guide orient="horz" pos="2160"/>
        <p:guide pos="384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FB4E2B8F-6A99-4446-887B-17ED6DB730A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230" tIns="47115" rIns="94230" bIns="47115" numCol="1" anchor="t" anchorCtr="0" compatLnSpc="1">
            <a:prstTxWarp prst="textNoShape">
              <a:avLst/>
            </a:prstTxWarp>
          </a:bodyPr>
          <a:lstStyle>
            <a:lvl1pPr defTabSz="94240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F2C15D8-616A-436A-A87C-FF136E3BB63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230" tIns="47115" rIns="94230" bIns="47115" numCol="1" anchor="t" anchorCtr="0" compatLnSpc="1">
            <a:prstTxWarp prst="textNoShape">
              <a:avLst/>
            </a:prstTxWarp>
          </a:bodyPr>
          <a:lstStyle>
            <a:lvl1pPr algn="r" defTabSz="94240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256D1CBE-4B68-4ED9-80E7-83FD7E38283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230" tIns="47115" rIns="94230" bIns="47115" numCol="1" anchor="b" anchorCtr="0" compatLnSpc="1">
            <a:prstTxWarp prst="textNoShape">
              <a:avLst/>
            </a:prstTxWarp>
          </a:bodyPr>
          <a:lstStyle>
            <a:lvl1pPr defTabSz="94240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84596F74-0C00-418D-BAD1-467FA0AFAED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230" tIns="47115" rIns="94230" bIns="47115" numCol="1" anchor="b" anchorCtr="0" compatLnSpc="1">
            <a:prstTxWarp prst="textNoShape">
              <a:avLst/>
            </a:prstTxWarp>
          </a:bodyPr>
          <a:lstStyle>
            <a:lvl1pPr algn="r" defTabSz="94240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9390AC1-CEC4-4324-9CA9-1C483015A6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E7DEAD7-2103-461E-B4BF-0885E36F45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B65C28-7123-4FAD-B518-CD8D3246076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8E240A4-BEEB-4780-B591-5069102F5FA4}" type="datetimeFigureOut">
              <a:rPr lang="en-US"/>
              <a:pPr>
                <a:defRPr/>
              </a:pPr>
              <a:t>8/21/2019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F90743F-2980-4DE3-B38D-FF8C8DA957B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0A34701-B1CB-4B86-AE69-139B557C16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BE104-5697-418A-9A41-82F4A0D2D9F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9EAA6-7627-461E-9C38-E471819137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96537B-D5EF-4459-81B7-0271B7C95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>
            <a:extLst>
              <a:ext uri="{FF2B5EF4-FFF2-40B4-BE49-F238E27FC236}">
                <a16:creationId xmlns:a16="http://schemas.microsoft.com/office/drawing/2014/main" id="{D495EDA9-F3DA-40E0-B51D-EA1617A08487}"/>
              </a:ext>
            </a:extLst>
          </p:cNvPr>
          <p:cNvGrpSpPr>
            <a:grpSpLocks/>
          </p:cNvGrpSpPr>
          <p:nvPr/>
        </p:nvGrpSpPr>
        <p:grpSpPr bwMode="auto">
          <a:xfrm>
            <a:off x="546100" y="-4763"/>
            <a:ext cx="5014913" cy="6862763"/>
            <a:chOff x="2928938" y="-4763"/>
            <a:chExt cx="5014912" cy="6862763"/>
          </a:xfrm>
        </p:grpSpPr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8586C286-4A04-4705-AA9B-0076D1E51C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2147483646 h 1753"/>
                <a:gd name="T2" fmla="*/ 2147483646 w 670"/>
                <a:gd name="T3" fmla="*/ 2147483646 h 1753"/>
                <a:gd name="T4" fmla="*/ 2147483646 w 670"/>
                <a:gd name="T5" fmla="*/ 0 h 1753"/>
                <a:gd name="T6" fmla="*/ 2147483646 w 670"/>
                <a:gd name="T7" fmla="*/ 0 h 1753"/>
                <a:gd name="T8" fmla="*/ 0 w 670"/>
                <a:gd name="T9" fmla="*/ 2147483646 h 17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395E929E-79B4-46E7-8FB5-EABB89BF93DC}"/>
                </a:ext>
              </a:extLst>
            </p:cNvPr>
            <p:cNvSpPr/>
            <p:nvPr/>
          </p:nvSpPr>
          <p:spPr bwMode="auto">
            <a:xfrm>
              <a:off x="2928938" y="-4763"/>
              <a:ext cx="1035050" cy="2673351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DA7DAED6-F4BE-426A-B597-C9F268E41EDE}"/>
                </a:ext>
              </a:extLst>
            </p:cNvPr>
            <p:cNvSpPr/>
            <p:nvPr/>
          </p:nvSpPr>
          <p:spPr bwMode="auto">
            <a:xfrm>
              <a:off x="2928938" y="2582863"/>
              <a:ext cx="2693987" cy="4275137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D77A808F-0ABC-4A21-83B2-3CE28CE2878F}"/>
                </a:ext>
              </a:extLst>
            </p:cNvPr>
            <p:cNvSpPr/>
            <p:nvPr/>
          </p:nvSpPr>
          <p:spPr bwMode="auto">
            <a:xfrm>
              <a:off x="3371851" y="2692400"/>
              <a:ext cx="3332161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60B2AE12-EE26-4767-91D8-53094335A2C3}"/>
                </a:ext>
              </a:extLst>
            </p:cNvPr>
            <p:cNvSpPr/>
            <p:nvPr/>
          </p:nvSpPr>
          <p:spPr bwMode="auto">
            <a:xfrm>
              <a:off x="3367088" y="2687638"/>
              <a:ext cx="4576762" cy="4170362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52E60C20-FC2A-4FDA-95DC-B99C20B3BE07}"/>
                </a:ext>
              </a:extLst>
            </p:cNvPr>
            <p:cNvSpPr/>
            <p:nvPr/>
          </p:nvSpPr>
          <p:spPr bwMode="auto">
            <a:xfrm>
              <a:off x="2928938" y="2578100"/>
              <a:ext cx="3584574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C3524A4F-FC0F-4DC1-B1E0-2B7BDC0BE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811047D-DDCC-4921-9F11-43E0C504F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2413" y="5883275"/>
            <a:ext cx="4324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6D2AB6A-46B2-4BA5-B414-D09B4DE64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47A54-A243-42E2-B6F7-560CCB27C2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01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04AC3DC-FD51-4687-B2B2-FA122B7D6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CCF6AB9-EB2B-41E0-8DFB-DD67C3543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ECBD2DC-FB12-475F-9CE6-593803156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19EEA-FD8E-4222-933F-BD22F05425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29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57DB1-F859-474C-8B70-59E52A931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0C7A1-405F-4726-B301-79E062C70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58C8D-D0F8-44E8-B5CA-4D4A266D1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DD3B0-5E6D-402C-BCE6-C4D484EB3B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953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B1A74F0-7D5D-4C72-A8CD-736754F9A87D}"/>
              </a:ext>
            </a:extLst>
          </p:cNvPr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5A5803-B9C3-45A2-97AB-61FF148D29CE}"/>
              </a:ext>
            </a:extLst>
          </p:cNvPr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6E5DDA-8293-493B-BFE4-C06FCF5AFF9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56C7158-3706-4390-B020-222EC1AE080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90AE2C4-29AA-4C52-9959-BAF8D6AF1C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A619A-DD39-4F89-8DD7-732EA6F369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210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266DF-5941-470E-8472-3BD8B486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543C7-95BA-4A64-A7A6-360CC57D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191E-A562-4122-BFA5-F4790C624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C4A40-E1AF-4DE1-9EFA-DD4D86F1E2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221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FB898C-5E17-46DD-86E7-621DD80748F9}"/>
              </a:ext>
            </a:extLst>
          </p:cNvPr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3AE5E3-2EF6-429F-AE12-2664E462CEB8}"/>
              </a:ext>
            </a:extLst>
          </p:cNvPr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302E364-F13D-4CBA-BB87-3F21D53332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88D7424-030B-46B5-8E78-E5E0A675A9E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F7EDDBA-E581-463D-9E75-21756F4E5BC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7436E-B703-4ECC-BCF2-3FE85E19EB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149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913D670-3A1C-4E3F-93DF-3C65C813B62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B77050-6DD9-464D-9982-46363665612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A014FD5-B9FE-4E4F-9E41-ED409A043A6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44494-823B-44FB-BD6E-C69034918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158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4CEA2-608F-4F9F-BDDE-FC19EFB2F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CC3F4-3649-41E8-A5F8-C2D802CCA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41D3F-94A8-4A9B-9D2E-4B1A9262C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453DF-0431-4082-93CC-F9898B850E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31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C937D-7C4B-4BBD-8F40-0A6CCDAE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8A5B1-6CAA-4AC8-9848-0B6527BB2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262EF-A4C8-438F-BB03-FF87B2045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40C43-5B42-49CC-9AA0-6FFE109FC8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75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C84F5-E032-42C0-8EBC-B2633E4FF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83B96-9B7D-40FF-812B-FC3D64D4F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41146-3E4C-4057-BACE-E27EF6BA3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2163" y="5867400"/>
            <a:ext cx="5508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6F9F1-5912-4556-B6F1-98BC081F45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34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AF5E1-08B9-4984-944C-C523C3C37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6A006-931E-4019-9A4B-ABC42A1EC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A054D-4799-4387-8794-AF4DB4E7B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DC46A-D116-4BC5-A5E0-D00203DDD2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526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1CD0855-5B67-48A6-9495-BCDA2985D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FB2A17-22CD-4308-A501-E57E08BB1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D9A163B-7703-4EAA-873E-E6CBD9447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2A1F6-6ED4-43C6-8AC6-DA29735ACC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20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25398A3-BBFA-4EA6-9E78-FA4177974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4CFFF7D-504F-4D19-B27B-FE7595609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D2EFBE7-002B-46EC-92A3-68BE8189A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B4841-3237-4725-8956-34946C5D8D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54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48D780D-E3D1-4A84-813F-3C9EBD00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0AAAF33-3E32-43B3-8DEE-10DC02B63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738FA75-6ABE-41FA-8028-CEAAC0BAE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BF8B0-A79E-496C-ADD0-7A4DC14B1A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2558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416461E-35B2-4E99-B87B-80625D8D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1B3F691-7477-4EF4-967F-7EC12D549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D9ADD96-604C-4CF7-BFA5-831F229E4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6E54F-3F83-4AF8-821E-C06287EAE2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92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8677EB1-E055-4E1E-9CCE-324ABF5A2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68E055-8E72-47A9-BB1B-2B204654F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C3CB2C1-2C6B-4DAC-90B4-CFA380EF9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9A422-C89B-404F-9439-EF7D5B12B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569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9085EB6-BDDE-42E7-8825-17C19FB3E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A664B8-8010-43E4-910A-06E91A9DF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36CD4D0-9FEF-49F6-9DA7-F945341FA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4A483-55D5-4536-8283-7A1C8F090F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19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FDF83A8E-4A90-4689-AB4C-F8902A6DA40E}"/>
              </a:ext>
            </a:extLst>
          </p:cNvPr>
          <p:cNvGrpSpPr>
            <a:grpSpLocks/>
          </p:cNvGrpSpPr>
          <p:nvPr/>
        </p:nvGrpSpPr>
        <p:grpSpPr bwMode="auto">
          <a:xfrm>
            <a:off x="150813" y="0"/>
            <a:ext cx="2436812" cy="6858000"/>
            <a:chOff x="1320800" y="0"/>
            <a:chExt cx="2436813" cy="6858001"/>
          </a:xfrm>
        </p:grpSpPr>
        <p:sp>
          <p:nvSpPr>
            <p:cNvPr id="1032" name="Freeform 6">
              <a:extLst>
                <a:ext uri="{FF2B5EF4-FFF2-40B4-BE49-F238E27FC236}">
                  <a16:creationId xmlns:a16="http://schemas.microsoft.com/office/drawing/2014/main" id="{BD1EB02C-624F-4109-B910-D645E92ACB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>
                <a:gd name="T0" fmla="*/ 0 w 707"/>
                <a:gd name="T1" fmla="*/ 2147483646 h 3357"/>
                <a:gd name="T2" fmla="*/ 2147483646 w 707"/>
                <a:gd name="T3" fmla="*/ 2147483646 h 3357"/>
                <a:gd name="T4" fmla="*/ 2147483646 w 707"/>
                <a:gd name="T5" fmla="*/ 0 h 3357"/>
                <a:gd name="T6" fmla="*/ 2147483646 w 707"/>
                <a:gd name="T7" fmla="*/ 0 h 3357"/>
                <a:gd name="T8" fmla="*/ 0 w 707"/>
                <a:gd name="T9" fmla="*/ 2147483646 h 33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97883945-1A59-4B26-AB2C-8C8712736E2E}"/>
                </a:ext>
              </a:extLst>
            </p:cNvPr>
            <p:cNvSpPr/>
            <p:nvPr/>
          </p:nvSpPr>
          <p:spPr bwMode="auto">
            <a:xfrm>
              <a:off x="1320800" y="0"/>
              <a:ext cx="1117600" cy="5276851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5F89FFD0-0121-40F3-849B-055264C3FA99}"/>
                </a:ext>
              </a:extLst>
            </p:cNvPr>
            <p:cNvSpPr/>
            <p:nvPr/>
          </p:nvSpPr>
          <p:spPr bwMode="auto">
            <a:xfrm>
              <a:off x="1320800" y="5238751"/>
              <a:ext cx="1228726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FC17D091-117F-4EAC-A8CA-170459F0DE15}"/>
                </a:ext>
              </a:extLst>
            </p:cNvPr>
            <p:cNvSpPr/>
            <p:nvPr/>
          </p:nvSpPr>
          <p:spPr bwMode="auto">
            <a:xfrm>
              <a:off x="1627187" y="5291139"/>
              <a:ext cx="1495426" cy="1566862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E7994A33-025A-4723-A10B-20CC4A62B422}"/>
                </a:ext>
              </a:extLst>
            </p:cNvPr>
            <p:cNvSpPr/>
            <p:nvPr/>
          </p:nvSpPr>
          <p:spPr bwMode="auto">
            <a:xfrm>
              <a:off x="1627187" y="5286376"/>
              <a:ext cx="2130426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729BB9C8-AB3C-4085-BAE4-D2222E140C2F}"/>
                </a:ext>
              </a:extLst>
            </p:cNvPr>
            <p:cNvSpPr/>
            <p:nvPr/>
          </p:nvSpPr>
          <p:spPr bwMode="auto">
            <a:xfrm>
              <a:off x="1320800" y="5238751"/>
              <a:ext cx="1695451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218A1AE2-2068-4CCD-92EE-21FC54CAC4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84313" y="685800"/>
            <a:ext cx="1001871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57D83DCA-9FC2-4CBA-8EFF-FF86700313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84313" y="2667000"/>
            <a:ext cx="10018712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A09AC-4855-4BD1-95B4-C0DE5FD7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32963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2B4F3-6C8B-4EFA-8708-8A58C2576B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1750" y="5883275"/>
            <a:ext cx="7085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47A8A-A219-4F7A-BB15-0C8C2CCF14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2163" y="5883275"/>
            <a:ext cx="550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85E984E-217F-4B4D-B949-B163AD410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45" r:id="rId12"/>
    <p:sldLayoutId id="2147483939" r:id="rId13"/>
    <p:sldLayoutId id="2147483946" r:id="rId14"/>
    <p:sldLayoutId id="2147483940" r:id="rId15"/>
    <p:sldLayoutId id="2147483941" r:id="rId16"/>
    <p:sldLayoutId id="2147483942" r:id="rId1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491F68"/>
        </a:buClr>
        <a:buSzPct val="14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491F68"/>
        </a:buClr>
        <a:buSzPct val="14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491F68"/>
        </a:buClr>
        <a:buSzPct val="14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491F68"/>
        </a:buClr>
        <a:buSzPct val="14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491F68"/>
        </a:buClr>
        <a:buSzPct val="14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4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image" Target="../media/image19.png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9594BD6F-F4D0-48A8-8E3D-959B89433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355600" y="165100"/>
            <a:ext cx="9720263" cy="1500188"/>
          </a:xfrm>
        </p:spPr>
        <p:txBody>
          <a:bodyPr anchor="t"/>
          <a:lstStyle/>
          <a:p>
            <a:pPr eaLnBrk="1" hangingPunct="1"/>
            <a:r>
              <a:rPr lang="en-US" altLang="en-US">
                <a:ln>
                  <a:noFill/>
                </a:ln>
                <a:latin typeface="Elephant" panose="02020904090505020303" pitchFamily="18" charset="0"/>
              </a:rPr>
              <a:t>BELLRINGER: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DE93E4-CCB5-4E3B-9434-99FF23654A3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02342" y="1011699"/>
            <a:ext cx="7893080" cy="5680786"/>
          </a:xfrm>
          <a:prstGeom prst="rect">
            <a:avLst/>
          </a:prstGeom>
          <a:blipFill>
            <a:blip r:embed="rId2"/>
            <a:stretch>
              <a:fillRect l="-2008" b="-536"/>
            </a:stretch>
          </a:blipFill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 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>
            <a:extLst>
              <a:ext uri="{FF2B5EF4-FFF2-40B4-BE49-F238E27FC236}">
                <a16:creationId xmlns:a16="http://schemas.microsoft.com/office/drawing/2014/main" id="{90A969CD-08AC-45D4-B2A9-F7C6C2DA7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9038" y="0"/>
            <a:ext cx="76962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r>
              <a:rPr lang="en-US" altLang="en-US" sz="4400">
                <a:latin typeface="Times New Roman" panose="02020603050405020304" pitchFamily="18" charset="0"/>
              </a:rPr>
              <a:t>Investigate the powers of i.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24FA74B-EDCB-4E99-8E86-F89A0FE0C50A}"/>
              </a:ext>
            </a:extLst>
          </p:cNvPr>
          <p:cNvGraphicFramePr>
            <a:graphicFrameLocks noGrp="1"/>
          </p:cNvGraphicFramePr>
          <p:nvPr/>
        </p:nvGraphicFramePr>
        <p:xfrm>
          <a:off x="2605088" y="669925"/>
          <a:ext cx="9486900" cy="621823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16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87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Calisto MT" panose="02040603050505030304" pitchFamily="18" charset="0"/>
                        </a:rPr>
                        <a:t>Power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Calisto MT" panose="02040603050505030304" pitchFamily="18" charset="0"/>
                        </a:rPr>
                        <a:t>Exponential Form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Calisto MT" panose="02040603050505030304" pitchFamily="18" charset="0"/>
                        </a:rPr>
                        <a:t>Simplified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87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Calisto MT" panose="02040603050505030304" pitchFamily="18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1" dirty="0" err="1">
                          <a:latin typeface="Calisto MT" panose="02040603050505030304" pitchFamily="18" charset="0"/>
                        </a:rPr>
                        <a:t>i</a:t>
                      </a:r>
                      <a:endParaRPr lang="en-US" sz="2800" b="0" i="1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1" dirty="0" err="1">
                          <a:latin typeface="Calisto MT" panose="02040603050505030304" pitchFamily="18" charset="0"/>
                        </a:rPr>
                        <a:t>i</a:t>
                      </a:r>
                      <a:endParaRPr lang="en-US" sz="2800" b="0" i="1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87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Calisto MT" panose="02040603050505030304" pitchFamily="18" charset="0"/>
                        </a:rPr>
                        <a:t>2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Calisto MT" panose="02040603050505030304" pitchFamily="18" charset="0"/>
                        </a:rPr>
                        <a:t>i</a:t>
                      </a:r>
                      <a:r>
                        <a:rPr lang="en-US" sz="2800" b="0" baseline="30000" dirty="0">
                          <a:latin typeface="Calisto MT" panose="02040603050505030304" pitchFamily="18" charset="0"/>
                        </a:rPr>
                        <a:t>2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Calisto MT" panose="02040603050505030304" pitchFamily="18" charset="0"/>
                        </a:rPr>
                        <a:t>-1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87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Calisto MT" panose="02040603050505030304" pitchFamily="18" charset="0"/>
                        </a:rPr>
                        <a:t>3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87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Calisto MT" panose="02040603050505030304" pitchFamily="18" charset="0"/>
                        </a:rPr>
                        <a:t>4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endParaRPr lang="en-US" sz="2800" b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87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Calisto MT" panose="02040603050505030304" pitchFamily="18" charset="0"/>
                        </a:rPr>
                        <a:t>20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87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Calisto MT" panose="02040603050505030304" pitchFamily="18" charset="0"/>
                        </a:rPr>
                        <a:t>33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endParaRPr lang="en-US" sz="2800" b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87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alisto MT" panose="02040603050505030304" pitchFamily="18" charset="0"/>
                        </a:rPr>
                        <a:t>54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endParaRPr lang="en-US" sz="2800" b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187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alisto MT" panose="02040603050505030304" pitchFamily="18" charset="0"/>
                        </a:rPr>
                        <a:t>92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endParaRPr lang="en-US" sz="2800" b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87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Calisto MT" panose="02040603050505030304" pitchFamily="18" charset="0"/>
                        </a:rPr>
                        <a:t>103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endParaRPr lang="en-US" sz="2800" b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8187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alisto MT" panose="02040603050505030304" pitchFamily="18" charset="0"/>
                        </a:rPr>
                        <a:t>213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8187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alisto MT" panose="02040603050505030304" pitchFamily="18" charset="0"/>
                        </a:rPr>
                        <a:t>221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val="41134035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C7EF6B72-7FF0-4BB9-B2B9-73FED6239D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14450" y="255588"/>
            <a:ext cx="10777538" cy="866775"/>
          </a:xfrm>
        </p:spPr>
        <p:txBody>
          <a:bodyPr/>
          <a:lstStyle/>
          <a:p>
            <a:pPr eaLnBrk="1" hangingPunct="1"/>
            <a:r>
              <a:rPr lang="en-US" altLang="en-US">
                <a:ln>
                  <a:noFill/>
                </a:ln>
                <a:latin typeface="Calisto MT" panose="02040603050505030304" pitchFamily="18" charset="0"/>
              </a:rPr>
              <a:t>What will the calculator look like? Powers of </a:t>
            </a:r>
            <a:r>
              <a:rPr lang="en-US" altLang="en-US" i="1">
                <a:ln>
                  <a:noFill/>
                </a:ln>
                <a:latin typeface="Calisto MT" panose="02040603050505030304" pitchFamily="18" charset="0"/>
              </a:rPr>
              <a:t>i:</a:t>
            </a:r>
          </a:p>
        </p:txBody>
      </p:sp>
      <p:sp>
        <p:nvSpPr>
          <p:cNvPr id="18435" name="TextBox 2">
            <a:extLst>
              <a:ext uri="{FF2B5EF4-FFF2-40B4-BE49-F238E27FC236}">
                <a16:creationId xmlns:a16="http://schemas.microsoft.com/office/drawing/2014/main" id="{6DB1EAC5-3DB4-4630-9C82-8561B4932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2463" y="1182688"/>
            <a:ext cx="9561512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>
                <a:latin typeface="Calisto MT" panose="02040603050505030304" pitchFamily="18" charset="0"/>
              </a:rPr>
              <a:t>When you put </a:t>
            </a:r>
            <a:r>
              <a:rPr lang="en-US" altLang="en-US" sz="3200" i="1">
                <a:latin typeface="Calisto MT" panose="02040603050505030304" pitchFamily="18" charset="0"/>
              </a:rPr>
              <a:t>i</a:t>
            </a:r>
            <a:r>
              <a:rPr lang="en-US" altLang="en-US" sz="3200">
                <a:latin typeface="Calisto MT" panose="02040603050505030304" pitchFamily="18" charset="0"/>
              </a:rPr>
              <a:t> raised to a power in the calculator, sometimes the calculator will give you an answer that doesn’t follow the patter. However, you know that you can ONLY HAVE ONE OF THE FOUR ANSWERS, -1, 1, -</a:t>
            </a:r>
            <a:r>
              <a:rPr lang="en-US" altLang="en-US" sz="3200" i="1">
                <a:latin typeface="Calisto MT" panose="02040603050505030304" pitchFamily="18" charset="0"/>
              </a:rPr>
              <a:t>i</a:t>
            </a:r>
            <a:r>
              <a:rPr lang="en-US" altLang="en-US" sz="3200">
                <a:latin typeface="Calisto MT" panose="02040603050505030304" pitchFamily="18" charset="0"/>
              </a:rPr>
              <a:t>, and </a:t>
            </a:r>
            <a:r>
              <a:rPr lang="en-US" altLang="en-US" sz="3200" i="1">
                <a:latin typeface="Calisto MT" panose="02040603050505030304" pitchFamily="18" charset="0"/>
              </a:rPr>
              <a:t>i.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CB9774-7DA3-48B8-9E07-4A8BBC62927E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01251" y="4491530"/>
            <a:ext cx="2125060" cy="70788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noFill/>
                <a:latin typeface="+mn-lt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C846F2-8186-4622-8F4B-1F27A9D01831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18780" y="4553086"/>
            <a:ext cx="2615844" cy="5847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noFill/>
                <a:latin typeface="+mn-lt"/>
              </a:rPr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D2233F-B311-41FF-AC1A-255AC98A168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73367" y="5402270"/>
            <a:ext cx="2125060" cy="70788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noFill/>
                <a:latin typeface="+mn-lt"/>
              </a:rPr>
              <a:t>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A8AB7B-CCCC-4FC3-9D0E-96F78610A083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90897" y="5463826"/>
            <a:ext cx="3006977" cy="58477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27A95FE4-8721-4594-AB73-6DF2E6621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50" y="1152525"/>
            <a:ext cx="369887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6600" i="1">
                <a:latin typeface="Times New Roman" panose="02020603050405020304" pitchFamily="18" charset="0"/>
              </a:rPr>
              <a:t>a + bi</a:t>
            </a:r>
          </a:p>
        </p:txBody>
      </p:sp>
      <p:sp>
        <p:nvSpPr>
          <p:cNvPr id="19459" name="Rectangle 17">
            <a:extLst>
              <a:ext uri="{FF2B5EF4-FFF2-40B4-BE49-F238E27FC236}">
                <a16:creationId xmlns:a16="http://schemas.microsoft.com/office/drawing/2014/main" id="{12153A76-3ED6-4F88-80F5-27CC984B10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73275" y="241300"/>
            <a:ext cx="7772400" cy="758825"/>
          </a:xfrm>
        </p:spPr>
        <p:txBody>
          <a:bodyPr/>
          <a:lstStyle/>
          <a:p>
            <a:pPr eaLnBrk="1" hangingPunct="1"/>
            <a:r>
              <a:rPr lang="en-US" altLang="en-US" b="1">
                <a:ln>
                  <a:noFill/>
                </a:ln>
                <a:latin typeface="Calisto MT" panose="02040603050505030304" pitchFamily="18" charset="0"/>
              </a:rPr>
              <a:t>Complex Numbers</a:t>
            </a:r>
          </a:p>
        </p:txBody>
      </p:sp>
      <p:sp>
        <p:nvSpPr>
          <p:cNvPr id="8210" name="Text Box 18">
            <a:extLst>
              <a:ext uri="{FF2B5EF4-FFF2-40B4-BE49-F238E27FC236}">
                <a16:creationId xmlns:a16="http://schemas.microsoft.com/office/drawing/2014/main" id="{E40F5683-95A1-4EB5-AE35-9C3DE136F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6538" y="2517775"/>
            <a:ext cx="18303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  <a:latin typeface="Tahoma" panose="020B0604030504040204" pitchFamily="34" charset="0"/>
              </a:rPr>
              <a:t>real</a:t>
            </a:r>
          </a:p>
        </p:txBody>
      </p:sp>
      <p:sp>
        <p:nvSpPr>
          <p:cNvPr id="8211" name="Text Box 19">
            <a:extLst>
              <a:ext uri="{FF2B5EF4-FFF2-40B4-BE49-F238E27FC236}">
                <a16:creationId xmlns:a16="http://schemas.microsoft.com/office/drawing/2014/main" id="{7699DDC9-E028-49CA-91A5-4D0008878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8625" y="2443163"/>
            <a:ext cx="2959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  <a:latin typeface="Tahoma" panose="020B0604030504040204" pitchFamily="34" charset="0"/>
              </a:rPr>
              <a:t>imaginary</a:t>
            </a:r>
          </a:p>
        </p:txBody>
      </p:sp>
      <p:sp>
        <p:nvSpPr>
          <p:cNvPr id="8212" name="Line 20">
            <a:extLst>
              <a:ext uri="{FF2B5EF4-FFF2-40B4-BE49-F238E27FC236}">
                <a16:creationId xmlns:a16="http://schemas.microsoft.com/office/drawing/2014/main" id="{20C47D03-1E82-4BDB-9EF4-3B307573DF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5363" y="2214563"/>
            <a:ext cx="379412" cy="3794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13" name="Line 21">
            <a:extLst>
              <a:ext uri="{FF2B5EF4-FFF2-40B4-BE49-F238E27FC236}">
                <a16:creationId xmlns:a16="http://schemas.microsoft.com/office/drawing/2014/main" id="{BB12AB6B-F65C-43AE-83C3-120106925A1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81838" y="2138363"/>
            <a:ext cx="531812" cy="3794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14" name="Text Box 22">
            <a:extLst>
              <a:ext uri="{FF2B5EF4-FFF2-40B4-BE49-F238E27FC236}">
                <a16:creationId xmlns:a16="http://schemas.microsoft.com/office/drawing/2014/main" id="{D08F4FA9-20F5-4CA4-90EF-2BC311BD9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581400"/>
            <a:ext cx="9144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complex numbers </a:t>
            </a:r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consist of all sums a + bi, where a and b are real numbers and </a:t>
            </a:r>
            <a:r>
              <a:rPr lang="en-US" altLang="en-US" sz="3200" i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is the imaginary unit.  The real part is a, and the imaginary part is </a:t>
            </a:r>
            <a:r>
              <a:rPr lang="en-US" altLang="en-US" sz="3200" i="1">
                <a:solidFill>
                  <a:srgbClr val="000000"/>
                </a:solidFill>
                <a:latin typeface="Times New Roman" panose="02020603050405020304" pitchFamily="18" charset="0"/>
              </a:rPr>
              <a:t>bi</a:t>
            </a:r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 autoUpdateAnimBg="0"/>
      <p:bldP spid="8211" grpId="0" autoUpdateAnimBg="0"/>
      <p:bldP spid="82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2">
            <a:extLst>
              <a:ext uri="{FF2B5EF4-FFF2-40B4-BE49-F238E27FC236}">
                <a16:creationId xmlns:a16="http://schemas.microsoft.com/office/drawing/2014/main" id="{8D8CF697-330C-4652-A0D7-456FDA975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275" y="1379538"/>
            <a:ext cx="7958138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en-US" altLang="en-US" sz="3600">
                <a:latin typeface="Calisto MT" panose="02040603050505030304" pitchFamily="18" charset="0"/>
              </a:rPr>
              <a:t>1.</a:t>
            </a:r>
          </a:p>
          <a:p>
            <a:endParaRPr lang="en-US" altLang="en-US" sz="3600">
              <a:latin typeface="Calisto MT" panose="02040603050505030304" pitchFamily="18" charset="0"/>
            </a:endParaRPr>
          </a:p>
          <a:p>
            <a:r>
              <a:rPr lang="en-US" altLang="en-US" sz="3600">
                <a:latin typeface="Calisto MT" panose="02040603050505030304" pitchFamily="18" charset="0"/>
              </a:rPr>
              <a:t>2.</a:t>
            </a:r>
          </a:p>
          <a:p>
            <a:endParaRPr lang="en-US" altLang="en-US" sz="3600">
              <a:latin typeface="Calisto MT" panose="02040603050505030304" pitchFamily="18" charset="0"/>
            </a:endParaRPr>
          </a:p>
          <a:p>
            <a:r>
              <a:rPr lang="en-US" altLang="en-US" sz="3600">
                <a:latin typeface="Calisto MT" panose="02040603050505030304" pitchFamily="18" charset="0"/>
              </a:rPr>
              <a:t>3.</a:t>
            </a:r>
          </a:p>
          <a:p>
            <a:endParaRPr lang="en-US" altLang="en-US" sz="3600">
              <a:latin typeface="Calisto MT" panose="02040603050505030304" pitchFamily="18" charset="0"/>
            </a:endParaRPr>
          </a:p>
          <a:p>
            <a:r>
              <a:rPr lang="en-US" altLang="en-US" sz="3600">
                <a:latin typeface="Calisto MT" panose="02040603050505030304" pitchFamily="18" charset="0"/>
              </a:rPr>
              <a:t>4.</a:t>
            </a:r>
          </a:p>
          <a:p>
            <a:endParaRPr lang="en-US" altLang="en-US" sz="3600">
              <a:latin typeface="Calisto MT" panose="02040603050505030304" pitchFamily="18" charset="0"/>
            </a:endParaRPr>
          </a:p>
          <a:p>
            <a:r>
              <a:rPr lang="en-US" altLang="en-US" sz="3600">
                <a:latin typeface="Calisto MT" panose="02040603050505030304" pitchFamily="18" charset="0"/>
              </a:rPr>
              <a:t>5.</a:t>
            </a:r>
          </a:p>
        </p:txBody>
      </p:sp>
      <p:sp>
        <p:nvSpPr>
          <p:cNvPr id="20483" name="Rectangle 16">
            <a:extLst>
              <a:ext uri="{FF2B5EF4-FFF2-40B4-BE49-F238E27FC236}">
                <a16:creationId xmlns:a16="http://schemas.microsoft.com/office/drawing/2014/main" id="{7177CCDA-8D17-4A11-83B1-1EF0A73B53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5038" y="-14288"/>
            <a:ext cx="9475787" cy="758826"/>
          </a:xfrm>
        </p:spPr>
        <p:txBody>
          <a:bodyPr/>
          <a:lstStyle/>
          <a:p>
            <a:pPr eaLnBrk="1" hangingPunct="1"/>
            <a:r>
              <a:rPr lang="en-US" altLang="en-US" b="1">
                <a:ln>
                  <a:noFill/>
                </a:ln>
                <a:latin typeface="Calisto MT" panose="02040603050505030304" pitchFamily="18" charset="0"/>
              </a:rPr>
              <a:t>Complex Numbers: Add or Subtract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AD92CE-FD2A-4D13-8ACE-BE7AAAC261A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32515" y="1486423"/>
            <a:ext cx="2663101" cy="553998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0969BE-4E6D-4E28-8A00-BA9709B4DB7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04283" y="2520905"/>
            <a:ext cx="4450514" cy="55399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A572FC-513D-47E2-9829-62263AD899E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24328" y="3641993"/>
            <a:ext cx="3850990" cy="55399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1C640E-94CB-4BA2-AE50-4BDA1BB66040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88300" y="4636382"/>
            <a:ext cx="6302623" cy="646331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8455A1-79ED-4C86-A2E7-31A58FA3863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86036" y="5859794"/>
            <a:ext cx="3976025" cy="553998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0489" name="TextBox 7">
            <a:extLst>
              <a:ext uri="{FF2B5EF4-FFF2-40B4-BE49-F238E27FC236}">
                <a16:creationId xmlns:a16="http://schemas.microsoft.com/office/drawing/2014/main" id="{F554560B-AEAF-47FA-A4A3-92C9021BD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000" y="622300"/>
            <a:ext cx="4921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en-US" altLang="en-US" sz="3200" b="1" i="1">
                <a:latin typeface="Calisto MT" panose="02040603050505030304" pitchFamily="18" charset="0"/>
              </a:rPr>
              <a:t>Combine Like Terms!!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2">
            <a:extLst>
              <a:ext uri="{FF2B5EF4-FFF2-40B4-BE49-F238E27FC236}">
                <a16:creationId xmlns:a16="http://schemas.microsoft.com/office/drawing/2014/main" id="{45B7097D-40B5-44F7-AB7B-05D1E022B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0063" y="1290638"/>
            <a:ext cx="9639300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en-US" altLang="en-US" sz="3600">
                <a:latin typeface="Calisto MT" panose="02040603050505030304" pitchFamily="18" charset="0"/>
              </a:rPr>
              <a:t>1.</a:t>
            </a:r>
          </a:p>
          <a:p>
            <a:endParaRPr lang="en-US" altLang="en-US" sz="3600">
              <a:latin typeface="Calisto MT" panose="02040603050505030304" pitchFamily="18" charset="0"/>
            </a:endParaRPr>
          </a:p>
          <a:p>
            <a:r>
              <a:rPr lang="en-US" altLang="en-US" sz="3600">
                <a:latin typeface="Calisto MT" panose="02040603050505030304" pitchFamily="18" charset="0"/>
              </a:rPr>
              <a:t>2.</a:t>
            </a:r>
          </a:p>
          <a:p>
            <a:endParaRPr lang="en-US" altLang="en-US" sz="3600">
              <a:latin typeface="Calisto MT" panose="02040603050505030304" pitchFamily="18" charset="0"/>
            </a:endParaRPr>
          </a:p>
          <a:p>
            <a:r>
              <a:rPr lang="en-US" altLang="en-US" sz="3600">
                <a:latin typeface="Calisto MT" panose="02040603050505030304" pitchFamily="18" charset="0"/>
              </a:rPr>
              <a:t>3.</a:t>
            </a:r>
          </a:p>
          <a:p>
            <a:endParaRPr lang="en-US" altLang="en-US" sz="3600">
              <a:latin typeface="Calisto MT" panose="02040603050505030304" pitchFamily="18" charset="0"/>
            </a:endParaRPr>
          </a:p>
          <a:p>
            <a:r>
              <a:rPr lang="en-US" altLang="en-US" sz="3600">
                <a:latin typeface="Calisto MT" panose="02040603050505030304" pitchFamily="18" charset="0"/>
              </a:rPr>
              <a:t>4.</a:t>
            </a:r>
          </a:p>
          <a:p>
            <a:endParaRPr lang="en-US" altLang="en-US" sz="3600">
              <a:latin typeface="Calisto MT" panose="02040603050505030304" pitchFamily="18" charset="0"/>
            </a:endParaRPr>
          </a:p>
          <a:p>
            <a:r>
              <a:rPr lang="en-US" altLang="en-US" sz="3600">
                <a:latin typeface="Calisto MT" panose="02040603050505030304" pitchFamily="18" charset="0"/>
              </a:rPr>
              <a:t>5.</a:t>
            </a:r>
          </a:p>
        </p:txBody>
      </p:sp>
      <p:sp>
        <p:nvSpPr>
          <p:cNvPr id="21507" name="Rectangle 16">
            <a:extLst>
              <a:ext uri="{FF2B5EF4-FFF2-40B4-BE49-F238E27FC236}">
                <a16:creationId xmlns:a16="http://schemas.microsoft.com/office/drawing/2014/main" id="{03C08C64-E483-402F-BC92-C67F4B0A12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5038" y="-14288"/>
            <a:ext cx="9475787" cy="758826"/>
          </a:xfrm>
        </p:spPr>
        <p:txBody>
          <a:bodyPr/>
          <a:lstStyle/>
          <a:p>
            <a:pPr eaLnBrk="1" hangingPunct="1"/>
            <a:r>
              <a:rPr lang="en-US" altLang="en-US" b="1">
                <a:ln>
                  <a:noFill/>
                </a:ln>
                <a:latin typeface="Calisto MT" panose="02040603050505030304" pitchFamily="18" charset="0"/>
              </a:rPr>
              <a:t>Complex Numbers: Multiply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7B47130-2450-434D-8302-BD502273F3F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21393" y="622016"/>
            <a:ext cx="4920192" cy="595932"/>
          </a:xfrm>
          <a:prstGeom prst="rect">
            <a:avLst/>
          </a:prstGeom>
          <a:blipFill>
            <a:blip r:embed="rId2"/>
            <a:stretch>
              <a:fillRect l="-3098" t="-11224" b="-32653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08D357-22ED-4CA5-A2E7-5F978B8C542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45382" y="2390759"/>
            <a:ext cx="3556038" cy="55399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E54455-31CF-4446-9BF6-7EFDB884FFE9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45382" y="1290254"/>
            <a:ext cx="1871025" cy="646331"/>
          </a:xfrm>
          <a:prstGeom prst="rect">
            <a:avLst/>
          </a:prstGeom>
          <a:blipFill>
            <a:blip r:embed="rId4"/>
            <a:stretch>
              <a:fillRect t="-15094" r="-9446" b="-34906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49EC02-2AFF-4625-B698-300DFA88FFE1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45382" y="5703463"/>
            <a:ext cx="2095702" cy="646331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B577707-BF58-4DCD-B5B2-5E877DF6BE4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45382" y="4599259"/>
            <a:ext cx="4062779" cy="553998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CF9A27C-A9B6-4581-AE0C-28AADC9B53C1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45382" y="3467674"/>
            <a:ext cx="3301160" cy="553998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>
            <a:extLst>
              <a:ext uri="{FF2B5EF4-FFF2-40B4-BE49-F238E27FC236}">
                <a16:creationId xmlns:a16="http://schemas.microsoft.com/office/drawing/2014/main" id="{13ABF4C6-3E81-48E9-BE00-EADC5A4AB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0063" y="88900"/>
            <a:ext cx="10548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600" b="1">
                <a:latin typeface="Calisto MT" panose="02040603050505030304" pitchFamily="18" charset="0"/>
              </a:rPr>
              <a:t>Rationalize the Denominator: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62BA01-FCB7-4351-AFFA-143076B1DF8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53040" y="1607520"/>
            <a:ext cx="1436578" cy="127163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noFill/>
                <a:latin typeface="+mn-lt"/>
              </a:rPr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5B43FB-B8A3-4E2C-95BF-35469CD37FB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48286" y="4187951"/>
            <a:ext cx="1436578" cy="143872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noFill/>
                <a:latin typeface="+mn-lt"/>
              </a:rPr>
              <a:t> </a:t>
            </a:r>
          </a:p>
        </p:txBody>
      </p:sp>
      <p:sp>
        <p:nvSpPr>
          <p:cNvPr id="22533" name="TextBox 1">
            <a:extLst>
              <a:ext uri="{FF2B5EF4-FFF2-40B4-BE49-F238E27FC236}">
                <a16:creationId xmlns:a16="http://schemas.microsoft.com/office/drawing/2014/main" id="{72494DBD-61C0-4562-93A0-89CBD3E2D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8675" y="623888"/>
            <a:ext cx="100949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en-US" altLang="en-US" sz="2800" b="1" i="1">
                <a:latin typeface="Calisto MT" panose="02040603050505030304" pitchFamily="18" charset="0"/>
              </a:rPr>
              <a:t>Never leave Radicals or Imaginary Numbers in the denominator!!!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5DAF334-E6C3-4729-ACD2-3B87BBDEDE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0863" y="176213"/>
            <a:ext cx="7772400" cy="985837"/>
          </a:xfrm>
        </p:spPr>
        <p:txBody>
          <a:bodyPr/>
          <a:lstStyle/>
          <a:p>
            <a:pPr algn="l" eaLnBrk="1" hangingPunct="1"/>
            <a:r>
              <a:rPr lang="en-US" altLang="en-US" sz="4400" b="1">
                <a:ln>
                  <a:noFill/>
                </a:ln>
                <a:latin typeface="Calisto MT" panose="02040603050505030304" pitchFamily="18" charset="0"/>
              </a:rPr>
              <a:t>Conjugate: </a:t>
            </a: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03BD7888-48AC-4AD9-8776-7F93F8418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1013" y="1835150"/>
            <a:ext cx="10112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4000">
                <a:latin typeface="Times New Roman" panose="02020603050405020304" pitchFamily="18" charset="0"/>
              </a:rPr>
              <a:t>-The </a:t>
            </a:r>
            <a:r>
              <a:rPr lang="en-US" altLang="en-US" sz="4000" b="1">
                <a:latin typeface="Times New Roman" panose="02020603050405020304" pitchFamily="18" charset="0"/>
              </a:rPr>
              <a:t>complex conjugate </a:t>
            </a:r>
            <a:r>
              <a:rPr lang="en-US" altLang="en-US" sz="4000">
                <a:latin typeface="Times New Roman" panose="02020603050405020304" pitchFamily="18" charset="0"/>
              </a:rPr>
              <a:t>of   </a:t>
            </a:r>
            <a:r>
              <a:rPr lang="en-US" altLang="en-US" sz="4000">
                <a:solidFill>
                  <a:schemeClr val="accent2"/>
                </a:solidFill>
                <a:latin typeface="Times New Roman" panose="02020603050405020304" pitchFamily="18" charset="0"/>
              </a:rPr>
              <a:t>a + bi</a:t>
            </a:r>
            <a:r>
              <a:rPr lang="en-US" altLang="en-US" sz="4000">
                <a:latin typeface="Times New Roman" panose="02020603050405020304" pitchFamily="18" charset="0"/>
              </a:rPr>
              <a:t>  is   </a:t>
            </a:r>
            <a:r>
              <a:rPr lang="en-US" altLang="en-US" sz="4000">
                <a:solidFill>
                  <a:schemeClr val="accent2"/>
                </a:solidFill>
                <a:latin typeface="Times New Roman" panose="02020603050405020304" pitchFamily="18" charset="0"/>
              </a:rPr>
              <a:t>a – bi</a:t>
            </a:r>
            <a:r>
              <a:rPr lang="en-US" altLang="en-US" sz="40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3252" name="Text Box 4">
            <a:extLst>
              <a:ext uri="{FF2B5EF4-FFF2-40B4-BE49-F238E27FC236}">
                <a16:creationId xmlns:a16="http://schemas.microsoft.com/office/drawing/2014/main" id="{59536801-B201-49CE-B37A-8BA34F533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1013" y="2897188"/>
            <a:ext cx="10112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4000">
                <a:latin typeface="Times New Roman" panose="02020603050405020304" pitchFamily="18" charset="0"/>
              </a:rPr>
              <a:t>-The </a:t>
            </a:r>
            <a:r>
              <a:rPr lang="en-US" altLang="en-US" sz="4000" b="1">
                <a:latin typeface="Times New Roman" panose="02020603050405020304" pitchFamily="18" charset="0"/>
              </a:rPr>
              <a:t>complex</a:t>
            </a:r>
            <a:r>
              <a:rPr lang="en-US" altLang="en-US" sz="4000">
                <a:latin typeface="Times New Roman" panose="02020603050405020304" pitchFamily="18" charset="0"/>
              </a:rPr>
              <a:t> </a:t>
            </a:r>
            <a:r>
              <a:rPr lang="en-US" altLang="en-US" sz="4000" b="1">
                <a:latin typeface="Times New Roman" panose="02020603050405020304" pitchFamily="18" charset="0"/>
              </a:rPr>
              <a:t>conjugate</a:t>
            </a:r>
            <a:r>
              <a:rPr lang="en-US" altLang="en-US" sz="4000">
                <a:latin typeface="Times New Roman" panose="02020603050405020304" pitchFamily="18" charset="0"/>
              </a:rPr>
              <a:t> of   </a:t>
            </a:r>
            <a:r>
              <a:rPr lang="en-US" altLang="en-US" sz="4000">
                <a:solidFill>
                  <a:schemeClr val="accent2"/>
                </a:solidFill>
                <a:latin typeface="Times New Roman" panose="02020603050405020304" pitchFamily="18" charset="0"/>
              </a:rPr>
              <a:t>a – bi</a:t>
            </a:r>
            <a:r>
              <a:rPr lang="en-US" altLang="en-US" sz="4000">
                <a:latin typeface="Times New Roman" panose="02020603050405020304" pitchFamily="18" charset="0"/>
              </a:rPr>
              <a:t>   is   </a:t>
            </a:r>
            <a:r>
              <a:rPr lang="en-US" altLang="en-US" sz="4000">
                <a:solidFill>
                  <a:schemeClr val="accent2"/>
                </a:solidFill>
                <a:latin typeface="Times New Roman" panose="02020603050405020304" pitchFamily="18" charset="0"/>
              </a:rPr>
              <a:t>a + bi</a:t>
            </a:r>
            <a:endParaRPr lang="en-US" altLang="en-US" sz="4000">
              <a:latin typeface="Times New Roman" panose="02020603050405020304" pitchFamily="18" charset="0"/>
            </a:endParaRPr>
          </a:p>
        </p:txBody>
      </p:sp>
      <p:sp>
        <p:nvSpPr>
          <p:cNvPr id="23557" name="TextBox 1">
            <a:extLst>
              <a:ext uri="{FF2B5EF4-FFF2-40B4-BE49-F238E27FC236}">
                <a16:creationId xmlns:a16="http://schemas.microsoft.com/office/drawing/2014/main" id="{25259C1A-8D08-4A52-AAB4-B7137DB08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4288" y="950913"/>
            <a:ext cx="9107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en-US" altLang="en-US" sz="2800" b="1" i="1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Use the Conjugate to divide complex numbers!!!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utoUpdateAnimBg="0"/>
      <p:bldP spid="532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>
            <a:extLst>
              <a:ext uri="{FF2B5EF4-FFF2-40B4-BE49-F238E27FC236}">
                <a16:creationId xmlns:a16="http://schemas.microsoft.com/office/drawing/2014/main" id="{EA422EEE-3008-45ED-AADF-3FF7BC4C8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75" y="1273175"/>
            <a:ext cx="50085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en-US" altLang="en-US" sz="3600">
                <a:latin typeface="Calisto MT" panose="02040603050505030304" pitchFamily="18" charset="0"/>
              </a:rPr>
              <a:t>1.</a:t>
            </a:r>
          </a:p>
          <a:p>
            <a:endParaRPr lang="en-US" altLang="en-US" sz="3600">
              <a:latin typeface="Calisto MT" panose="02040603050505030304" pitchFamily="18" charset="0"/>
            </a:endParaRPr>
          </a:p>
          <a:p>
            <a:r>
              <a:rPr lang="en-US" altLang="en-US" sz="3600">
                <a:latin typeface="Calisto MT" panose="02040603050505030304" pitchFamily="18" charset="0"/>
              </a:rPr>
              <a:t>2.</a:t>
            </a:r>
          </a:p>
          <a:p>
            <a:endParaRPr lang="en-US" altLang="en-US" sz="3600">
              <a:latin typeface="Calisto MT" panose="02040603050505030304" pitchFamily="18" charset="0"/>
            </a:endParaRPr>
          </a:p>
          <a:p>
            <a:r>
              <a:rPr lang="en-US" altLang="en-US" sz="3600">
                <a:latin typeface="Calisto MT" panose="02040603050505030304" pitchFamily="18" charset="0"/>
              </a:rPr>
              <a:t>3.</a:t>
            </a:r>
          </a:p>
          <a:p>
            <a:endParaRPr lang="en-US" altLang="en-US" sz="3600">
              <a:latin typeface="Calisto MT" panose="02040603050505030304" pitchFamily="18" charset="0"/>
            </a:endParaRPr>
          </a:p>
          <a:p>
            <a:r>
              <a:rPr lang="en-US" altLang="en-US" sz="3600">
                <a:latin typeface="Calisto MT" panose="02040603050505030304" pitchFamily="18" charset="0"/>
              </a:rPr>
              <a:t>4.</a:t>
            </a:r>
          </a:p>
          <a:p>
            <a:endParaRPr lang="en-US" altLang="en-US" sz="3600">
              <a:latin typeface="Calisto MT" panose="02040603050505030304" pitchFamily="18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71301258-A026-4ABC-8BF7-DDFA6C395D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6263" y="165100"/>
            <a:ext cx="8499475" cy="911225"/>
          </a:xfrm>
        </p:spPr>
        <p:txBody>
          <a:bodyPr/>
          <a:lstStyle/>
          <a:p>
            <a:pPr eaLnBrk="1" hangingPunct="1"/>
            <a:r>
              <a:rPr lang="en-US" altLang="en-US" b="1">
                <a:ln>
                  <a:noFill/>
                </a:ln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Find the conjugate of each number…</a:t>
            </a:r>
          </a:p>
        </p:txBody>
      </p:sp>
      <p:graphicFrame>
        <p:nvGraphicFramePr>
          <p:cNvPr id="24580" name="Object 3">
            <a:extLst>
              <a:ext uri="{FF2B5EF4-FFF2-40B4-BE49-F238E27FC236}">
                <a16:creationId xmlns:a16="http://schemas.microsoft.com/office/drawing/2014/main" id="{6410BB84-5C5C-41FF-A737-93B43AE7E3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92438" y="1287463"/>
          <a:ext cx="155892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MathType Equation" r:id="rId3" imgW="368140" imgH="152334" progId="Equation">
                  <p:embed/>
                </p:oleObj>
              </mc:Choice>
              <mc:Fallback>
                <p:oleObj name="MathType Equation" r:id="rId3" imgW="368140" imgH="152334" progId="Equation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438" y="1287463"/>
                        <a:ext cx="1558925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>
            <a:extLst>
              <a:ext uri="{FF2B5EF4-FFF2-40B4-BE49-F238E27FC236}">
                <a16:creationId xmlns:a16="http://schemas.microsoft.com/office/drawing/2014/main" id="{82AF109F-7E62-4FBA-8E34-6963A99552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76538" y="2395538"/>
          <a:ext cx="1989137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MathType Equation" r:id="rId5" imgW="469696" imgH="152334" progId="Equation">
                  <p:embed/>
                </p:oleObj>
              </mc:Choice>
              <mc:Fallback>
                <p:oleObj name="MathType Equation" r:id="rId5" imgW="469696" imgH="152334" progId="Equation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538" y="2395538"/>
                        <a:ext cx="1989137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9" name="Object 7">
            <a:extLst>
              <a:ext uri="{FF2B5EF4-FFF2-40B4-BE49-F238E27FC236}">
                <a16:creationId xmlns:a16="http://schemas.microsoft.com/office/drawing/2014/main" id="{0CBADE0B-7240-43A6-A6BA-1E46C56FE3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65475" y="3484563"/>
          <a:ext cx="64611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MathType Equation" r:id="rId7" imgW="152268" imgH="152268" progId="Equation">
                  <p:embed/>
                </p:oleObj>
              </mc:Choice>
              <mc:Fallback>
                <p:oleObj name="MathType Equation" r:id="rId7" imgW="152268" imgH="152268" progId="Equation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5475" y="3484563"/>
                        <a:ext cx="646113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1" name="Object 9">
            <a:extLst>
              <a:ext uri="{FF2B5EF4-FFF2-40B4-BE49-F238E27FC236}">
                <a16:creationId xmlns:a16="http://schemas.microsoft.com/office/drawing/2014/main" id="{B09E4036-872A-4B6A-A5EB-F254AEAAC7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65475" y="4595813"/>
          <a:ext cx="484188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MathType Equation" r:id="rId9" imgW="114151" imgH="152202" progId="Equation">
                  <p:embed/>
                </p:oleObj>
              </mc:Choice>
              <mc:Fallback>
                <p:oleObj name="MathType Equation" r:id="rId9" imgW="114151" imgH="152202" progId="Equation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5475" y="4595813"/>
                        <a:ext cx="484188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7">
            <a:extLst>
              <a:ext uri="{FF2B5EF4-FFF2-40B4-BE49-F238E27FC236}">
                <a16:creationId xmlns:a16="http://schemas.microsoft.com/office/drawing/2014/main" id="{E66DC2BA-E0E9-4991-AB67-7205F20E85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9475" y="1673225"/>
          <a:ext cx="1820863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MathType Equation" r:id="rId3" imgW="482391" imgH="393529" progId="Equation">
                  <p:embed/>
                </p:oleObj>
              </mc:Choice>
              <mc:Fallback>
                <p:oleObj name="MathType Equation" r:id="rId3" imgW="482391" imgH="393529" progId="Equation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475" y="1673225"/>
                        <a:ext cx="1820863" cy="148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3" name="Rectangle 16">
            <a:extLst>
              <a:ext uri="{FF2B5EF4-FFF2-40B4-BE49-F238E27FC236}">
                <a16:creationId xmlns:a16="http://schemas.microsoft.com/office/drawing/2014/main" id="{F67DD3ED-C345-4D58-9867-12F9AA94B1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4488" y="55563"/>
            <a:ext cx="9474200" cy="758825"/>
          </a:xfrm>
        </p:spPr>
        <p:txBody>
          <a:bodyPr/>
          <a:lstStyle/>
          <a:p>
            <a:pPr eaLnBrk="1" hangingPunct="1"/>
            <a:r>
              <a:rPr lang="en-US" altLang="en-US" b="1">
                <a:ln>
                  <a:noFill/>
                </a:ln>
                <a:latin typeface="Calisto MT" panose="02040603050505030304" pitchFamily="18" charset="0"/>
              </a:rPr>
              <a:t>Complex Numbers: Divide</a:t>
            </a:r>
          </a:p>
        </p:txBody>
      </p:sp>
      <p:sp>
        <p:nvSpPr>
          <p:cNvPr id="25604" name="TextBox 2">
            <a:extLst>
              <a:ext uri="{FF2B5EF4-FFF2-40B4-BE49-F238E27FC236}">
                <a16:creationId xmlns:a16="http://schemas.microsoft.com/office/drawing/2014/main" id="{43789583-0A15-4E86-9439-A2B572500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2100" y="811213"/>
            <a:ext cx="84248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en-US" altLang="en-US" sz="2800" b="1" i="1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Use the complex conjugate of the denominator!!!</a:t>
            </a:r>
          </a:p>
        </p:txBody>
      </p:sp>
      <p:graphicFrame>
        <p:nvGraphicFramePr>
          <p:cNvPr id="25605" name="Object 5">
            <a:extLst>
              <a:ext uri="{FF2B5EF4-FFF2-40B4-BE49-F238E27FC236}">
                <a16:creationId xmlns:a16="http://schemas.microsoft.com/office/drawing/2014/main" id="{1291B30A-F258-467E-BC02-AEF2F4AFA7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55838" y="3568700"/>
          <a:ext cx="1716087" cy="171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MathType Equation" r:id="rId5" imgW="393529" imgH="393529" progId="Equation">
                  <p:embed/>
                </p:oleObj>
              </mc:Choice>
              <mc:Fallback>
                <p:oleObj name="MathType Equation" r:id="rId5" imgW="393529" imgH="393529" progId="Equation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838" y="3568700"/>
                        <a:ext cx="1716087" cy="171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Box 3">
            <a:extLst>
              <a:ext uri="{FF2B5EF4-FFF2-40B4-BE49-F238E27FC236}">
                <a16:creationId xmlns:a16="http://schemas.microsoft.com/office/drawing/2014/main" id="{E3A943A7-48D6-4FD3-814B-B27EF53D3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050" y="1570038"/>
            <a:ext cx="128905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en-US" altLang="en-US" sz="3600">
                <a:latin typeface="Calisto MT" panose="02040603050505030304" pitchFamily="18" charset="0"/>
              </a:rPr>
              <a:t>1.</a:t>
            </a:r>
          </a:p>
          <a:p>
            <a:endParaRPr lang="en-US" altLang="en-US" sz="3600">
              <a:latin typeface="Calisto MT" panose="02040603050505030304" pitchFamily="18" charset="0"/>
            </a:endParaRPr>
          </a:p>
          <a:p>
            <a:endParaRPr lang="en-US" altLang="en-US" sz="3600">
              <a:latin typeface="Calisto MT" panose="02040603050505030304" pitchFamily="18" charset="0"/>
            </a:endParaRPr>
          </a:p>
          <a:p>
            <a:endParaRPr lang="en-US" altLang="en-US" sz="3600">
              <a:latin typeface="Calisto MT" panose="02040603050505030304" pitchFamily="18" charset="0"/>
            </a:endParaRPr>
          </a:p>
          <a:p>
            <a:r>
              <a:rPr lang="en-US" altLang="en-US" sz="3600">
                <a:latin typeface="Calisto MT" panose="02040603050505030304" pitchFamily="18" charset="0"/>
              </a:rPr>
              <a:t>2.</a:t>
            </a:r>
          </a:p>
          <a:p>
            <a:endParaRPr lang="en-US" altLang="en-US" sz="3600">
              <a:latin typeface="Calisto MT" panose="0204060305050503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>
            <a:extLst>
              <a:ext uri="{FF2B5EF4-FFF2-40B4-BE49-F238E27FC236}">
                <a16:creationId xmlns:a16="http://schemas.microsoft.com/office/drawing/2014/main" id="{BF6CFA63-6C13-432E-A9A0-354355A17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3863" y="184150"/>
            <a:ext cx="93360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4400" b="1">
                <a:latin typeface="Calisto MT" panose="02040603050505030304" pitchFamily="18" charset="0"/>
                <a:cs typeface="Tahoma" panose="020B0604030504040204" pitchFamily="34" charset="0"/>
              </a:rPr>
              <a:t>Complex Numbers: Absolute Value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2D3E33-7F5D-4E00-9FCD-C9BC9CCE151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22600" y="1152525"/>
            <a:ext cx="5349875" cy="762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FCD13D-8A82-42F3-88EB-EFC495D11B9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80607" y="2340172"/>
            <a:ext cx="1656544" cy="55399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noFill/>
                <a:latin typeface="+mn-lt"/>
              </a:rPr>
              <a:t> </a:t>
            </a:r>
          </a:p>
        </p:txBody>
      </p:sp>
      <p:sp>
        <p:nvSpPr>
          <p:cNvPr id="26629" name="TextBox 4">
            <a:extLst>
              <a:ext uri="{FF2B5EF4-FFF2-40B4-BE49-F238E27FC236}">
                <a16:creationId xmlns:a16="http://schemas.microsoft.com/office/drawing/2014/main" id="{6F06AABB-B88D-4C4C-B28C-93F70462C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7575" y="2457450"/>
            <a:ext cx="31877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latin typeface="Tahoma" panose="020B0604030504040204" pitchFamily="34" charset="0"/>
              </a:rPr>
              <a:t>1.  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latin typeface="Tahoma" panose="020B0604030504040204" pitchFamily="34" charset="0"/>
              </a:rPr>
              <a:t>2.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latin typeface="Tahoma" panose="020B0604030504040204" pitchFamily="34" charset="0"/>
              </a:rPr>
              <a:t>3.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881FED-B964-41BA-A3C4-0C88CF507FE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64537" y="3426623"/>
            <a:ext cx="2001189" cy="55399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noFill/>
                <a:latin typeface="+mn-lt"/>
              </a:rPr>
              <a:t>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24A6EF-9365-4653-AAB3-7E0EB3C8015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80608" y="4491530"/>
            <a:ext cx="2001189" cy="553998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F974B311-078A-4DE2-95D8-6384ADF85D7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66850" y="1987550"/>
            <a:ext cx="973772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>
                <a:latin typeface="Elephant" panose="02020904090505020303" pitchFamily="18" charset="0"/>
              </a:rPr>
              <a:t>The Complex Number System</a:t>
            </a:r>
            <a:br>
              <a:rPr lang="en-US" altLang="en-US" sz="3600" dirty="0">
                <a:latin typeface="Elephant" panose="02020904090505020303" pitchFamily="18" charset="0"/>
              </a:rPr>
            </a:br>
            <a:endParaRPr lang="en-US" altLang="en-US" sz="3600" dirty="0">
              <a:latin typeface="Elephant" panose="02020904090505020303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F7786-4B06-4B1A-9AD4-00CC47F95A7C}"/>
              </a:ext>
            </a:extLst>
          </p:cNvPr>
          <p:cNvSpPr txBox="1">
            <a:spLocks/>
          </p:cNvSpPr>
          <p:nvPr/>
        </p:nvSpPr>
        <p:spPr>
          <a:xfrm>
            <a:off x="2073275" y="0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b="1" kern="0" dirty="0">
                <a:latin typeface="Calisto MT" panose="02040603050505030304" pitchFamily="18" charset="0"/>
              </a:rPr>
              <a:t>Complex Numbers: Graphing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90857-A3C3-4CF1-BFD5-8AAF299729D6}"/>
              </a:ext>
            </a:extLst>
          </p:cNvPr>
          <p:cNvSpPr txBox="1">
            <a:spLocks/>
          </p:cNvSpPr>
          <p:nvPr/>
        </p:nvSpPr>
        <p:spPr>
          <a:xfrm>
            <a:off x="1506538" y="773113"/>
            <a:ext cx="10699750" cy="555307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kern="0" dirty="0">
                <a:latin typeface="+mj-lt"/>
              </a:rPr>
              <a:t>Graphing complex numbers is like graphing real numbers.</a:t>
            </a:r>
          </a:p>
          <a:p>
            <a:pPr>
              <a:defRPr/>
            </a:pPr>
            <a:r>
              <a:rPr lang="en-US" kern="0" dirty="0">
                <a:latin typeface="+mj-lt"/>
              </a:rPr>
              <a:t> The real axis corresponds to the </a:t>
            </a:r>
            <a:r>
              <a:rPr lang="en-US" u="sng" kern="0" dirty="0">
                <a:latin typeface="+mj-lt"/>
              </a:rPr>
              <a:t>x-axis</a:t>
            </a:r>
            <a:r>
              <a:rPr lang="en-US" kern="0" dirty="0">
                <a:latin typeface="+mj-lt"/>
              </a:rPr>
              <a:t> and the imaginary axis corresponds to the </a:t>
            </a:r>
            <a:r>
              <a:rPr lang="en-US" u="sng" kern="0" dirty="0">
                <a:latin typeface="+mj-lt"/>
              </a:rPr>
              <a:t>y-axis</a:t>
            </a:r>
            <a:r>
              <a:rPr lang="en-US" kern="0" dirty="0">
                <a:latin typeface="+mj-lt"/>
              </a:rPr>
              <a:t>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kern="0" dirty="0">
                <a:latin typeface="+mj-lt"/>
              </a:rPr>
              <a:t>Examples:  Graph each complex number.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kern="0" dirty="0"/>
          </a:p>
        </p:txBody>
      </p:sp>
      <p:pic>
        <p:nvPicPr>
          <p:cNvPr id="27652" name="Picture 3" descr="a207c05_pra_l09ak_001a_A">
            <a:extLst>
              <a:ext uri="{FF2B5EF4-FFF2-40B4-BE49-F238E27FC236}">
                <a16:creationId xmlns:a16="http://schemas.microsoft.com/office/drawing/2014/main" id="{8DBB4B1A-8E9E-47CF-9F1A-2607D8071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463" y="2973388"/>
            <a:ext cx="3944937" cy="376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CCA31C-E6D8-44D1-AD60-5E6BEE70724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97745" y="3182778"/>
            <a:ext cx="1168397" cy="492443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A80733-E570-4A49-86EE-B2B3831F46DD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69126" y="3078810"/>
            <a:ext cx="1659237" cy="58477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DF49CA-24DE-4ADD-B322-55A1CED835F7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99400" y="3960265"/>
            <a:ext cx="1659237" cy="584775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345094-DD40-4AA6-93B1-AB8C2F92CFE3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13382" y="3969165"/>
            <a:ext cx="1353063" cy="584775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7D6FB4-9AEB-4BA6-AFBD-F420F8B44F86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04161" y="5563895"/>
            <a:ext cx="800219" cy="584775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F5BF6D-0F8F-45DA-8C61-5982814C81BC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81995" y="4653502"/>
            <a:ext cx="494046" cy="584775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DE0C85-9980-4A33-AB2D-E1153A11B609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38036" y="5530664"/>
            <a:ext cx="636906" cy="584775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44E822-D128-4178-A577-5F59BD113798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75059" y="4741840"/>
            <a:ext cx="943079" cy="584775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D6F1C3-26BF-4A2A-9A13-5060F90AA380}"/>
              </a:ext>
            </a:extLst>
          </p:cNvPr>
          <p:cNvCxnSpPr>
            <a:cxnSpLocks/>
          </p:cNvCxnSpPr>
          <p:nvPr/>
        </p:nvCxnSpPr>
        <p:spPr>
          <a:xfrm>
            <a:off x="3590925" y="2970213"/>
            <a:ext cx="0" cy="3355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1A117D1-80F2-43B2-B164-DFA7AFA1B16F}"/>
              </a:ext>
            </a:extLst>
          </p:cNvPr>
          <p:cNvCxnSpPr/>
          <p:nvPr/>
        </p:nvCxnSpPr>
        <p:spPr>
          <a:xfrm>
            <a:off x="1506538" y="3808413"/>
            <a:ext cx="4589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56E83C2-F96C-4A71-A758-EA5F00CC7F6E}"/>
              </a:ext>
            </a:extLst>
          </p:cNvPr>
          <p:cNvCxnSpPr/>
          <p:nvPr/>
        </p:nvCxnSpPr>
        <p:spPr>
          <a:xfrm>
            <a:off x="1477963" y="4652963"/>
            <a:ext cx="4589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0678CB-2CE7-4C5D-8B7F-67863CC83294}"/>
              </a:ext>
            </a:extLst>
          </p:cNvPr>
          <p:cNvCxnSpPr/>
          <p:nvPr/>
        </p:nvCxnSpPr>
        <p:spPr>
          <a:xfrm>
            <a:off x="1477963" y="5362575"/>
            <a:ext cx="4589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A3A7AA2-247E-4C88-871F-6F40F78E0E9A}"/>
              </a:ext>
            </a:extLst>
          </p:cNvPr>
          <p:cNvCxnSpPr/>
          <p:nvPr/>
        </p:nvCxnSpPr>
        <p:spPr>
          <a:xfrm>
            <a:off x="1506538" y="6326188"/>
            <a:ext cx="4589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60AAEA4-C00B-4422-A7C6-AA45C3ECCD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n>
                  <a:noFill/>
                </a:ln>
              </a:rPr>
              <a:t>Once upon a time…</a:t>
            </a:r>
          </a:p>
        </p:txBody>
      </p:sp>
      <p:graphicFrame>
        <p:nvGraphicFramePr>
          <p:cNvPr id="10243" name="Object 5">
            <a:extLst>
              <a:ext uri="{FF2B5EF4-FFF2-40B4-BE49-F238E27FC236}">
                <a16:creationId xmlns:a16="http://schemas.microsoft.com/office/drawing/2014/main" id="{062AF2A5-979C-4152-A318-5E3494C86F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97075" y="2138363"/>
          <a:ext cx="8013700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3" imgW="1447172" imgH="215806" progId="Equation.DSMT4">
                  <p:embed/>
                </p:oleObj>
              </mc:Choice>
              <mc:Fallback>
                <p:oleObj name="Equation" r:id="rId3" imgW="1447172" imgH="21580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5" y="2138363"/>
                        <a:ext cx="8013700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5BF970BB-C2B0-4D72-A530-22DE03CFD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25" y="633413"/>
            <a:ext cx="106505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3200">
                <a:solidFill>
                  <a:srgbClr val="000000"/>
                </a:solidFill>
                <a:latin typeface="Calisto MT" panose="02040603050505030304" pitchFamily="18" charset="0"/>
              </a:rPr>
              <a:t>In the set of real numbers, negative numbers do not have square roots.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5B87767D-FEFC-4065-BE87-BDDA335AF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5913" y="1951038"/>
            <a:ext cx="1053623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3200">
                <a:solidFill>
                  <a:srgbClr val="000000"/>
                </a:solidFill>
                <a:latin typeface="Calisto MT" panose="02040603050505030304" pitchFamily="18" charset="0"/>
              </a:rPr>
              <a:t>Imaginary numbers were invented so that negative numbers would have square roots and certain equations would have solutions.</a:t>
            </a:r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FBAECD88-1E75-40C0-91F5-2087760E8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5913" y="3717925"/>
            <a:ext cx="105362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3200">
                <a:solidFill>
                  <a:srgbClr val="000000"/>
                </a:solidFill>
                <a:latin typeface="Calisto MT" panose="02040603050505030304" pitchFamily="18" charset="0"/>
              </a:rPr>
              <a:t>These numbers were devised using an imaginary unit named i.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2BAD33-0A26-4EFA-A0CA-895189A9F81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91465" y="4983162"/>
            <a:ext cx="3471912" cy="1135311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/>
      <p:bldP spid="399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4">
            <a:extLst>
              <a:ext uri="{FF2B5EF4-FFF2-40B4-BE49-F238E27FC236}">
                <a16:creationId xmlns:a16="http://schemas.microsoft.com/office/drawing/2014/main" id="{F02B0BD6-7FD5-4D4C-A7A4-087547A7BD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6888" y="1292225"/>
          <a:ext cx="1795462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3" imgW="508000" imgH="241300" progId="Equation.DSMT4">
                  <p:embed/>
                </p:oleObj>
              </mc:Choice>
              <mc:Fallback>
                <p:oleObj name="Equation" r:id="rId3" imgW="508000" imgH="241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6888" y="1292225"/>
                        <a:ext cx="1795462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8">
            <a:extLst>
              <a:ext uri="{FF2B5EF4-FFF2-40B4-BE49-F238E27FC236}">
                <a16:creationId xmlns:a16="http://schemas.microsoft.com/office/drawing/2014/main" id="{259E2B16-BDC4-4B6D-8E54-F600D54E37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7363" y="2827338"/>
          <a:ext cx="2522537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5" imgW="647700" imgH="241300" progId="Equation.DSMT4">
                  <p:embed/>
                </p:oleObj>
              </mc:Choice>
              <mc:Fallback>
                <p:oleObj name="Equation" r:id="rId5" imgW="647700" imgH="241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363" y="2827338"/>
                        <a:ext cx="2522537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12">
            <a:extLst>
              <a:ext uri="{FF2B5EF4-FFF2-40B4-BE49-F238E27FC236}">
                <a16:creationId xmlns:a16="http://schemas.microsoft.com/office/drawing/2014/main" id="{2C7162F8-3ECB-4EF5-A573-685C309D44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4732338"/>
          <a:ext cx="2520950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7" imgW="596900" imgH="241300" progId="Equation.DSMT4">
                  <p:embed/>
                </p:oleObj>
              </mc:Choice>
              <mc:Fallback>
                <p:oleObj name="Equation" r:id="rId7" imgW="596900" imgH="2413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732338"/>
                        <a:ext cx="2520950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24">
            <a:extLst>
              <a:ext uri="{FF2B5EF4-FFF2-40B4-BE49-F238E27FC236}">
                <a16:creationId xmlns:a16="http://schemas.microsoft.com/office/drawing/2014/main" id="{612F8D2A-0213-4E32-A097-997D8DAB9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7363" y="220663"/>
            <a:ext cx="9580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Examples: Simplify, express each number in terms of i.</a:t>
            </a:r>
          </a:p>
        </p:txBody>
      </p:sp>
      <p:sp>
        <p:nvSpPr>
          <p:cNvPr id="12294" name="Text Box 3">
            <a:extLst>
              <a:ext uri="{FF2B5EF4-FFF2-40B4-BE49-F238E27FC236}">
                <a16:creationId xmlns:a16="http://schemas.microsoft.com/office/drawing/2014/main" id="{91C5210A-8B63-4DD6-8779-2773C3CEE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2425" y="1362075"/>
            <a:ext cx="8969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4400">
                <a:latin typeface="Calisto MT" panose="02040603050505030304" pitchFamily="18" charset="0"/>
              </a:rPr>
              <a:t>4.)</a:t>
            </a:r>
          </a:p>
        </p:txBody>
      </p:sp>
      <p:sp>
        <p:nvSpPr>
          <p:cNvPr id="12295" name="Text Box 4">
            <a:extLst>
              <a:ext uri="{FF2B5EF4-FFF2-40B4-BE49-F238E27FC236}">
                <a16:creationId xmlns:a16="http://schemas.microsoft.com/office/drawing/2014/main" id="{3F01FFE8-3DEE-40A1-B0BC-CABE953FA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5438" y="2876550"/>
            <a:ext cx="8969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4400">
                <a:latin typeface="Calisto MT" panose="02040603050505030304" pitchFamily="18" charset="0"/>
              </a:rPr>
              <a:t>5.)</a:t>
            </a:r>
          </a:p>
        </p:txBody>
      </p:sp>
      <p:graphicFrame>
        <p:nvGraphicFramePr>
          <p:cNvPr id="12296" name="Object 5">
            <a:extLst>
              <a:ext uri="{FF2B5EF4-FFF2-40B4-BE49-F238E27FC236}">
                <a16:creationId xmlns:a16="http://schemas.microsoft.com/office/drawing/2014/main" id="{0CE7A66F-16D5-4B97-9D08-E836D53D65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72375" y="1281113"/>
          <a:ext cx="1303338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MathType Equation" r:id="rId9" imgW="330057" imgH="215806" progId="Equation">
                  <p:embed/>
                </p:oleObj>
              </mc:Choice>
              <mc:Fallback>
                <p:oleObj name="MathType Equation" r:id="rId9" imgW="330057" imgH="215806" progId="Equation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75" y="1281113"/>
                        <a:ext cx="1303338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6">
            <a:extLst>
              <a:ext uri="{FF2B5EF4-FFF2-40B4-BE49-F238E27FC236}">
                <a16:creationId xmlns:a16="http://schemas.microsoft.com/office/drawing/2014/main" id="{7FE2D381-A118-4F39-9734-7549A57E95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88250" y="2851150"/>
          <a:ext cx="19558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MathType Equation" r:id="rId11" imgW="494870" imgH="215713" progId="Equation">
                  <p:embed/>
                </p:oleObj>
              </mc:Choice>
              <mc:Fallback>
                <p:oleObj name="MathType Equation" r:id="rId11" imgW="494870" imgH="215713" progId="Equation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0" y="2851150"/>
                        <a:ext cx="19558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7">
            <a:extLst>
              <a:ext uri="{FF2B5EF4-FFF2-40B4-BE49-F238E27FC236}">
                <a16:creationId xmlns:a16="http://schemas.microsoft.com/office/drawing/2014/main" id="{31AB4D4D-B395-4A9F-9683-8CB2A2C9D1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72375" y="4776788"/>
          <a:ext cx="1855788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MathType Equation" r:id="rId13" imgW="469696" imgH="215806" progId="Equation">
                  <p:embed/>
                </p:oleObj>
              </mc:Choice>
              <mc:Fallback>
                <p:oleObj name="MathType Equation" r:id="rId13" imgW="469696" imgH="215806" progId="Equation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75" y="4776788"/>
                        <a:ext cx="1855788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Text Box 8">
            <a:extLst>
              <a:ext uri="{FF2B5EF4-FFF2-40B4-BE49-F238E27FC236}">
                <a16:creationId xmlns:a16="http://schemas.microsoft.com/office/drawing/2014/main" id="{E459CE8D-227A-4005-992C-B7F1F28FF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2425" y="4929188"/>
            <a:ext cx="8969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4400">
                <a:latin typeface="Calisto MT" panose="02040603050505030304" pitchFamily="18" charset="0"/>
              </a:rPr>
              <a:t>6.)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4488CE93-4AE6-405D-925E-2906969825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8025" y="-138113"/>
            <a:ext cx="7772400" cy="1143001"/>
          </a:xfrm>
        </p:spPr>
        <p:txBody>
          <a:bodyPr/>
          <a:lstStyle/>
          <a:p>
            <a:pPr eaLnBrk="1" hangingPunct="1"/>
            <a:r>
              <a:rPr lang="en-US" altLang="en-US">
                <a:ln>
                  <a:noFill/>
                </a:ln>
              </a:rPr>
              <a:t>You try………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D16B78-027A-4DBC-B289-B8ADC3890F7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73565" y="620885"/>
            <a:ext cx="6982340" cy="5957080"/>
          </a:xfrm>
          <a:prstGeom prst="rect">
            <a:avLst/>
          </a:prstGeom>
          <a:blipFill>
            <a:blip r:embed="rId2"/>
            <a:stretch>
              <a:fillRect l="-2618" b="-2764"/>
            </a:stretch>
          </a:blipFill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0">
            <a:extLst>
              <a:ext uri="{FF2B5EF4-FFF2-40B4-BE49-F238E27FC236}">
                <a16:creationId xmlns:a16="http://schemas.microsoft.com/office/drawing/2014/main" id="{4DBCD28E-C4CF-4994-AAC4-C71C9EACB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34950"/>
            <a:ext cx="8763000" cy="639445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400" b="1" dirty="0">
                <a:latin typeface="Calisto MT" panose="02040603050505030304" pitchFamily="18" charset="0"/>
              </a:rPr>
              <a:t>Complex Number System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 dirty="0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 dirty="0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 dirty="0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 dirty="0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 dirty="0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 dirty="0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 dirty="0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 dirty="0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 dirty="0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 dirty="0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 dirty="0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 dirty="0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 dirty="0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 dirty="0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 dirty="0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 dirty="0">
              <a:latin typeface="Calisto MT" panose="02040603050505030304" pitchFamily="18" charset="0"/>
            </a:endParaRPr>
          </a:p>
        </p:txBody>
      </p:sp>
      <p:sp>
        <p:nvSpPr>
          <p:cNvPr id="29704" name="AutoShape 8">
            <a:extLst>
              <a:ext uri="{FF2B5EF4-FFF2-40B4-BE49-F238E27FC236}">
                <a16:creationId xmlns:a16="http://schemas.microsoft.com/office/drawing/2014/main" id="{74ECDBF3-EE86-4FDD-9B3A-DB882B305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838200"/>
            <a:ext cx="6324600" cy="56388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400" b="1">
                <a:latin typeface="Calisto MT" panose="02040603050505030304" pitchFamily="18" charset="0"/>
              </a:rPr>
              <a:t>Reals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</p:txBody>
      </p:sp>
      <p:sp>
        <p:nvSpPr>
          <p:cNvPr id="29702" name="AutoShape 6">
            <a:extLst>
              <a:ext uri="{FF2B5EF4-FFF2-40B4-BE49-F238E27FC236}">
                <a16:creationId xmlns:a16="http://schemas.microsoft.com/office/drawing/2014/main" id="{8CC4C611-AFCD-4E8A-8EEA-25F3BDD3F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676400"/>
            <a:ext cx="4162425" cy="46482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400" b="1">
                <a:latin typeface="Calisto MT" panose="02040603050505030304" pitchFamily="18" charset="0"/>
              </a:rPr>
              <a:t>Rationals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400" b="1">
                <a:latin typeface="Calisto MT" panose="02040603050505030304" pitchFamily="18" charset="0"/>
              </a:rPr>
              <a:t>(fractions, decimals)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</p:txBody>
      </p:sp>
      <p:sp>
        <p:nvSpPr>
          <p:cNvPr id="29701" name="AutoShape 5">
            <a:extLst>
              <a:ext uri="{FF2B5EF4-FFF2-40B4-BE49-F238E27FC236}">
                <a16:creationId xmlns:a16="http://schemas.microsoft.com/office/drawing/2014/main" id="{3C34F2A8-759E-43C5-9017-D69A61EC9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500" y="2667000"/>
            <a:ext cx="3975100" cy="3429000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400" b="1">
                <a:latin typeface="Calisto MT" panose="02040603050505030304" pitchFamily="18" charset="0"/>
              </a:rPr>
              <a:t>Integers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400" b="1">
                <a:latin typeface="Calisto MT" panose="02040603050505030304" pitchFamily="18" charset="0"/>
              </a:rPr>
              <a:t>(…, -1, -2, 0, 1, 2, …)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>
              <a:latin typeface="Calisto MT" panose="02040603050505030304" pitchFamily="18" charset="0"/>
            </a:endParaRPr>
          </a:p>
        </p:txBody>
      </p:sp>
      <p:sp>
        <p:nvSpPr>
          <p:cNvPr id="29700" name="AutoShape 4">
            <a:extLst>
              <a:ext uri="{FF2B5EF4-FFF2-40B4-BE49-F238E27FC236}">
                <a16:creationId xmlns:a16="http://schemas.microsoft.com/office/drawing/2014/main" id="{F5760F04-2C5C-4235-BE4C-12D29F696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7250" y="3733800"/>
            <a:ext cx="3044825" cy="21336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400" b="1" dirty="0">
                <a:latin typeface="Calisto MT" panose="02040603050505030304" pitchFamily="18" charset="0"/>
              </a:rPr>
              <a:t>Whole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400" b="1" dirty="0">
                <a:latin typeface="Calisto MT" panose="02040603050505030304" pitchFamily="18" charset="0"/>
              </a:rPr>
              <a:t>(0, 1, 2, …)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 dirty="0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 dirty="0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400" b="1" dirty="0">
              <a:latin typeface="Calisto MT" panose="02040603050505030304" pitchFamily="18" charset="0"/>
            </a:endParaRPr>
          </a:p>
        </p:txBody>
      </p:sp>
      <p:sp>
        <p:nvSpPr>
          <p:cNvPr id="29699" name="AutoShape 3">
            <a:extLst>
              <a:ext uri="{FF2B5EF4-FFF2-40B4-BE49-F238E27FC236}">
                <a16:creationId xmlns:a16="http://schemas.microsoft.com/office/drawing/2014/main" id="{184049A3-E0D3-44F5-B6F5-9AA872803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724400"/>
            <a:ext cx="1666875" cy="1066800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400" b="1">
                <a:latin typeface="Calisto MT" panose="02040603050505030304" pitchFamily="18" charset="0"/>
              </a:rPr>
              <a:t>Natural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400" b="1">
                <a:latin typeface="Calisto MT" panose="02040603050505030304" pitchFamily="18" charset="0"/>
              </a:rPr>
              <a:t>(1, 2, …)</a:t>
            </a:r>
          </a:p>
        </p:txBody>
      </p:sp>
      <p:sp>
        <p:nvSpPr>
          <p:cNvPr id="29703" name="AutoShape 7">
            <a:extLst>
              <a:ext uri="{FF2B5EF4-FFF2-40B4-BE49-F238E27FC236}">
                <a16:creationId xmlns:a16="http://schemas.microsoft.com/office/drawing/2014/main" id="{83151631-EA25-4F8E-A06A-01D5EB911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676400"/>
            <a:ext cx="1676400" cy="12954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b="1" dirty="0">
                <a:latin typeface="Calisto MT" panose="02040603050505030304" pitchFamily="18" charset="0"/>
              </a:rPr>
              <a:t>Irrationals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b="1" dirty="0">
                <a:latin typeface="Calisto MT" panose="02040603050505030304" pitchFamily="18" charset="0"/>
              </a:rPr>
              <a:t>(no fractions)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b="1" dirty="0">
                <a:latin typeface="Calisto MT" panose="02040603050505030304" pitchFamily="18" charset="0"/>
              </a:rPr>
              <a:t>pi, e</a:t>
            </a:r>
          </a:p>
        </p:txBody>
      </p:sp>
      <p:sp>
        <p:nvSpPr>
          <p:cNvPr id="29705" name="AutoShape 9">
            <a:extLst>
              <a:ext uri="{FF2B5EF4-FFF2-40B4-BE49-F238E27FC236}">
                <a16:creationId xmlns:a16="http://schemas.microsoft.com/office/drawing/2014/main" id="{A1327F44-7F60-473B-98D4-615AE3F23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2475" y="1076325"/>
            <a:ext cx="1828800" cy="10668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b="1" dirty="0">
                <a:latin typeface="Calisto MT" panose="02040603050505030304" pitchFamily="18" charset="0"/>
              </a:rPr>
              <a:t>Imaginary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2000" b="1" dirty="0">
              <a:latin typeface="Calisto MT" panose="0204060305050503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b="1" dirty="0" err="1">
                <a:latin typeface="Calisto MT" panose="02040603050505030304" pitchFamily="18" charset="0"/>
              </a:rPr>
              <a:t>i</a:t>
            </a:r>
            <a:r>
              <a:rPr lang="en-US" altLang="en-US" sz="2000" b="1" dirty="0">
                <a:latin typeface="Calisto MT" panose="02040603050505030304" pitchFamily="18" charset="0"/>
              </a:rPr>
              <a:t>, 2i, -3-7i,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 animBg="1" autoUpdateAnimBg="0"/>
      <p:bldP spid="29702" grpId="0" animBg="1" autoUpdateAnimBg="0"/>
      <p:bldP spid="29701" grpId="0" animBg="1" autoUpdateAnimBg="0"/>
      <p:bldP spid="29700" grpId="0" animBg="1" autoUpdateAnimBg="0"/>
      <p:bldP spid="29699" grpId="0" animBg="1" autoUpdateAnimBg="0"/>
      <p:bldP spid="29703" grpId="0" animBg="1" autoUpdateAnimBg="0"/>
      <p:bldP spid="29705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056BC6E4-1DD3-45A3-9FE0-EAF42E8FF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3700"/>
            <a:ext cx="103393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3200">
                <a:solidFill>
                  <a:srgbClr val="000000"/>
                </a:solidFill>
                <a:latin typeface="Calisto MT" panose="02040603050505030304" pitchFamily="18" charset="0"/>
              </a:rPr>
              <a:t>The </a:t>
            </a:r>
            <a:r>
              <a:rPr lang="en-US" altLang="en-US" sz="3200" b="1">
                <a:solidFill>
                  <a:srgbClr val="000000"/>
                </a:solidFill>
                <a:latin typeface="Calisto MT" panose="02040603050505030304" pitchFamily="18" charset="0"/>
              </a:rPr>
              <a:t>pure</a:t>
            </a:r>
            <a:r>
              <a:rPr lang="en-US" altLang="en-US" sz="3200">
                <a:solidFill>
                  <a:srgbClr val="000000"/>
                </a:solidFill>
                <a:latin typeface="Calisto MT" panose="02040603050505030304" pitchFamily="18" charset="0"/>
              </a:rPr>
              <a:t> </a:t>
            </a:r>
            <a:r>
              <a:rPr lang="en-US" altLang="en-US" sz="3200" b="1">
                <a:solidFill>
                  <a:srgbClr val="000000"/>
                </a:solidFill>
                <a:latin typeface="Calisto MT" panose="02040603050505030304" pitchFamily="18" charset="0"/>
              </a:rPr>
              <a:t>imaginary numbers </a:t>
            </a:r>
            <a:r>
              <a:rPr lang="en-US" altLang="en-US" sz="3200">
                <a:solidFill>
                  <a:srgbClr val="000000"/>
                </a:solidFill>
                <a:latin typeface="Calisto MT" panose="02040603050505030304" pitchFamily="18" charset="0"/>
              </a:rPr>
              <a:t>consist of all numbers </a:t>
            </a:r>
            <a:r>
              <a:rPr lang="en-US" altLang="en-US" sz="3200" i="1">
                <a:solidFill>
                  <a:srgbClr val="000000"/>
                </a:solidFill>
                <a:latin typeface="Calisto MT" panose="02040603050505030304" pitchFamily="18" charset="0"/>
              </a:rPr>
              <a:t>bi</a:t>
            </a:r>
            <a:r>
              <a:rPr lang="en-US" altLang="en-US" sz="3200">
                <a:solidFill>
                  <a:srgbClr val="000000"/>
                </a:solidFill>
                <a:latin typeface="Calisto MT" panose="02040603050505030304" pitchFamily="18" charset="0"/>
              </a:rPr>
              <a:t>, where b is a real number and </a:t>
            </a:r>
            <a:r>
              <a:rPr lang="en-US" altLang="en-US" sz="3200" i="1">
                <a:solidFill>
                  <a:srgbClr val="000000"/>
                </a:solidFill>
                <a:latin typeface="Calisto MT" panose="02040603050505030304" pitchFamily="18" charset="0"/>
              </a:rPr>
              <a:t>i</a:t>
            </a:r>
            <a:r>
              <a:rPr lang="en-US" altLang="en-US" sz="3200">
                <a:solidFill>
                  <a:srgbClr val="000000"/>
                </a:solidFill>
                <a:latin typeface="Calisto MT" panose="02040603050505030304" pitchFamily="18" charset="0"/>
              </a:rPr>
              <a:t> is the imaginary unit, with the property that </a:t>
            </a:r>
            <a:r>
              <a:rPr lang="en-US" altLang="en-US" sz="3200" i="1">
                <a:solidFill>
                  <a:srgbClr val="000000"/>
                </a:solidFill>
                <a:latin typeface="Calisto MT" panose="02040603050505030304" pitchFamily="18" charset="0"/>
              </a:rPr>
              <a:t>i</a:t>
            </a:r>
            <a:r>
              <a:rPr lang="en-US" altLang="en-US" sz="3200" i="1">
                <a:solidFill>
                  <a:srgbClr val="000000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²</a:t>
            </a:r>
            <a:r>
              <a:rPr lang="en-US" altLang="en-US" sz="3200">
                <a:solidFill>
                  <a:srgbClr val="000000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 = -1.</a:t>
            </a:r>
            <a:endParaRPr lang="en-US" altLang="en-US" sz="3200" b="1">
              <a:solidFill>
                <a:srgbClr val="000000"/>
              </a:solidFill>
              <a:latin typeface="Calisto MT" panose="02040603050505030304" pitchFamily="18" charset="0"/>
            </a:endParaRPr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id="{2B6314FB-BB93-4BFD-9C1F-6FE33190C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7663" y="2414588"/>
            <a:ext cx="10264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3200">
                <a:solidFill>
                  <a:srgbClr val="000000"/>
                </a:solidFill>
                <a:latin typeface="Calisto MT" panose="02040603050505030304" pitchFamily="18" charset="0"/>
              </a:rPr>
              <a:t>The first four powers of </a:t>
            </a:r>
            <a:r>
              <a:rPr lang="en-US" altLang="en-US" sz="3200" i="1">
                <a:solidFill>
                  <a:srgbClr val="000000"/>
                </a:solidFill>
                <a:latin typeface="Calisto MT" panose="02040603050505030304" pitchFamily="18" charset="0"/>
              </a:rPr>
              <a:t>i</a:t>
            </a:r>
            <a:r>
              <a:rPr lang="en-US" altLang="en-US" sz="3200">
                <a:solidFill>
                  <a:srgbClr val="000000"/>
                </a:solidFill>
                <a:latin typeface="Calisto MT" panose="02040603050505030304" pitchFamily="18" charset="0"/>
              </a:rPr>
              <a:t> establish an important pattern.</a:t>
            </a: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D978AC0C-6C54-4F90-B618-231C450B7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930650"/>
            <a:ext cx="2514600" cy="6413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600" b="1">
                <a:latin typeface="Calisto MT" panose="02040603050505030304" pitchFamily="18" charset="0"/>
              </a:rPr>
              <a:t>Powers of i</a:t>
            </a:r>
          </a:p>
        </p:txBody>
      </p:sp>
      <p:graphicFrame>
        <p:nvGraphicFramePr>
          <p:cNvPr id="40965" name="Object 5">
            <a:extLst>
              <a:ext uri="{FF2B5EF4-FFF2-40B4-BE49-F238E27FC236}">
                <a16:creationId xmlns:a16="http://schemas.microsoft.com/office/drawing/2014/main" id="{E620D94A-25CD-4616-A895-B427BA1603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4767263"/>
          <a:ext cx="91440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3" imgW="3086100" imgH="228600" progId="Equation.DSMT4">
                  <p:embed/>
                </p:oleObj>
              </mc:Choice>
              <mc:Fallback>
                <p:oleObj name="Equation" r:id="rId3" imgW="30861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767263"/>
                        <a:ext cx="9144000" cy="6762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/>
      <p:bldP spid="4096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3">
            <a:extLst>
              <a:ext uri="{FF2B5EF4-FFF2-40B4-BE49-F238E27FC236}">
                <a16:creationId xmlns:a16="http://schemas.microsoft.com/office/drawing/2014/main" id="{BDFB2530-3748-4C94-93F3-376C83262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4463" y="302895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491F68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latin typeface="Tahoma" panose="020B0604030504040204" pitchFamily="34" charset="0"/>
            </a:endParaRPr>
          </a:p>
        </p:txBody>
      </p:sp>
      <p:grpSp>
        <p:nvGrpSpPr>
          <p:cNvPr id="16387" name="Group 18">
            <a:extLst>
              <a:ext uri="{FF2B5EF4-FFF2-40B4-BE49-F238E27FC236}">
                <a16:creationId xmlns:a16="http://schemas.microsoft.com/office/drawing/2014/main" id="{CB7A13F2-7061-4D6F-B38B-838DB94B003D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0"/>
            <a:ext cx="5710238" cy="4540250"/>
            <a:chOff x="0" y="96"/>
            <a:chExt cx="3468" cy="2916"/>
          </a:xfrm>
        </p:grpSpPr>
        <p:sp>
          <p:nvSpPr>
            <p:cNvPr id="16391" name="WordArt 2">
              <a:extLst>
                <a:ext uri="{FF2B5EF4-FFF2-40B4-BE49-F238E27FC236}">
                  <a16:creationId xmlns:a16="http://schemas.microsoft.com/office/drawing/2014/main" id="{4E02B04A-CDC6-424A-905F-E64D02E422BE}"/>
                </a:ext>
              </a:extLst>
            </p:cNvPr>
            <p:cNvSpPr>
              <a:spLocks noChangeArrowheads="1" noChangeShapeType="1"/>
            </p:cNvSpPr>
            <p:nvPr/>
          </p:nvSpPr>
          <p:spPr bwMode="auto">
            <a:xfrm>
              <a:off x="912" y="816"/>
              <a:ext cx="1877" cy="174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Gill Sans MT Condensed" panose="020B0506020104020203" pitchFamily="34" charset="0"/>
                </a:rPr>
                <a:t>Powers</a:t>
              </a:r>
            </a:p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Gill Sans MT Condensed" panose="020B0506020104020203" pitchFamily="34" charset="0"/>
                </a:rPr>
                <a:t>of</a:t>
              </a:r>
            </a:p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Gill Sans MT Condensed" panose="020B0506020104020203" pitchFamily="34" charset="0"/>
                </a:rPr>
                <a:t>i</a:t>
              </a:r>
            </a:p>
          </p:txBody>
        </p:sp>
        <p:sp>
          <p:nvSpPr>
            <p:cNvPr id="16392" name="Arc 4">
              <a:extLst>
                <a:ext uri="{FF2B5EF4-FFF2-40B4-BE49-F238E27FC236}">
                  <a16:creationId xmlns:a16="http://schemas.microsoft.com/office/drawing/2014/main" id="{BCE5BECA-2348-490A-86AE-8871F9EB0993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269" y="452"/>
              <a:ext cx="1369" cy="1044"/>
            </a:xfrm>
            <a:custGeom>
              <a:avLst/>
              <a:gdLst>
                <a:gd name="T0" fmla="*/ 0 w 21600"/>
                <a:gd name="T1" fmla="*/ 0 h 21156"/>
                <a:gd name="T2" fmla="*/ 0 w 21600"/>
                <a:gd name="T3" fmla="*/ 0 h 21156"/>
                <a:gd name="T4" fmla="*/ 0 w 21600"/>
                <a:gd name="T5" fmla="*/ 0 h 21156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156"/>
                <a:gd name="T11" fmla="*/ 21600 w 21600"/>
                <a:gd name="T12" fmla="*/ 21156 h 211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156" fill="none" extrusionOk="0">
                  <a:moveTo>
                    <a:pt x="4358" y="0"/>
                  </a:moveTo>
                  <a:cubicBezTo>
                    <a:pt x="14397" y="2068"/>
                    <a:pt x="21600" y="10906"/>
                    <a:pt x="21600" y="21156"/>
                  </a:cubicBezTo>
                </a:path>
                <a:path w="21600" h="21156" stroke="0" extrusionOk="0">
                  <a:moveTo>
                    <a:pt x="4358" y="0"/>
                  </a:moveTo>
                  <a:cubicBezTo>
                    <a:pt x="14397" y="2068"/>
                    <a:pt x="21600" y="10906"/>
                    <a:pt x="21600" y="21156"/>
                  </a:cubicBezTo>
                  <a:lnTo>
                    <a:pt x="0" y="21156"/>
                  </a:lnTo>
                  <a:lnTo>
                    <a:pt x="4358" y="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Arc 9">
              <a:extLst>
                <a:ext uri="{FF2B5EF4-FFF2-40B4-BE49-F238E27FC236}">
                  <a16:creationId xmlns:a16="http://schemas.microsoft.com/office/drawing/2014/main" id="{6BD3208F-1C3E-48F0-A028-1B19C1300E2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384" y="1776"/>
              <a:ext cx="1253" cy="1008"/>
            </a:xfrm>
            <a:custGeom>
              <a:avLst/>
              <a:gdLst>
                <a:gd name="T0" fmla="*/ 0 w 21600"/>
                <a:gd name="T1" fmla="*/ 0 h 20885"/>
                <a:gd name="T2" fmla="*/ 0 w 21600"/>
                <a:gd name="T3" fmla="*/ 0 h 20885"/>
                <a:gd name="T4" fmla="*/ 0 w 21600"/>
                <a:gd name="T5" fmla="*/ 0 h 2088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885"/>
                <a:gd name="T11" fmla="*/ 21600 w 21600"/>
                <a:gd name="T12" fmla="*/ 20885 h 208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885" fill="none" extrusionOk="0">
                  <a:moveTo>
                    <a:pt x="5510" y="-1"/>
                  </a:moveTo>
                  <a:cubicBezTo>
                    <a:pt x="14992" y="2501"/>
                    <a:pt x="21600" y="11077"/>
                    <a:pt x="21600" y="20885"/>
                  </a:cubicBezTo>
                </a:path>
                <a:path w="21600" h="20885" stroke="0" extrusionOk="0">
                  <a:moveTo>
                    <a:pt x="5510" y="-1"/>
                  </a:moveTo>
                  <a:cubicBezTo>
                    <a:pt x="14992" y="2501"/>
                    <a:pt x="21600" y="11077"/>
                    <a:pt x="21600" y="20885"/>
                  </a:cubicBezTo>
                  <a:lnTo>
                    <a:pt x="0" y="20885"/>
                  </a:lnTo>
                  <a:lnTo>
                    <a:pt x="5510" y="-1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Arc 10">
              <a:extLst>
                <a:ext uri="{FF2B5EF4-FFF2-40B4-BE49-F238E27FC236}">
                  <a16:creationId xmlns:a16="http://schemas.microsoft.com/office/drawing/2014/main" id="{DCAE5107-BCEB-47BA-A4A1-FF72619776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336"/>
              <a:ext cx="1008" cy="1158"/>
            </a:xfrm>
            <a:custGeom>
              <a:avLst/>
              <a:gdLst>
                <a:gd name="T0" fmla="*/ 0 w 21600"/>
                <a:gd name="T1" fmla="*/ 0 h 21260"/>
                <a:gd name="T2" fmla="*/ 0 w 21600"/>
                <a:gd name="T3" fmla="*/ 0 h 21260"/>
                <a:gd name="T4" fmla="*/ 0 w 21600"/>
                <a:gd name="T5" fmla="*/ 0 h 2126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260"/>
                <a:gd name="T11" fmla="*/ 21600 w 21600"/>
                <a:gd name="T12" fmla="*/ 21260 h 212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260" fill="none" extrusionOk="0">
                  <a:moveTo>
                    <a:pt x="3815" y="-1"/>
                  </a:moveTo>
                  <a:cubicBezTo>
                    <a:pt x="14108" y="1846"/>
                    <a:pt x="21600" y="10802"/>
                    <a:pt x="21600" y="21260"/>
                  </a:cubicBezTo>
                </a:path>
                <a:path w="21600" h="21260" stroke="0" extrusionOk="0">
                  <a:moveTo>
                    <a:pt x="3815" y="-1"/>
                  </a:moveTo>
                  <a:cubicBezTo>
                    <a:pt x="14108" y="1846"/>
                    <a:pt x="21600" y="10802"/>
                    <a:pt x="21600" y="21260"/>
                  </a:cubicBezTo>
                  <a:lnTo>
                    <a:pt x="0" y="21260"/>
                  </a:lnTo>
                  <a:lnTo>
                    <a:pt x="3815" y="-1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6395" name="Object 14">
              <a:extLst>
                <a:ext uri="{FF2B5EF4-FFF2-40B4-BE49-F238E27FC236}">
                  <a16:creationId xmlns:a16="http://schemas.microsoft.com/office/drawing/2014/main" id="{9058947F-E86A-47BC-9DAB-E3FECEF9FDE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84" y="96"/>
            <a:ext cx="932" cy="4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00" name="Worksheet Builder Equation" r:id="rId3" imgW="368300" imgH="190500" progId="Equation">
                    <p:embed/>
                  </p:oleObj>
                </mc:Choice>
                <mc:Fallback>
                  <p:oleObj name="Worksheet Builder Equation" r:id="rId3" imgW="368300" imgH="190500" progId="Equation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96"/>
                          <a:ext cx="932" cy="4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6" name="Object 15">
              <a:extLst>
                <a:ext uri="{FF2B5EF4-FFF2-40B4-BE49-F238E27FC236}">
                  <a16:creationId xmlns:a16="http://schemas.microsoft.com/office/drawing/2014/main" id="{92563278-2893-4491-8CA3-92E08F07CF6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16" y="1470"/>
            <a:ext cx="252" cy="4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01" name="Equation" r:id="rId5" imgW="88707" imgH="164742" progId="Equation.3">
                    <p:embed/>
                  </p:oleObj>
                </mc:Choice>
                <mc:Fallback>
                  <p:oleObj name="Equation" r:id="rId5" imgW="88707" imgH="164742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1470"/>
                          <a:ext cx="252" cy="4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7" name="Object 16">
              <a:extLst>
                <a:ext uri="{FF2B5EF4-FFF2-40B4-BE49-F238E27FC236}">
                  <a16:creationId xmlns:a16="http://schemas.microsoft.com/office/drawing/2014/main" id="{609CC0D5-C07D-4945-B62A-74D883F959F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92" y="2592"/>
            <a:ext cx="1008" cy="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02" name="Worksheet Builder Equation" r:id="rId7" imgW="457200" imgH="190500" progId="Equation">
                    <p:embed/>
                  </p:oleObj>
                </mc:Choice>
                <mc:Fallback>
                  <p:oleObj name="Worksheet Builder Equation" r:id="rId7" imgW="457200" imgH="190500" progId="Equation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2592"/>
                          <a:ext cx="1008" cy="4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8" name="Object 17">
              <a:extLst>
                <a:ext uri="{FF2B5EF4-FFF2-40B4-BE49-F238E27FC236}">
                  <a16:creationId xmlns:a16="http://schemas.microsoft.com/office/drawing/2014/main" id="{50405F69-6786-4907-8AE5-E4FBE8FBB66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0" y="1344"/>
            <a:ext cx="1100" cy="4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03" name="Worksheet Builder Equation" r:id="rId9" imgW="444307" imgH="190417" progId="Equation">
                    <p:embed/>
                  </p:oleObj>
                </mc:Choice>
                <mc:Fallback>
                  <p:oleObj name="Worksheet Builder Equation" r:id="rId9" imgW="444307" imgH="190417" progId="Equation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344"/>
                          <a:ext cx="1100" cy="4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99" name="Arc 8">
              <a:extLst>
                <a:ext uri="{FF2B5EF4-FFF2-40B4-BE49-F238E27FC236}">
                  <a16:creationId xmlns:a16="http://schemas.microsoft.com/office/drawing/2014/main" id="{AE665AF7-9FD2-4D2E-91B6-3211CC44098D}"/>
                </a:ext>
              </a:extLst>
            </p:cNvPr>
            <p:cNvSpPr>
              <a:spLocks/>
            </p:cNvSpPr>
            <p:nvPr/>
          </p:nvSpPr>
          <p:spPr bwMode="auto">
            <a:xfrm rot="5124292">
              <a:off x="2435" y="1900"/>
              <a:ext cx="999" cy="768"/>
            </a:xfrm>
            <a:custGeom>
              <a:avLst/>
              <a:gdLst>
                <a:gd name="T0" fmla="*/ 0 w 21600"/>
                <a:gd name="T1" fmla="*/ 0 h 20885"/>
                <a:gd name="T2" fmla="*/ 0 w 21600"/>
                <a:gd name="T3" fmla="*/ 0 h 20885"/>
                <a:gd name="T4" fmla="*/ 0 w 21600"/>
                <a:gd name="T5" fmla="*/ 0 h 2088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885"/>
                <a:gd name="T11" fmla="*/ 21600 w 21600"/>
                <a:gd name="T12" fmla="*/ 20885 h 208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885" fill="none" extrusionOk="0">
                  <a:moveTo>
                    <a:pt x="5510" y="-1"/>
                  </a:moveTo>
                  <a:cubicBezTo>
                    <a:pt x="14992" y="2501"/>
                    <a:pt x="21600" y="11077"/>
                    <a:pt x="21600" y="20885"/>
                  </a:cubicBezTo>
                </a:path>
                <a:path w="21600" h="20885" stroke="0" extrusionOk="0">
                  <a:moveTo>
                    <a:pt x="5510" y="-1"/>
                  </a:moveTo>
                  <a:cubicBezTo>
                    <a:pt x="14992" y="2501"/>
                    <a:pt x="21600" y="11077"/>
                    <a:pt x="21600" y="20885"/>
                  </a:cubicBezTo>
                  <a:lnTo>
                    <a:pt x="0" y="20885"/>
                  </a:lnTo>
                  <a:lnTo>
                    <a:pt x="5510" y="-1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88" name="TextBox 2">
            <a:extLst>
              <a:ext uri="{FF2B5EF4-FFF2-40B4-BE49-F238E27FC236}">
                <a16:creationId xmlns:a16="http://schemas.microsoft.com/office/drawing/2014/main" id="{740011B6-BBEC-4657-8699-D6FA775AC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6650" y="2189163"/>
            <a:ext cx="44926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en-US" altLang="en-US" sz="2800">
                <a:latin typeface="Calisto MT" panose="02040603050505030304" pitchFamily="18" charset="0"/>
              </a:rPr>
              <a:t>Even exponent: divide by 4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sto MT" panose="02040603050505030304" pitchFamily="18" charset="0"/>
              </a:rPr>
              <a:t>No remainder =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sto MT" panose="02040603050505030304" pitchFamily="18" charset="0"/>
              </a:rPr>
              <a:t>Remainder of 2 = -1</a:t>
            </a:r>
          </a:p>
        </p:txBody>
      </p:sp>
      <p:sp>
        <p:nvSpPr>
          <p:cNvPr id="16389" name="TextBox 15">
            <a:extLst>
              <a:ext uri="{FF2B5EF4-FFF2-40B4-BE49-F238E27FC236}">
                <a16:creationId xmlns:a16="http://schemas.microsoft.com/office/drawing/2014/main" id="{EAFA0FD0-0923-40F1-BB33-279AF5A88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0963" y="4425950"/>
            <a:ext cx="44910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en-US" altLang="en-US" sz="2800">
                <a:latin typeface="Calisto MT" panose="02040603050505030304" pitchFamily="18" charset="0"/>
              </a:rPr>
              <a:t>Odd exponent: divide by 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sto MT" panose="02040603050505030304" pitchFamily="18" charset="0"/>
              </a:rPr>
              <a:t>Remainder of 1 = </a:t>
            </a:r>
            <a:r>
              <a:rPr lang="en-US" altLang="en-US" sz="2800" i="1">
                <a:latin typeface="Calisto MT" panose="02040603050505030304" pitchFamily="18" charset="0"/>
              </a:rPr>
              <a:t>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sto MT" panose="02040603050505030304" pitchFamily="18" charset="0"/>
              </a:rPr>
              <a:t>Remainder of 3 = -</a:t>
            </a:r>
            <a:r>
              <a:rPr lang="en-US" altLang="en-US" sz="2800" i="1">
                <a:latin typeface="Calisto MT" panose="02040603050505030304" pitchFamily="18" charset="0"/>
              </a:rPr>
              <a:t>i</a:t>
            </a:r>
            <a:endParaRPr lang="en-US" altLang="en-US" sz="2800">
              <a:latin typeface="Calisto MT" panose="0204060305050503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263DA4-D1C8-4A99-B06E-27B2D3E5938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907398" y="396876"/>
            <a:ext cx="5117811" cy="1107996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68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612A8A"/>
      </a:accent1>
      <a:accent2>
        <a:srgbClr val="7030A0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0C71C574C9FA4C849AE8F93F2E4AC9" ma:contentTypeVersion="8" ma:contentTypeDescription="Create a new document." ma:contentTypeScope="" ma:versionID="3f45cddbaa71f97cc5fc83b8bb3faeed">
  <xsd:schema xmlns:xsd="http://www.w3.org/2001/XMLSchema" xmlns:xs="http://www.w3.org/2001/XMLSchema" xmlns:p="http://schemas.microsoft.com/office/2006/metadata/properties" xmlns:ns3="991c27cd-7946-49f5-9588-ff3895bca6cb" xmlns:ns4="8fe75a11-7706-4e84-a915-22d86dfef3c3" targetNamespace="http://schemas.microsoft.com/office/2006/metadata/properties" ma:root="true" ma:fieldsID="f92ef02f043336dda75edb357201f09b" ns3:_="" ns4:_="">
    <xsd:import namespace="991c27cd-7946-49f5-9588-ff3895bca6cb"/>
    <xsd:import namespace="8fe75a11-7706-4e84-a915-22d86dfef3c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1c27cd-7946-49f5-9588-ff3895bca6c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e75a11-7706-4e84-a915-22d86dfef3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3F82C1-D465-462D-A710-5F44798FD4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1c27cd-7946-49f5-9588-ff3895bca6cb"/>
    <ds:schemaRef ds:uri="8fe75a11-7706-4e84-a915-22d86dfef3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92117A-0B6A-4371-A126-DDD0D7F92C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5CF76E-1128-4D6F-BCB1-898DDC75B13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91c27cd-7946-49f5-9588-ff3895bca6cb"/>
    <ds:schemaRef ds:uri="8fe75a11-7706-4e84-a915-22d86dfef3c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14792</TotalTime>
  <Words>514</Words>
  <Application>Microsoft Office PowerPoint</Application>
  <PresentationFormat>Widescreen</PresentationFormat>
  <Paragraphs>192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20</vt:i4>
      </vt:variant>
    </vt:vector>
  </HeadingPairs>
  <TitlesOfParts>
    <vt:vector size="35" baseType="lpstr">
      <vt:lpstr>Corbel</vt:lpstr>
      <vt:lpstr>Arial</vt:lpstr>
      <vt:lpstr>Calibri</vt:lpstr>
      <vt:lpstr>Elephant</vt:lpstr>
      <vt:lpstr>Calisto MT</vt:lpstr>
      <vt:lpstr>Wingdings</vt:lpstr>
      <vt:lpstr>Times New Roman</vt:lpstr>
      <vt:lpstr>Tahoma</vt:lpstr>
      <vt:lpstr>Cambria Math</vt:lpstr>
      <vt:lpstr>Parallax</vt:lpstr>
      <vt:lpstr>MathType 5.0 Equation</vt:lpstr>
      <vt:lpstr>MathType 4.0 Equation</vt:lpstr>
      <vt:lpstr>MathType Equation</vt:lpstr>
      <vt:lpstr>Worksheet Builder Equation</vt:lpstr>
      <vt:lpstr>Microsoft Equation 3.0</vt:lpstr>
      <vt:lpstr>BELLRINGER:</vt:lpstr>
      <vt:lpstr>The Complex Number System </vt:lpstr>
      <vt:lpstr>Once upon a time…</vt:lpstr>
      <vt:lpstr>PowerPoint Presentation</vt:lpstr>
      <vt:lpstr>PowerPoint Presentation</vt:lpstr>
      <vt:lpstr>You try………</vt:lpstr>
      <vt:lpstr>PowerPoint Presentation</vt:lpstr>
      <vt:lpstr>PowerPoint Presentation</vt:lpstr>
      <vt:lpstr>PowerPoint Presentation</vt:lpstr>
      <vt:lpstr>PowerPoint Presentation</vt:lpstr>
      <vt:lpstr>What will the calculator look like? Powers of i:</vt:lpstr>
      <vt:lpstr>Complex Numbers</vt:lpstr>
      <vt:lpstr>Complex Numbers: Add or Subtract</vt:lpstr>
      <vt:lpstr>Complex Numbers: Multiply</vt:lpstr>
      <vt:lpstr>PowerPoint Presentation</vt:lpstr>
      <vt:lpstr>Conjugate: </vt:lpstr>
      <vt:lpstr>Find the conjugate of each number…</vt:lpstr>
      <vt:lpstr>Complex Numbers: Divide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Sherry L Stepp</dc:creator>
  <cp:lastModifiedBy>Carden Virgo</cp:lastModifiedBy>
  <cp:revision>52</cp:revision>
  <cp:lastPrinted>2017-09-22T13:12:05Z</cp:lastPrinted>
  <dcterms:created xsi:type="dcterms:W3CDTF">2002-01-22T23:45:25Z</dcterms:created>
  <dcterms:modified xsi:type="dcterms:W3CDTF">2019-08-21T19:49:14Z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0x010100950C71C574C9FA4C849AE8F93F2E4AC9</vt:lpwstr>
  </property>
</Properties>
</file>