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1" r:id="rId7"/>
    <p:sldId id="272" r:id="rId8"/>
    <p:sldId id="273" r:id="rId9"/>
    <p:sldId id="274" r:id="rId10"/>
    <p:sldId id="266" r:id="rId11"/>
    <p:sldId id="264" r:id="rId12"/>
    <p:sldId id="263" r:id="rId13"/>
    <p:sldId id="265" r:id="rId14"/>
    <p:sldId id="267" r:id="rId15"/>
    <p:sldId id="268" r:id="rId16"/>
    <p:sldId id="269" r:id="rId17"/>
    <p:sldId id="270" r:id="rId18"/>
    <p:sldId id="277" r:id="rId19"/>
    <p:sldId id="275" r:id="rId20"/>
    <p:sldId id="276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637B-B8F3-4CC8-88BE-B87BF4EA14E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06EA-9159-4494-9AFD-118EA78C4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637B-B8F3-4CC8-88BE-B87BF4EA14E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06EA-9159-4494-9AFD-118EA78C4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637B-B8F3-4CC8-88BE-B87BF4EA14E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06EA-9159-4494-9AFD-118EA78C4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637B-B8F3-4CC8-88BE-B87BF4EA14E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06EA-9159-4494-9AFD-118EA78C4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637B-B8F3-4CC8-88BE-B87BF4EA14E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06EA-9159-4494-9AFD-118EA78C4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637B-B8F3-4CC8-88BE-B87BF4EA14E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06EA-9159-4494-9AFD-118EA78C4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637B-B8F3-4CC8-88BE-B87BF4EA14E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06EA-9159-4494-9AFD-118EA78C4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637B-B8F3-4CC8-88BE-B87BF4EA14E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06EA-9159-4494-9AFD-118EA78C4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637B-B8F3-4CC8-88BE-B87BF4EA14E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06EA-9159-4494-9AFD-118EA78C4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637B-B8F3-4CC8-88BE-B87BF4EA14E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06EA-9159-4494-9AFD-118EA78C4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637B-B8F3-4CC8-88BE-B87BF4EA14E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06EA-9159-4494-9AFD-118EA78C4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A637B-B8F3-4CC8-88BE-B87BF4EA14E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206EA-9159-4494-9AFD-118EA78C4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url?sa=i&amp;rct=j&amp;q=emoji+girl+crossing+arms&amp;source=images&amp;cd=&amp;cad=rja&amp;uact=8&amp;ved=0CAcQjRw&amp;url=http://emojipedia.org/face-with-no-good-gesture/&amp;ei=wAGsVIG5I4a0ggSLx4KABQ&amp;bvm=bv.82001339,d.eXY&amp;psig=AFQjCNFvevk2JYT0DmwGtygW1_K6MiESzQ&amp;ust=142064518182372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905000" y="1905000"/>
            <a:ext cx="8382000" cy="426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4800" u="sng" dirty="0"/>
              <a:t>Objective: </a:t>
            </a:r>
          </a:p>
          <a:p>
            <a:pPr>
              <a:spcBef>
                <a:spcPct val="20000"/>
              </a:spcBef>
            </a:pPr>
            <a:endParaRPr lang="en-US" altLang="en-US" sz="4800" dirty="0"/>
          </a:p>
          <a:p>
            <a:pPr>
              <a:spcBef>
                <a:spcPct val="20000"/>
              </a:spcBef>
            </a:pPr>
            <a:r>
              <a:rPr lang="en-US" altLang="en-US" sz="4800" dirty="0"/>
              <a:t>Evaluate &amp; Simplify expressions containing zero and integer exponents.</a:t>
            </a:r>
          </a:p>
          <a:p>
            <a:pPr>
              <a:spcBef>
                <a:spcPct val="20000"/>
              </a:spcBef>
            </a:pPr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825501"/>
            <a:ext cx="998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 you have variables instead of numbers you must remember the rule (because you cannot put variables into your calculator!)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2667001"/>
            <a:ext cx="8077200" cy="3662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/>
              <a:t>To get rid of a negative exponent: </a:t>
            </a:r>
          </a:p>
          <a:p>
            <a:endParaRPr lang="en-US" sz="32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Move the exponent to the opposite side of the fraction.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dirty="0"/>
              <a:t>If on the top </a:t>
            </a:r>
            <a:r>
              <a:rPr lang="en-US" sz="2800" b="1" dirty="0">
                <a:latin typeface="Calibri"/>
              </a:rPr>
              <a:t>→ move to the bottom.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dirty="0">
                <a:latin typeface="Calibri"/>
              </a:rPr>
              <a:t>If on the bottom → move to the top. </a:t>
            </a:r>
            <a:r>
              <a:rPr lang="en-US" sz="2800" b="1" dirty="0"/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Make the exponent positive.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752601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If you just have numbers you can use your calculator! </a:t>
            </a:r>
          </a:p>
          <a:p>
            <a:endParaRPr lang="en-US" sz="4000" b="1" dirty="0"/>
          </a:p>
          <a:p>
            <a:r>
              <a:rPr lang="en-US" sz="4000" b="1" dirty="0"/>
              <a:t>That is okay!</a:t>
            </a:r>
            <a:endParaRPr lang="en-US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447800"/>
            <a:ext cx="7391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800"/>
              </a:spcAft>
              <a:buFont typeface="+mj-lt"/>
              <a:buAutoNum type="arabicPeriod"/>
            </a:pPr>
            <a:r>
              <a:rPr lang="en-US" sz="4000" b="1" dirty="0"/>
              <a:t>    2</a:t>
            </a:r>
            <a:r>
              <a:rPr lang="en-US" sz="4000" b="1" baseline="30000" dirty="0"/>
              <a:t>–4</a:t>
            </a:r>
          </a:p>
          <a:p>
            <a:pPr marL="342900" indent="-342900">
              <a:spcAft>
                <a:spcPts val="4800"/>
              </a:spcAft>
              <a:buFont typeface="+mj-lt"/>
              <a:buAutoNum type="arabicPeriod"/>
            </a:pPr>
            <a:r>
              <a:rPr lang="en-US" sz="4000" b="1" dirty="0"/>
              <a:t>    5</a:t>
            </a:r>
            <a:r>
              <a:rPr lang="en-US" sz="4000" b="1" baseline="30000" dirty="0"/>
              <a:t>–3</a:t>
            </a:r>
            <a:endParaRPr lang="en-US" sz="4000" b="1" dirty="0"/>
          </a:p>
          <a:p>
            <a:pPr marL="342900" indent="-342900">
              <a:spcAft>
                <a:spcPts val="4800"/>
              </a:spcAft>
              <a:buFont typeface="+mj-lt"/>
              <a:buAutoNum type="arabicPeriod"/>
            </a:pPr>
            <a:r>
              <a:rPr lang="en-US" sz="4000" b="1" dirty="0"/>
              <a:t>   (–5)</a:t>
            </a:r>
            <a:r>
              <a:rPr lang="en-US" sz="4000" b="1" baseline="30000" dirty="0"/>
              <a:t>–4</a:t>
            </a:r>
            <a:endParaRPr lang="en-US" sz="4000" b="1" dirty="0"/>
          </a:p>
          <a:p>
            <a:pPr marL="342900" indent="-342900">
              <a:spcAft>
                <a:spcPts val="4800"/>
              </a:spcAft>
              <a:buFont typeface="+mj-lt"/>
              <a:buAutoNum type="arabicPeriod"/>
            </a:pPr>
            <a:r>
              <a:rPr lang="en-US" sz="4000" b="1" dirty="0"/>
              <a:t>    4</a:t>
            </a:r>
            <a:r>
              <a:rPr lang="en-US" sz="4000" b="1" baseline="30000" dirty="0"/>
              <a:t>–3</a:t>
            </a:r>
            <a:endParaRPr lang="en-US" sz="4000" b="1" dirty="0"/>
          </a:p>
          <a:p>
            <a:pPr marL="342900" indent="-342900"/>
            <a:r>
              <a:rPr lang="en-US" b="1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10" descr="1"/>
          <p:cNvPicPr>
            <a:picLocks noChangeAspect="1" noChangeArrowheads="1"/>
          </p:cNvPicPr>
          <p:nvPr/>
        </p:nvPicPr>
        <p:blipFill>
          <a:blip r:embed="rId2" cstate="print"/>
          <a:srcRect r="62354"/>
          <a:stretch>
            <a:fillRect/>
          </a:stretch>
        </p:blipFill>
        <p:spPr bwMode="auto">
          <a:xfrm>
            <a:off x="4419600" y="1371600"/>
            <a:ext cx="152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1"/>
          <p:cNvPicPr>
            <a:picLocks noChangeAspect="1" noChangeArrowheads="1"/>
          </p:cNvPicPr>
          <p:nvPr/>
        </p:nvPicPr>
        <p:blipFill>
          <a:blip r:embed="rId2" cstate="print"/>
          <a:srcRect l="88470"/>
          <a:stretch>
            <a:fillRect/>
          </a:stretch>
        </p:blipFill>
        <p:spPr bwMode="auto">
          <a:xfrm>
            <a:off x="6172201" y="1371600"/>
            <a:ext cx="4667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1"/>
          <p:cNvPicPr>
            <a:picLocks noChangeAspect="1" noChangeArrowheads="1"/>
          </p:cNvPicPr>
          <p:nvPr/>
        </p:nvPicPr>
        <p:blipFill>
          <a:blip r:embed="rId3" cstate="print"/>
          <a:srcRect r="61421"/>
          <a:stretch>
            <a:fillRect/>
          </a:stretch>
        </p:blipFill>
        <p:spPr bwMode="auto">
          <a:xfrm>
            <a:off x="4419600" y="2590801"/>
            <a:ext cx="1447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1"/>
          <p:cNvPicPr>
            <a:picLocks noChangeAspect="1" noChangeArrowheads="1"/>
          </p:cNvPicPr>
          <p:nvPr/>
        </p:nvPicPr>
        <p:blipFill>
          <a:blip r:embed="rId3" cstate="print"/>
          <a:srcRect l="73096"/>
          <a:stretch>
            <a:fillRect/>
          </a:stretch>
        </p:blipFill>
        <p:spPr bwMode="auto">
          <a:xfrm>
            <a:off x="6019800" y="2514601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0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86201"/>
            <a:ext cx="5486400" cy="79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9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5105400"/>
            <a:ext cx="36766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676400"/>
            <a:ext cx="7391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800"/>
              </a:spcAft>
            </a:pPr>
            <a:r>
              <a:rPr lang="en-US" sz="4000" dirty="0"/>
              <a:t>5</a:t>
            </a:r>
            <a:r>
              <a:rPr lang="en-US" sz="4000" b="1" dirty="0"/>
              <a:t>.   10</a:t>
            </a:r>
            <a:r>
              <a:rPr lang="en-US" sz="4000" b="1" baseline="30000" dirty="0"/>
              <a:t>–4</a:t>
            </a:r>
            <a:r>
              <a:rPr lang="en-US" sz="4000" b="1" dirty="0"/>
              <a:t>     </a:t>
            </a:r>
          </a:p>
          <a:p>
            <a:pPr marL="342900" indent="-342900">
              <a:spcAft>
                <a:spcPts val="4800"/>
              </a:spcAft>
            </a:pPr>
            <a:r>
              <a:rPr lang="en-US" sz="4000" b="1" dirty="0"/>
              <a:t>6. (-2)</a:t>
            </a:r>
            <a:r>
              <a:rPr lang="en-US" sz="4000" b="1" baseline="30000" dirty="0"/>
              <a:t>–5</a:t>
            </a:r>
            <a:endParaRPr lang="en-US" sz="4000" b="1" dirty="0"/>
          </a:p>
          <a:p>
            <a:pPr marL="342900" indent="-342900">
              <a:spcAft>
                <a:spcPts val="4800"/>
              </a:spcAft>
            </a:pPr>
            <a:r>
              <a:rPr lang="en-US" sz="4000" b="1" dirty="0"/>
              <a:t>7. 7</a:t>
            </a:r>
            <a:r>
              <a:rPr lang="en-US" sz="4000" b="1" baseline="30000" dirty="0"/>
              <a:t>0</a:t>
            </a:r>
            <a:endParaRPr lang="en-US" sz="4000" b="1" dirty="0"/>
          </a:p>
          <a:p>
            <a:pPr marL="342900" indent="-342900">
              <a:spcAft>
                <a:spcPts val="4800"/>
              </a:spcAft>
            </a:pPr>
            <a:r>
              <a:rPr lang="en-US" sz="4000" b="1" dirty="0"/>
              <a:t>8. 9</a:t>
            </a:r>
            <a:r>
              <a:rPr lang="en-US" sz="4000" b="1" baseline="30000" dirty="0"/>
              <a:t>-1</a:t>
            </a:r>
            <a:endParaRPr lang="en-US" sz="4000" b="1" dirty="0"/>
          </a:p>
          <a:p>
            <a:pPr marL="342900" indent="-342900"/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950737-93F3-438E-B576-D49E354DCE92}"/>
                  </a:ext>
                </a:extLst>
              </p:cNvPr>
              <p:cNvSpPr txBox="1"/>
              <p:nvPr/>
            </p:nvSpPr>
            <p:spPr>
              <a:xfrm>
                <a:off x="2870336" y="1447800"/>
                <a:ext cx="1504130" cy="855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𝟎𝟎𝟎𝟎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950737-93F3-438E-B576-D49E354DC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336" y="1447800"/>
                <a:ext cx="1504130" cy="8550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A0DCC7-E0E9-45DB-A10E-2EF6BA51E179}"/>
                  </a:ext>
                </a:extLst>
              </p:cNvPr>
              <p:cNvSpPr txBox="1"/>
              <p:nvPr/>
            </p:nvSpPr>
            <p:spPr>
              <a:xfrm>
                <a:off x="2743200" y="2686763"/>
                <a:ext cx="56425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A0DCC7-E0E9-45DB-A10E-2EF6BA51E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686763"/>
                <a:ext cx="564257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3E2608-D3F6-42B3-97F8-E663F03CCBAC}"/>
                  </a:ext>
                </a:extLst>
              </p:cNvPr>
              <p:cNvSpPr txBox="1"/>
              <p:nvPr/>
            </p:nvSpPr>
            <p:spPr>
              <a:xfrm>
                <a:off x="2063750" y="4246334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3E2608-D3F6-42B3-97F8-E663F03C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750" y="4246334"/>
                <a:ext cx="29655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F0C862-C9F4-4AAD-8745-DDCE4EDB1304}"/>
                  </a:ext>
                </a:extLst>
              </p:cNvPr>
              <p:cNvSpPr txBox="1"/>
              <p:nvPr/>
            </p:nvSpPr>
            <p:spPr>
              <a:xfrm>
                <a:off x="2103031" y="5107146"/>
                <a:ext cx="29655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F0C862-C9F4-4AAD-8745-DDCE4EDB1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031" y="5107146"/>
                <a:ext cx="296556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450" y="1676401"/>
            <a:ext cx="13716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0"/>
              </a:spcAft>
            </a:pPr>
            <a:r>
              <a:rPr lang="en-US" sz="4000" dirty="0"/>
              <a:t>9. </a:t>
            </a:r>
          </a:p>
          <a:p>
            <a:pPr marL="342900" indent="-342900">
              <a:spcAft>
                <a:spcPts val="7000"/>
              </a:spcAft>
            </a:pPr>
            <a:r>
              <a:rPr lang="en-US" sz="4000" dirty="0"/>
              <a:t>10.  </a:t>
            </a:r>
          </a:p>
          <a:p>
            <a:pPr marL="342900" indent="-342900">
              <a:spcAft>
                <a:spcPts val="7000"/>
              </a:spcAft>
            </a:pPr>
            <a:r>
              <a:rPr lang="en-US" sz="4000" dirty="0"/>
              <a:t>11. </a:t>
            </a:r>
          </a:p>
          <a:p>
            <a:pPr marL="342900" indent="-342900"/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1600200"/>
            <a:ext cx="1371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800"/>
              </a:spcAft>
            </a:pPr>
            <a:r>
              <a:rPr lang="en-US" sz="4000" dirty="0"/>
              <a:t>12.</a:t>
            </a:r>
          </a:p>
          <a:p>
            <a:pPr marL="342900" indent="-342900">
              <a:spcAft>
                <a:spcPts val="4800"/>
              </a:spcAft>
            </a:pPr>
            <a:r>
              <a:rPr lang="en-US" sz="4000" dirty="0"/>
              <a:t> </a:t>
            </a:r>
          </a:p>
          <a:p>
            <a:pPr marL="342900" indent="-342900">
              <a:spcAft>
                <a:spcPts val="4800"/>
              </a:spcAft>
            </a:pPr>
            <a:r>
              <a:rPr lang="en-US" sz="4000" dirty="0"/>
              <a:t>13. </a:t>
            </a:r>
          </a:p>
          <a:p>
            <a:pPr marL="342900" indent="-342900">
              <a:spcAft>
                <a:spcPts val="4800"/>
              </a:spcAft>
            </a:pPr>
            <a:r>
              <a:rPr lang="en-US" sz="4000" dirty="0"/>
              <a:t> </a:t>
            </a:r>
          </a:p>
          <a:p>
            <a:pPr marL="342900" indent="-342900"/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 l="33882" t="45833" r="56250" b="45437"/>
          <a:stretch>
            <a:fillRect/>
          </a:stretch>
        </p:blipFill>
        <p:spPr bwMode="auto">
          <a:xfrm>
            <a:off x="1111251" y="1600200"/>
            <a:ext cx="1378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 l="33882" t="59656" r="56250" b="32341"/>
          <a:stretch>
            <a:fillRect/>
          </a:stretch>
        </p:blipFill>
        <p:spPr bwMode="auto">
          <a:xfrm>
            <a:off x="1339851" y="3200400"/>
            <a:ext cx="13781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 l="33882" t="73478" r="56250" b="19792"/>
          <a:stretch>
            <a:fillRect/>
          </a:stretch>
        </p:blipFill>
        <p:spPr bwMode="auto">
          <a:xfrm>
            <a:off x="7162801" y="1524000"/>
            <a:ext cx="137816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</a:blip>
          <a:srcRect l="21094" t="38542" r="68750" b="46875"/>
          <a:stretch>
            <a:fillRect/>
          </a:stretch>
        </p:blipFill>
        <p:spPr bwMode="auto">
          <a:xfrm>
            <a:off x="7010400" y="38100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</a:blip>
          <a:srcRect l="21094" t="55208" r="68750" b="30208"/>
          <a:stretch>
            <a:fillRect/>
          </a:stretch>
        </p:blipFill>
        <p:spPr bwMode="auto">
          <a:xfrm>
            <a:off x="1568450" y="43434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81400" y="304801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Simplify the expression.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08270E-3C50-4F07-9DE0-86A6CCF90C38}"/>
                  </a:ext>
                </a:extLst>
              </p:cNvPr>
              <p:cNvSpPr txBox="1"/>
              <p:nvPr/>
            </p:nvSpPr>
            <p:spPr>
              <a:xfrm>
                <a:off x="2828682" y="1595374"/>
                <a:ext cx="46051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08270E-3C50-4F07-9DE0-86A6CCF90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682" y="1595374"/>
                <a:ext cx="460511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8E895D-B1CC-4234-A4ED-FD9F00135932}"/>
                  </a:ext>
                </a:extLst>
              </p:cNvPr>
              <p:cNvSpPr txBox="1"/>
              <p:nvPr/>
            </p:nvSpPr>
            <p:spPr>
              <a:xfrm>
                <a:off x="3214849" y="3200400"/>
                <a:ext cx="433259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8E895D-B1CC-4234-A4ED-FD9F00135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849" y="3200400"/>
                <a:ext cx="433259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DE22E9-AC57-41D4-9904-8641CCF5F2F2}"/>
                  </a:ext>
                </a:extLst>
              </p:cNvPr>
              <p:cNvSpPr txBox="1"/>
              <p:nvPr/>
            </p:nvSpPr>
            <p:spPr>
              <a:xfrm>
                <a:off x="3160584" y="4846320"/>
                <a:ext cx="675313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DE22E9-AC57-41D4-9904-8641CCF5F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584" y="4846320"/>
                <a:ext cx="675313" cy="440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467078-FED4-4422-BB0B-A00713AFF39C}"/>
                  </a:ext>
                </a:extLst>
              </p:cNvPr>
              <p:cNvSpPr txBox="1"/>
              <p:nvPr/>
            </p:nvSpPr>
            <p:spPr>
              <a:xfrm>
                <a:off x="9147254" y="1577771"/>
                <a:ext cx="43486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467078-FED4-4422-BB0B-A00713AFF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254" y="1577771"/>
                <a:ext cx="434863" cy="8094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2D502C-746F-4317-9382-E553765F0091}"/>
                  </a:ext>
                </a:extLst>
              </p:cNvPr>
              <p:cNvSpPr txBox="1"/>
              <p:nvPr/>
            </p:nvSpPr>
            <p:spPr>
              <a:xfrm>
                <a:off x="8471941" y="4123083"/>
                <a:ext cx="460511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2D502C-746F-4317-9382-E553765F0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941" y="4123083"/>
                <a:ext cx="460511" cy="4406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950" y="1741714"/>
            <a:ext cx="1371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800"/>
              </a:spcAft>
            </a:pPr>
            <a:r>
              <a:rPr lang="en-US" sz="4400" dirty="0"/>
              <a:t>14.</a:t>
            </a:r>
          </a:p>
          <a:p>
            <a:pPr marL="342900" indent="-342900">
              <a:spcAft>
                <a:spcPts val="4800"/>
              </a:spcAft>
            </a:pPr>
            <a:r>
              <a:rPr lang="en-US" sz="4400" dirty="0"/>
              <a:t> </a:t>
            </a:r>
          </a:p>
          <a:p>
            <a:pPr marL="342900" indent="-342900">
              <a:spcAft>
                <a:spcPts val="4800"/>
              </a:spcAft>
            </a:pPr>
            <a:r>
              <a:rPr lang="en-US" sz="4400" dirty="0"/>
              <a:t>15. </a:t>
            </a:r>
          </a:p>
          <a:p>
            <a:pPr marL="342900" indent="-342900">
              <a:spcAft>
                <a:spcPts val="4800"/>
              </a:spcAft>
            </a:pPr>
            <a:r>
              <a:rPr lang="en-US" sz="4000" dirty="0"/>
              <a:t> </a:t>
            </a:r>
          </a:p>
          <a:p>
            <a:pPr marL="342900" indent="-342900"/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550" y="4180115"/>
            <a:ext cx="1066800" cy="92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403351" y="1741715"/>
            <a:ext cx="26447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2</a:t>
            </a:r>
            <a:r>
              <a:rPr lang="en-US" sz="4400" b="1" i="1" dirty="0"/>
              <a:t>r</a:t>
            </a:r>
            <a:r>
              <a:rPr lang="en-US" sz="4400" b="1" baseline="30000" dirty="0"/>
              <a:t>0</a:t>
            </a:r>
            <a:r>
              <a:rPr lang="en-US" sz="4400" b="1" i="1" dirty="0"/>
              <a:t>m</a:t>
            </a:r>
            <a:r>
              <a:rPr lang="en-US" sz="4400" b="1" baseline="30000" dirty="0"/>
              <a:t>–3</a:t>
            </a:r>
          </a:p>
        </p:txBody>
      </p:sp>
      <p:pic>
        <p:nvPicPr>
          <p:cNvPr id="6" name="Picture 1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1" y="3951157"/>
            <a:ext cx="838200" cy="115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81400" y="304801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Simplify the expression.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bright="-40000" contrast="40000"/>
          </a:blip>
          <a:srcRect l="44375" t="25781" r="44375" b="64063"/>
          <a:stretch>
            <a:fillRect/>
          </a:stretch>
        </p:blipFill>
        <p:spPr bwMode="auto">
          <a:xfrm>
            <a:off x="7086600" y="1295401"/>
            <a:ext cx="1905000" cy="137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72200" y="1447800"/>
            <a:ext cx="1600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800"/>
              </a:spcAft>
            </a:pPr>
            <a:r>
              <a:rPr lang="en-US" sz="4800" dirty="0"/>
              <a:t>16.</a:t>
            </a:r>
          </a:p>
          <a:p>
            <a:pPr marL="342900" indent="-342900">
              <a:spcAft>
                <a:spcPts val="4800"/>
              </a:spcAft>
            </a:pPr>
            <a:r>
              <a:rPr lang="en-US" sz="4800" dirty="0"/>
              <a:t> </a:t>
            </a:r>
          </a:p>
          <a:p>
            <a:pPr marL="342900" indent="-342900">
              <a:spcAft>
                <a:spcPts val="4800"/>
              </a:spcAft>
            </a:pPr>
            <a:r>
              <a:rPr lang="en-US" sz="4800" dirty="0"/>
              <a:t>17.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ABE3A6-8D2D-415A-8EE5-F89CD36380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50" t="17052" r="83073" b="68910"/>
          <a:stretch/>
        </p:blipFill>
        <p:spPr>
          <a:xfrm>
            <a:off x="3506861" y="1447800"/>
            <a:ext cx="1250950" cy="181663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46741A-5DB6-45B9-A171-C79185D98C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50" t="16809" r="73139" b="69965"/>
          <a:stretch/>
        </p:blipFill>
        <p:spPr>
          <a:xfrm>
            <a:off x="3124338" y="3973900"/>
            <a:ext cx="2196825" cy="170173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5CFAE2-E49A-4C18-85A0-DE25655C46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375" t="31090" r="64375" b="54107"/>
          <a:stretch/>
        </p:blipFill>
        <p:spPr>
          <a:xfrm>
            <a:off x="9186789" y="1133475"/>
            <a:ext cx="2436561" cy="189679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E9B389-6E4F-47B3-9157-5191F20496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25" t="38424" r="82837" b="51902"/>
          <a:stretch/>
        </p:blipFill>
        <p:spPr>
          <a:xfrm>
            <a:off x="8821665" y="4140627"/>
            <a:ext cx="1949278" cy="153500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750" y="549275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7-1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 l="45625" t="24219" r="45625" b="63330"/>
          <a:stretch>
            <a:fillRect/>
          </a:stretch>
        </p:blipFill>
        <p:spPr bwMode="auto">
          <a:xfrm>
            <a:off x="1116135" y="1600200"/>
            <a:ext cx="14935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1735" y="1905000"/>
            <a:ext cx="1371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800"/>
              </a:spcAft>
            </a:pPr>
            <a:r>
              <a:rPr lang="en-US" sz="4000" dirty="0"/>
              <a:t>18.</a:t>
            </a:r>
          </a:p>
          <a:p>
            <a:pPr marL="342900" indent="-342900">
              <a:spcAft>
                <a:spcPts val="4800"/>
              </a:spcAft>
            </a:pPr>
            <a:r>
              <a:rPr lang="en-US" sz="4000" dirty="0"/>
              <a:t> </a:t>
            </a:r>
          </a:p>
          <a:p>
            <a:pPr marL="342900" indent="-342900">
              <a:spcAft>
                <a:spcPts val="4800"/>
              </a:spcAft>
            </a:pPr>
            <a:r>
              <a:rPr lang="en-US" sz="4000" dirty="0"/>
              <a:t>19. </a:t>
            </a:r>
          </a:p>
          <a:p>
            <a:pPr marL="342900" indent="-342900">
              <a:spcAft>
                <a:spcPts val="4800"/>
              </a:spcAft>
            </a:pPr>
            <a:endParaRPr lang="en-US" sz="4000" dirty="0"/>
          </a:p>
          <a:p>
            <a:pPr marL="342900" indent="-342900"/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1295401"/>
            <a:ext cx="1752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800"/>
              </a:spcAft>
            </a:pPr>
            <a:r>
              <a:rPr lang="en-US" sz="4000" dirty="0"/>
              <a:t>20.</a:t>
            </a:r>
          </a:p>
          <a:p>
            <a:pPr marL="342900" indent="-342900">
              <a:spcAft>
                <a:spcPts val="4800"/>
              </a:spcAft>
            </a:pPr>
            <a:r>
              <a:rPr lang="en-US" sz="4000" dirty="0"/>
              <a:t> </a:t>
            </a:r>
          </a:p>
          <a:p>
            <a:pPr marL="342900" indent="-342900">
              <a:spcAft>
                <a:spcPts val="4800"/>
              </a:spcAft>
            </a:pPr>
            <a:r>
              <a:rPr lang="en-US" sz="4000" dirty="0"/>
              <a:t>21.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 l="45000" t="66553" r="45000" b="22656"/>
          <a:stretch>
            <a:fillRect/>
          </a:stretch>
        </p:blipFill>
        <p:spPr bwMode="auto">
          <a:xfrm>
            <a:off x="7467600" y="1143000"/>
            <a:ext cx="16002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 l="45000" t="51612" r="45000" b="37597"/>
          <a:stretch>
            <a:fillRect/>
          </a:stretch>
        </p:blipFill>
        <p:spPr bwMode="auto">
          <a:xfrm>
            <a:off x="1039935" y="4191000"/>
            <a:ext cx="187569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</a:blip>
          <a:srcRect l="43750" t="25000" r="42500" b="60938"/>
          <a:stretch>
            <a:fillRect/>
          </a:stretch>
        </p:blipFill>
        <p:spPr bwMode="auto">
          <a:xfrm>
            <a:off x="7620000" y="36576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4D738F-8EED-4B0E-BA15-40FC3A4A62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05" t="46197" r="75989" b="44057"/>
          <a:stretch/>
        </p:blipFill>
        <p:spPr>
          <a:xfrm>
            <a:off x="2927350" y="1544002"/>
            <a:ext cx="2024380" cy="179832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9F9CE8-08D6-4A01-B901-FE7702CC7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00" t="17672" r="65460" b="70918"/>
          <a:stretch/>
        </p:blipFill>
        <p:spPr>
          <a:xfrm>
            <a:off x="3317793" y="4038600"/>
            <a:ext cx="2398608" cy="1981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53F3E1-C5B7-4F0B-A665-4C52B29EAC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75" t="29082" r="83073" b="55705"/>
          <a:stretch/>
        </p:blipFill>
        <p:spPr>
          <a:xfrm>
            <a:off x="9318674" y="815310"/>
            <a:ext cx="2202082" cy="2179380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3148F8-2970-4FE1-A11F-C448C8354989}"/>
                  </a:ext>
                </a:extLst>
              </p:cNvPr>
              <p:cNvSpPr txBox="1"/>
              <p:nvPr/>
            </p:nvSpPr>
            <p:spPr>
              <a:xfrm>
                <a:off x="9677400" y="4038600"/>
                <a:ext cx="1143000" cy="1184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3148F8-2970-4FE1-A11F-C448C8354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4038600"/>
                <a:ext cx="1143000" cy="1184748"/>
              </a:xfrm>
              <a:prstGeom prst="rect">
                <a:avLst/>
              </a:prstGeom>
              <a:blipFill>
                <a:blip r:embed="rId6"/>
                <a:stretch>
                  <a:fillRect r="-2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750" y="549275"/>
            <a:ext cx="8636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7-1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27226" y="838200"/>
            <a:ext cx="87407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Evaluate means “PLUG IN!” (with parenthesis!!)</a:t>
            </a:r>
          </a:p>
          <a:p>
            <a:pPr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</a:pPr>
            <a:endParaRPr lang="en-US" b="1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7200" y="2286001"/>
            <a:ext cx="3967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22</a:t>
            </a:r>
            <a:r>
              <a:rPr lang="en-US" sz="3200" b="1" i="1" dirty="0"/>
              <a:t>.       </a:t>
            </a:r>
            <a:r>
              <a:rPr lang="en-US" sz="4400" b="1" i="1" dirty="0"/>
              <a:t>x</a:t>
            </a:r>
            <a:r>
              <a:rPr lang="en-US" sz="4400" b="1" baseline="30000" dirty="0"/>
              <a:t>–2 </a:t>
            </a:r>
            <a:r>
              <a:rPr lang="en-US" sz="4400" b="1" dirty="0"/>
              <a:t>for </a:t>
            </a:r>
            <a:r>
              <a:rPr lang="en-US" sz="4400" b="1" i="1" dirty="0"/>
              <a:t>x</a:t>
            </a:r>
            <a:r>
              <a:rPr lang="en-US" sz="4400" b="1" dirty="0"/>
              <a:t> = 4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3400" y="3962400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23.        </a:t>
            </a:r>
            <a:r>
              <a:rPr lang="en-US" sz="4000" b="1" dirty="0"/>
              <a:t>–2</a:t>
            </a:r>
            <a:r>
              <a:rPr lang="en-US" sz="4000" b="1" i="1" dirty="0"/>
              <a:t>a</a:t>
            </a:r>
            <a:r>
              <a:rPr lang="en-US" sz="4000" b="1" baseline="30000" dirty="0"/>
              <a:t>0</a:t>
            </a:r>
            <a:r>
              <a:rPr lang="en-US" sz="4000" b="1" i="1" dirty="0"/>
              <a:t>b</a:t>
            </a:r>
            <a:r>
              <a:rPr lang="en-US" sz="4000" b="1" baseline="30000" dirty="0"/>
              <a:t>-4 </a:t>
            </a:r>
            <a:r>
              <a:rPr lang="en-US" sz="4000" b="1" dirty="0"/>
              <a:t>for </a:t>
            </a:r>
            <a:r>
              <a:rPr lang="en-US" sz="4000" b="1" i="1" dirty="0"/>
              <a:t>a</a:t>
            </a:r>
            <a:r>
              <a:rPr lang="en-US" sz="4000" b="1" dirty="0"/>
              <a:t> = 5 and </a:t>
            </a:r>
            <a:r>
              <a:rPr lang="en-US" sz="4000" b="1" i="1" dirty="0"/>
              <a:t>b = </a:t>
            </a:r>
            <a:r>
              <a:rPr lang="en-US" sz="4000" b="1" dirty="0"/>
              <a:t>–3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1000" y="5715000"/>
            <a:ext cx="41218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/>
              <a:t>24</a:t>
            </a:r>
            <a:r>
              <a:rPr lang="en-US" sz="4000" b="1" i="1" dirty="0"/>
              <a:t>.       p</a:t>
            </a:r>
            <a:r>
              <a:rPr lang="en-US" sz="4000" b="1" baseline="30000" dirty="0"/>
              <a:t>–3</a:t>
            </a:r>
            <a:r>
              <a:rPr lang="en-US" sz="4000" b="1" dirty="0"/>
              <a:t> for </a:t>
            </a:r>
            <a:r>
              <a:rPr lang="en-US" sz="4000" b="1" i="1" dirty="0"/>
              <a:t>p =</a:t>
            </a:r>
            <a:r>
              <a:rPr lang="en-US" sz="4000" b="1" dirty="0"/>
              <a:t> 4</a:t>
            </a:r>
          </a:p>
        </p:txBody>
      </p:sp>
      <p:sp>
        <p:nvSpPr>
          <p:cNvPr id="7" name="Rectangle 6"/>
          <p:cNvSpPr/>
          <p:nvPr/>
        </p:nvSpPr>
        <p:spPr>
          <a:xfrm>
            <a:off x="4038600" y="3048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Evaluate the expression for the given value of the variables.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2A0A5-5BB7-4F89-A437-BE9E9B579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75" t="30426" r="63711" b="61416"/>
          <a:stretch/>
        </p:blipFill>
        <p:spPr>
          <a:xfrm>
            <a:off x="4800600" y="2326760"/>
            <a:ext cx="3048000" cy="11818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7226BB-D5EC-401C-A744-7CEF20492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75" t="36689" r="75989" b="48013"/>
          <a:stretch/>
        </p:blipFill>
        <p:spPr>
          <a:xfrm>
            <a:off x="8050237" y="3637557"/>
            <a:ext cx="3276600" cy="135757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3985B1-623A-440D-A1D7-BE3B53E61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40677" r="65000" b="45467"/>
          <a:stretch/>
        </p:blipFill>
        <p:spPr>
          <a:xfrm>
            <a:off x="4800600" y="5124074"/>
            <a:ext cx="2438400" cy="148066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BF4D-7E3C-4403-8986-7956E9696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Review from Yesterday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F78FD-3A38-4072-997D-65F137000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Anything to the zero power equals…..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do you do with negative exponents?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Evaluate means???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91110-2261-4319-9AB8-4F7EC2F87ACD}"/>
              </a:ext>
            </a:extLst>
          </p:cNvPr>
          <p:cNvSpPr txBox="1"/>
          <p:nvPr/>
        </p:nvSpPr>
        <p:spPr>
          <a:xfrm>
            <a:off x="7772400" y="1600201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3765F-98DD-4022-BE67-A271786CB0D5}"/>
              </a:ext>
            </a:extLst>
          </p:cNvPr>
          <p:cNvSpPr txBox="1"/>
          <p:nvPr/>
        </p:nvSpPr>
        <p:spPr>
          <a:xfrm>
            <a:off x="8382000" y="28194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Flip them!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Top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Bot 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 → Top </a:t>
            </a:r>
          </a:p>
          <a:p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make positive!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E55839-5635-4197-8B82-AE2D8C580497}"/>
              </a:ext>
            </a:extLst>
          </p:cNvPr>
          <p:cNvSpPr txBox="1"/>
          <p:nvPr/>
        </p:nvSpPr>
        <p:spPr>
          <a:xfrm>
            <a:off x="2743200" y="6012489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PLUG IN with PARENTHESIS!!</a:t>
            </a:r>
          </a:p>
        </p:txBody>
      </p:sp>
    </p:spTree>
    <p:extLst>
      <p:ext uri="{BB962C8B-B14F-4D97-AF65-F5344CB8AC3E}">
        <p14:creationId xmlns:p14="http://schemas.microsoft.com/office/powerpoint/2010/main" val="168305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BBA59F-A6BC-478A-852F-BD5727119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25" t="36660" r="68750" b="8869"/>
          <a:stretch/>
        </p:blipFill>
        <p:spPr>
          <a:xfrm>
            <a:off x="457200" y="990600"/>
            <a:ext cx="1905000" cy="54908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3D930D-F456-49BA-9B3D-416BEF36FF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25" t="25543" r="66250" b="13316"/>
          <a:stretch/>
        </p:blipFill>
        <p:spPr>
          <a:xfrm>
            <a:off x="5638800" y="756984"/>
            <a:ext cx="2185717" cy="572449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04A1D2-D2C2-4896-86D0-7E1E224E2220}"/>
              </a:ext>
            </a:extLst>
          </p:cNvPr>
          <p:cNvSpPr txBox="1">
            <a:spLocks/>
          </p:cNvSpPr>
          <p:nvPr/>
        </p:nvSpPr>
        <p:spPr>
          <a:xfrm>
            <a:off x="468086" y="-152400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7.1 Practice #1 </a:t>
            </a:r>
          </a:p>
        </p:txBody>
      </p:sp>
    </p:spTree>
    <p:extLst>
      <p:ext uri="{BB962C8B-B14F-4D97-AF65-F5344CB8AC3E}">
        <p14:creationId xmlns:p14="http://schemas.microsoft.com/office/powerpoint/2010/main" val="112486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4400" y="1981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x</a:t>
            </a:r>
            <a:r>
              <a:rPr lang="en-US" sz="5400" baseline="30000" dirty="0"/>
              <a:t>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38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86400" y="19812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19400" y="1752600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</a:t>
            </a:r>
            <a:r>
              <a:rPr lang="en-US" sz="3200" b="1" dirty="0"/>
              <a:t>BASE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8800" y="1447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EXPONENT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3200401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Definition: </a:t>
            </a:r>
          </a:p>
          <a:p>
            <a:r>
              <a:rPr lang="en-US" sz="2800" b="1" dirty="0"/>
              <a:t>An exponent tells us how many times the BASE is being MULTIPLIED by ITSELF! </a:t>
            </a:r>
          </a:p>
          <a:p>
            <a:endParaRPr lang="en-US" sz="2800" b="1" dirty="0"/>
          </a:p>
          <a:p>
            <a:r>
              <a:rPr lang="en-US" sz="2800" b="1" u="sng" dirty="0"/>
              <a:t>Example: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250" t="25781" r="31875" b="64063"/>
          <a:stretch>
            <a:fillRect/>
          </a:stretch>
        </p:blipFill>
        <p:spPr bwMode="auto">
          <a:xfrm>
            <a:off x="3505200" y="4876800"/>
            <a:ext cx="449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1319F0-7360-47B1-99E3-3ED8DEAB7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57886" r="68125" b="28775"/>
          <a:stretch/>
        </p:blipFill>
        <p:spPr>
          <a:xfrm>
            <a:off x="609600" y="1017814"/>
            <a:ext cx="1600200" cy="128016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75E5282-81A5-4D4B-98CD-414B81FE263F}"/>
              </a:ext>
            </a:extLst>
          </p:cNvPr>
          <p:cNvSpPr txBox="1">
            <a:spLocks/>
          </p:cNvSpPr>
          <p:nvPr/>
        </p:nvSpPr>
        <p:spPr>
          <a:xfrm>
            <a:off x="468086" y="-152400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7.1 Practice #1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6CBA6-631A-49E9-9D80-8C1AE9DE00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75" t="25543" r="30625" b="29991"/>
          <a:stretch/>
        </p:blipFill>
        <p:spPr>
          <a:xfrm>
            <a:off x="468086" y="2276203"/>
            <a:ext cx="2827020" cy="403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D97A18-EECE-4E4F-87CA-C657988C68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625" t="31102" r="25000" b="7900"/>
          <a:stretch/>
        </p:blipFill>
        <p:spPr>
          <a:xfrm>
            <a:off x="5867400" y="1017814"/>
            <a:ext cx="3886200" cy="546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63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050F9-6E12-4F4E-8666-44921D22E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t="26655" r="24375" b="6645"/>
          <a:stretch/>
        </p:blipFill>
        <p:spPr>
          <a:xfrm>
            <a:off x="0" y="0"/>
            <a:ext cx="9296400" cy="680224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08E5EF-2D9B-4F20-8C60-12EA269839A3}"/>
              </a:ext>
            </a:extLst>
          </p:cNvPr>
          <p:cNvCxnSpPr/>
          <p:nvPr/>
        </p:nvCxnSpPr>
        <p:spPr>
          <a:xfrm flipV="1">
            <a:off x="8458200" y="0"/>
            <a:ext cx="8382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8F4126-0B44-4038-AB22-6407D4888365}"/>
              </a:ext>
            </a:extLst>
          </p:cNvPr>
          <p:cNvCxnSpPr/>
          <p:nvPr/>
        </p:nvCxnSpPr>
        <p:spPr>
          <a:xfrm>
            <a:off x="8458200" y="0"/>
            <a:ext cx="8382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B04C78-2F82-4AA9-A510-35EB1B64EC63}"/>
              </a:ext>
            </a:extLst>
          </p:cNvPr>
          <p:cNvCxnSpPr/>
          <p:nvPr/>
        </p:nvCxnSpPr>
        <p:spPr>
          <a:xfrm flipV="1">
            <a:off x="7467600" y="2667000"/>
            <a:ext cx="8382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24D3BF-3383-46B6-9874-D4F044B292E3}"/>
              </a:ext>
            </a:extLst>
          </p:cNvPr>
          <p:cNvCxnSpPr/>
          <p:nvPr/>
        </p:nvCxnSpPr>
        <p:spPr>
          <a:xfrm>
            <a:off x="7467600" y="2667000"/>
            <a:ext cx="8382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DAA7B6-3398-426D-9A37-154D90D87668}"/>
              </a:ext>
            </a:extLst>
          </p:cNvPr>
          <p:cNvSpPr txBox="1"/>
          <p:nvPr/>
        </p:nvSpPr>
        <p:spPr>
          <a:xfrm>
            <a:off x="9448800" y="1905000"/>
            <a:ext cx="259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Numbers 13 &amp; 14 </a:t>
            </a:r>
            <a:r>
              <a:rPr lang="en-US" sz="2800" b="1" u="sng" dirty="0">
                <a:solidFill>
                  <a:srgbClr val="FF0000"/>
                </a:solidFill>
              </a:rPr>
              <a:t>do not </a:t>
            </a:r>
            <a:r>
              <a:rPr lang="en-US" sz="2800" b="1" dirty="0">
                <a:solidFill>
                  <a:srgbClr val="FF0000"/>
                </a:solidFill>
              </a:rPr>
              <a:t>have answers on the right. 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Find your own answers!! </a:t>
            </a:r>
          </a:p>
        </p:txBody>
      </p:sp>
    </p:spTree>
    <p:extLst>
      <p:ext uri="{BB962C8B-B14F-4D97-AF65-F5344CB8AC3E}">
        <p14:creationId xmlns:p14="http://schemas.microsoft.com/office/powerpoint/2010/main" val="58683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533401"/>
            <a:ext cx="5715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Zero Exponents</a:t>
            </a:r>
            <a:endParaRPr lang="en-US" u="sn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524001"/>
            <a:ext cx="75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/>
              <a:t>Exploration:</a:t>
            </a:r>
          </a:p>
          <a:p>
            <a:r>
              <a:rPr lang="en-US" sz="2400" dirty="0"/>
              <a:t>Use your calculator to answer the following questions –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i="1" u="sng" dirty="0"/>
              <a:t>Rule: </a:t>
            </a:r>
            <a:endParaRPr lang="en-US" sz="2400" u="sng" dirty="0"/>
          </a:p>
          <a:p>
            <a:r>
              <a:rPr lang="en-US" sz="2400" dirty="0"/>
              <a:t>____________________________________________</a:t>
            </a:r>
          </a:p>
          <a:p>
            <a:endParaRPr lang="en-US" sz="2400" dirty="0"/>
          </a:p>
          <a:p>
            <a:r>
              <a:rPr lang="en-US" sz="2400" i="1" u="sng" dirty="0"/>
              <a:t>Application:  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375" t="25781" r="40625" b="66406"/>
          <a:stretch>
            <a:fillRect/>
          </a:stretch>
        </p:blipFill>
        <p:spPr bwMode="auto">
          <a:xfrm>
            <a:off x="2209800" y="25146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71800" y="25908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25908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25908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335280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Anything to the zero power equals 1!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3125" t="21875" r="33125" b="65625"/>
          <a:stretch>
            <a:fillRect/>
          </a:stretch>
        </p:blipFill>
        <p:spPr bwMode="auto">
          <a:xfrm>
            <a:off x="2590801" y="4876800"/>
            <a:ext cx="7000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33800" y="54864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54864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63000" y="54864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32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61250" t="25781" r="33750" b="66406"/>
          <a:stretch>
            <a:fillRect/>
          </a:stretch>
        </p:blipFill>
        <p:spPr bwMode="auto">
          <a:xfrm>
            <a:off x="6705600" y="2514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362201" y="1447800"/>
            <a:ext cx="7788275" cy="46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 dirty="0"/>
              <a:t>EXCEPTION TO THE RULE</a:t>
            </a:r>
          </a:p>
          <a:p>
            <a:endParaRPr lang="en-US" sz="2400" b="1" i="1" u="sng" dirty="0"/>
          </a:p>
          <a:p>
            <a:r>
              <a:rPr lang="en-US" sz="2400" b="1" i="1" u="sng" dirty="0"/>
              <a:t>Exploration:</a:t>
            </a:r>
          </a:p>
          <a:p>
            <a:r>
              <a:rPr lang="en-US" sz="2400" b="1" dirty="0"/>
              <a:t>Use your calculator to answer the following questions –</a:t>
            </a:r>
          </a:p>
          <a:p>
            <a:endParaRPr lang="en-US" sz="2400" b="1" dirty="0"/>
          </a:p>
          <a:p>
            <a:endParaRPr lang="en-US" sz="2400" b="1" dirty="0"/>
          </a:p>
          <a:p>
            <a:pPr>
              <a:lnSpc>
                <a:spcPct val="145000"/>
              </a:lnSpc>
            </a:pPr>
            <a:endParaRPr lang="en-US" b="1" dirty="0"/>
          </a:p>
          <a:p>
            <a:pPr>
              <a:lnSpc>
                <a:spcPct val="145000"/>
              </a:lnSpc>
            </a:pPr>
            <a:r>
              <a:rPr lang="en-US" sz="2400" b="1" i="1" u="sng" dirty="0"/>
              <a:t>Rule: </a:t>
            </a:r>
          </a:p>
          <a:p>
            <a:pPr>
              <a:lnSpc>
                <a:spcPct val="145000"/>
              </a:lnSpc>
            </a:pPr>
            <a:endParaRPr lang="en-US" sz="2400" i="1" u="sng" dirty="0"/>
          </a:p>
          <a:p>
            <a:pPr>
              <a:lnSpc>
                <a:spcPct val="145000"/>
              </a:lnSpc>
            </a:pPr>
            <a:r>
              <a:rPr lang="en-US" sz="2000" b="1" dirty="0"/>
              <a:t>____________________________________________________</a:t>
            </a:r>
          </a:p>
          <a:p>
            <a:pPr>
              <a:lnSpc>
                <a:spcPct val="145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533401"/>
            <a:ext cx="5715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Zero Exponents Continued</a:t>
            </a:r>
            <a:endParaRPr lang="en-US" u="sng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375" t="24219" r="35625" b="66406"/>
          <a:stretch>
            <a:fillRect/>
          </a:stretch>
        </p:blipFill>
        <p:spPr bwMode="auto">
          <a:xfrm>
            <a:off x="2569028" y="3037115"/>
            <a:ext cx="5747653" cy="107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76400" y="4800601"/>
            <a:ext cx="8991600" cy="71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</a:pPr>
            <a:r>
              <a:rPr lang="en-US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0</a:t>
            </a:r>
            <a:r>
              <a:rPr lang="en-US" sz="2800" b="1" baseline="30000" dirty="0">
                <a:solidFill>
                  <a:srgbClr val="FF0000"/>
                </a:solidFill>
              </a:rPr>
              <a:t>0</a:t>
            </a:r>
            <a:r>
              <a:rPr lang="en-US" sz="2800" b="1" dirty="0">
                <a:solidFill>
                  <a:srgbClr val="FF0000"/>
                </a:solidFill>
              </a:rPr>
              <a:t> and 0 raised to a negative power are both </a:t>
            </a:r>
            <a:r>
              <a:rPr lang="en-US" sz="2800" b="1" u="sng" dirty="0">
                <a:solidFill>
                  <a:srgbClr val="FF0000"/>
                </a:solidFill>
              </a:rPr>
              <a:t>undefined.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3352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error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3352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error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01000" y="3429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057400" y="1524000"/>
            <a:ext cx="8229600" cy="4191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/>
              <a:t>Negative exponents are BAD!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/>
              <a:t>***If you have a </a:t>
            </a:r>
            <a:r>
              <a:rPr lang="en-US" sz="3200" b="1" u="sng" dirty="0"/>
              <a:t>negative exponent </a:t>
            </a:r>
            <a:r>
              <a:rPr lang="en-US" sz="3200" b="1" dirty="0"/>
              <a:t>in a problem you </a:t>
            </a:r>
            <a:r>
              <a:rPr lang="en-US" sz="3200" b="1" u="sng" dirty="0"/>
              <a:t>must get rid of it</a:t>
            </a:r>
            <a:r>
              <a:rPr lang="en-US" sz="3200" b="1" dirty="0"/>
              <a:t>.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/>
          </a:p>
        </p:txBody>
      </p:sp>
      <p:pic>
        <p:nvPicPr>
          <p:cNvPr id="4" name="Picture 4" descr="http://emojipedia.org/wp-content/uploads/2013/08/136-face-with-no-good-gestur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6783" y="400263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Let’s explore negative exponents.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" y="1600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your calculator to find: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7094" y="2449324"/>
                <a:ext cx="2057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1.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4" y="2449324"/>
                <a:ext cx="2057400" cy="769441"/>
              </a:xfrm>
              <a:prstGeom prst="rect">
                <a:avLst/>
              </a:prstGeom>
              <a:blipFill>
                <a:blip r:embed="rId2"/>
                <a:stretch>
                  <a:fillRect l="-12166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5300" y="3683744"/>
                <a:ext cx="24003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2.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3683744"/>
                <a:ext cx="2400300" cy="769441"/>
              </a:xfrm>
              <a:prstGeom prst="rect">
                <a:avLst/>
              </a:prstGeom>
              <a:blipFill>
                <a:blip r:embed="rId3"/>
                <a:stretch>
                  <a:fillRect l="-10152"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4600" y="2449323"/>
                <a:ext cx="2057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3.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449323"/>
                <a:ext cx="2057400" cy="769441"/>
              </a:xfrm>
              <a:prstGeom prst="rect">
                <a:avLst/>
              </a:prstGeom>
              <a:blipFill>
                <a:blip r:embed="rId4"/>
                <a:stretch>
                  <a:fillRect l="-12166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95292" y="3683744"/>
                <a:ext cx="23153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4.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292" y="3683744"/>
                <a:ext cx="2315308" cy="769441"/>
              </a:xfrm>
              <a:prstGeom prst="rect">
                <a:avLst/>
              </a:prstGeom>
              <a:blipFill>
                <a:blip r:embed="rId5"/>
                <a:stretch>
                  <a:fillRect l="-10789"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38632" y="2408664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52700" y="3443934"/>
                <a:ext cx="914400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700" y="3443934"/>
                <a:ext cx="914400" cy="1249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382000" y="2407064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16583" y="3572529"/>
                <a:ext cx="914400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583" y="3572529"/>
                <a:ext cx="914400" cy="12490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7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6800"/>
            <a:ext cx="109918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Summary: ___________________________________________________</a:t>
            </a:r>
          </a:p>
          <a:p>
            <a:endParaRPr lang="en-US" sz="4400" dirty="0"/>
          </a:p>
          <a:p>
            <a:r>
              <a:rPr lang="en-US" sz="2800" dirty="0"/>
              <a:t>	___________________________________________________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762000"/>
            <a:ext cx="960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Negative exponents become a fraction. 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1 goes on top, positive exponent on the bottom.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5400" y="4267200"/>
                <a:ext cx="8305800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</a:rPr>
                  <a:t>For 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70C0"/>
                    </a:solidFill>
                  </a:rPr>
                  <a:t> is the same thing as: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267200"/>
                <a:ext cx="8305800" cy="889924"/>
              </a:xfrm>
              <a:prstGeom prst="rect">
                <a:avLst/>
              </a:prstGeom>
              <a:blipFill>
                <a:blip r:embed="rId2"/>
                <a:stretch>
                  <a:fillRect l="-2276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2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096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if it was backwards?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" y="1600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your calculator to find: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7094" y="2449324"/>
                <a:ext cx="33991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1.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4" y="2449324"/>
                <a:ext cx="3399106" cy="769441"/>
              </a:xfrm>
              <a:prstGeom prst="rect">
                <a:avLst/>
              </a:prstGeom>
              <a:blipFill>
                <a:blip r:embed="rId2"/>
                <a:stretch>
                  <a:fillRect l="-7348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8337" y="4343400"/>
                <a:ext cx="3399106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2.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37" y="4343400"/>
                <a:ext cx="3399106" cy="1052660"/>
              </a:xfrm>
              <a:prstGeom prst="rect">
                <a:avLst/>
              </a:prstGeom>
              <a:blipFill>
                <a:blip r:embed="rId3"/>
                <a:stretch>
                  <a:fillRect l="-7361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7400" y="2455372"/>
                <a:ext cx="33991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3.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55372"/>
                <a:ext cx="3399106" cy="769441"/>
              </a:xfrm>
              <a:prstGeom prst="rect">
                <a:avLst/>
              </a:prstGeom>
              <a:blipFill>
                <a:blip r:embed="rId4"/>
                <a:stretch>
                  <a:fillRect l="-7361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53332" y="4452389"/>
                <a:ext cx="3399106" cy="1091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4.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32" y="4452389"/>
                <a:ext cx="3399106" cy="1091004"/>
              </a:xfrm>
              <a:prstGeom prst="rect">
                <a:avLst/>
              </a:prstGeom>
              <a:blipFill>
                <a:blip r:embed="rId5"/>
                <a:stretch>
                  <a:fillRect l="-7168" b="-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667000" y="227258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216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2987" y="456506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216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2172" y="244932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2172" y="465062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457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Summary: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998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If a negative exponent is on the bottom of a fraction it comes to the top and becomes positive. </a:t>
            </a:r>
          </a:p>
        </p:txBody>
      </p:sp>
    </p:spTree>
    <p:extLst>
      <p:ext uri="{BB962C8B-B14F-4D97-AF65-F5344CB8AC3E}">
        <p14:creationId xmlns:p14="http://schemas.microsoft.com/office/powerpoint/2010/main" val="16718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529</Words>
  <Application>Microsoft Office PowerPoint</Application>
  <PresentationFormat>Widescreen</PresentationFormat>
  <Paragraphs>166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from Yesterday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mhillstrom</dc:creator>
  <cp:lastModifiedBy>Carden Virgo</cp:lastModifiedBy>
  <cp:revision>94</cp:revision>
  <dcterms:created xsi:type="dcterms:W3CDTF">2015-10-26T18:21:41Z</dcterms:created>
  <dcterms:modified xsi:type="dcterms:W3CDTF">2018-11-02T15:28:36Z</dcterms:modified>
</cp:coreProperties>
</file>