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70" r:id="rId4"/>
    <p:sldId id="271" r:id="rId5"/>
    <p:sldId id="272" r:id="rId6"/>
    <p:sldId id="273" r:id="rId7"/>
    <p:sldId id="258" r:id="rId8"/>
    <p:sldId id="285" r:id="rId9"/>
    <p:sldId id="280" r:id="rId10"/>
    <p:sldId id="284" r:id="rId11"/>
    <p:sldId id="263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CAC4-2417-4F44-BBE3-A034FADE11DD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1C08-C22D-4BC9-B320-DA43CB195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95402-EB72-476A-AF47-9BD1734D0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518CF-CEB9-4B9F-9635-9FA64F5CA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C5E9-EC3D-47A8-80C4-361903136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5C9EC-2DD8-4DEB-BA80-77371AD10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4464-ACCE-4B6E-A2B9-3F780821F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3F92D-A12D-4D14-83BB-5E559F0C7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34CF-A0D2-44E7-9327-CDBCA80C0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F33B8-EC4A-46FD-AEBB-D7BBC5B5F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E15FE-CBBE-417B-B276-FFBA2A19B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A5B22-B07B-4C11-BCFE-D8E4F3952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A4E37-ADA0-435A-9F69-49D18146A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6B0D51-2C15-465B-A495-FCD47BB813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85800"/>
            <a:ext cx="54864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Classifying Polynomials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19400"/>
            <a:ext cx="8382000" cy="3810000"/>
          </a:xfrm>
        </p:spPr>
        <p:txBody>
          <a:bodyPr/>
          <a:lstStyle/>
          <a:p>
            <a:r>
              <a:rPr lang="en-US" dirty="0"/>
              <a:t>What you WILL Learn:</a:t>
            </a:r>
          </a:p>
          <a:p>
            <a:endParaRPr lang="en-US" dirty="0"/>
          </a:p>
          <a:p>
            <a:r>
              <a:rPr lang="en-US" dirty="0"/>
              <a:t>1) To find the degree of a polynomial</a:t>
            </a:r>
          </a:p>
          <a:p>
            <a:r>
              <a:rPr lang="en-US" dirty="0"/>
              <a:t>2) To arrange the terms of a polynomial so that the powers of a variable are in ascending or descending order.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Descending order is often referred to as </a:t>
            </a:r>
            <a:r>
              <a:rPr lang="en-US" sz="4800" i="1" u="sng" dirty="0"/>
              <a:t>standard form</a:t>
            </a:r>
            <a:r>
              <a:rPr lang="en-US" sz="48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4038601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You should always write your answers in standard form!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828800" y="3962400"/>
            <a:ext cx="457200" cy="533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09800" y="225084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Rewrite the following in </a:t>
            </a:r>
            <a:r>
              <a:rPr lang="en-US" sz="3200" b="1" dirty="0"/>
              <a:t>descending order</a:t>
            </a:r>
            <a:r>
              <a:rPr lang="en-US" sz="3200" dirty="0"/>
              <a:t>.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508880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</a:pPr>
            <a:r>
              <a:rPr lang="en-US" dirty="0"/>
              <a:t>2 + x</a:t>
            </a:r>
            <a:r>
              <a:rPr lang="en-US" baseline="30000" dirty="0"/>
              <a:t>4</a:t>
            </a:r>
            <a:r>
              <a:rPr lang="en-US" dirty="0"/>
              <a:t> + x</a:t>
            </a:r>
            <a:r>
              <a:rPr lang="en-US" baseline="30000" dirty="0"/>
              <a:t>2</a:t>
            </a:r>
            <a:r>
              <a:rPr lang="en-US" dirty="0"/>
              <a:t>	   	    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endParaRPr lang="en-US" dirty="0"/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dirty="0"/>
              <a:t> 6x – 3x</a:t>
            </a:r>
            <a:r>
              <a:rPr lang="en-US" baseline="30000" dirty="0"/>
              <a:t>2</a:t>
            </a:r>
            <a:r>
              <a:rPr lang="en-US" dirty="0"/>
              <a:t> + 4 – 2x</a:t>
            </a:r>
            <a:r>
              <a:rPr lang="en-US" baseline="30000" dirty="0"/>
              <a:t>8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3542" y="506498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3.  7x</a:t>
            </a:r>
            <a:r>
              <a:rPr lang="en-US" baseline="30000" dirty="0"/>
              <a:t>6</a:t>
            </a:r>
            <a:r>
              <a:rPr lang="en-US" dirty="0"/>
              <a:t> + x</a:t>
            </a:r>
            <a:r>
              <a:rPr lang="en-US" baseline="30000" dirty="0"/>
              <a:t>2</a:t>
            </a:r>
            <a:r>
              <a:rPr lang="en-US" dirty="0"/>
              <a:t> + 24 – x</a:t>
            </a:r>
            <a:r>
              <a:rPr lang="en-US" baseline="30000" dirty="0"/>
              <a:t>3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2311298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9548" y="39732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– 2x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 – 3x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+ 6x + 4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867401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7x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– x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+24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2070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Remember: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coefficient</a:t>
            </a:r>
            <a:r>
              <a:rPr lang="en-US" dirty="0"/>
              <a:t> is a number in front of a variable.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362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2</a:t>
            </a:r>
            <a:r>
              <a:rPr lang="en-US" sz="5400" dirty="0"/>
              <a:t>x</a:t>
            </a:r>
            <a:r>
              <a:rPr lang="en-US" sz="5400" baseline="30000" dirty="0"/>
              <a:t>4</a:t>
            </a:r>
            <a:r>
              <a:rPr lang="en-US" sz="5400" dirty="0"/>
              <a:t> + </a:t>
            </a:r>
            <a:r>
              <a:rPr lang="en-US" sz="5400" dirty="0">
                <a:solidFill>
                  <a:srgbClr val="FF0000"/>
                </a:solidFill>
              </a:rPr>
              <a:t>3</a:t>
            </a:r>
            <a:r>
              <a:rPr lang="en-US" sz="5400" dirty="0"/>
              <a:t>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48200" y="3276600"/>
            <a:ext cx="38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91200" y="3200400"/>
            <a:ext cx="38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38862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u="sng" dirty="0"/>
              <a:t>leading coefficient </a:t>
            </a:r>
            <a:r>
              <a:rPr lang="en-US" dirty="0"/>
              <a:t>is the coefficient of the FIRST TERM when the polynomial is written in </a:t>
            </a:r>
            <a:r>
              <a:rPr lang="en-US" i="1" dirty="0"/>
              <a:t>descending order (standard form)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3434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2</a:t>
            </a:r>
            <a:r>
              <a:rPr lang="en-US" sz="4800" dirty="0"/>
              <a:t>x</a:t>
            </a:r>
            <a:r>
              <a:rPr lang="en-US" sz="4800" baseline="30000" dirty="0"/>
              <a:t>3</a:t>
            </a:r>
            <a:r>
              <a:rPr lang="en-US" sz="4800" dirty="0"/>
              <a:t> + 4x + 5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33800" y="5181600"/>
            <a:ext cx="152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60198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coefficient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89571"/>
              </p:ext>
            </p:extLst>
          </p:nvPr>
        </p:nvGraphicFramePr>
        <p:xfrm>
          <a:off x="1680028" y="1450034"/>
          <a:ext cx="258354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3" imgW="850531" imgH="203112" progId="Equation.3">
                  <p:embed/>
                </p:oleObj>
              </mc:Choice>
              <mc:Fallback>
                <p:oleObj name="Equation" r:id="rId3" imgW="850531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028" y="1450034"/>
                        <a:ext cx="258354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5000" y="46166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the polynomial in descending order (standard form).  </a:t>
            </a:r>
          </a:p>
          <a:p>
            <a:r>
              <a:rPr lang="en-US" sz="2400" b="1" dirty="0"/>
              <a:t>Then name the leading coefficient.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865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249" y="321251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6" y="50870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8040" y="2227556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2x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+ 3x - 1;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9834" y="1587087"/>
            <a:ext cx="517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Leading coefficient =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2501" t="36854" r="52499" b="55648"/>
          <a:stretch/>
        </p:blipFill>
        <p:spPr>
          <a:xfrm>
            <a:off x="1524001" y="3146473"/>
            <a:ext cx="5071777" cy="855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2500" t="48414" r="50625" b="42218"/>
          <a:stretch/>
        </p:blipFill>
        <p:spPr>
          <a:xfrm>
            <a:off x="1589403" y="5056725"/>
            <a:ext cx="4970827" cy="9741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00" y="411597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-x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 + x</a:t>
            </a:r>
            <a:r>
              <a:rPr lang="en-US" b="1" baseline="30000" dirty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+ 2x +4;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4001698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Leading coefficient = -1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42160" y="600215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4x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+ x</a:t>
            </a:r>
            <a:r>
              <a:rPr lang="en-US" b="1" baseline="30000" dirty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+ 2x – 7 ;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60230" y="5887886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Leading coefficient =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24032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Monomial: </a:t>
            </a:r>
            <a:r>
              <a:rPr lang="en-US" b="1" dirty="0">
                <a:solidFill>
                  <a:srgbClr val="FF0000"/>
                </a:solidFill>
              </a:rPr>
              <a:t>one term </a:t>
            </a:r>
            <a:r>
              <a:rPr lang="en-US" dirty="0"/>
              <a:t>(no + or -)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30000" contrast="40000"/>
          </a:blip>
          <a:srcRect l="60364" t="26615" r="22441" b="26462"/>
          <a:stretch>
            <a:fillRect/>
          </a:stretch>
        </p:blipFill>
        <p:spPr bwMode="auto">
          <a:xfrm>
            <a:off x="1143000" y="1524000"/>
            <a:ext cx="213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1371600"/>
            <a:ext cx="25908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prefix “mono” means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3429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name a monomial?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Binomial:  </a:t>
            </a:r>
            <a:r>
              <a:rPr lang="en-US" b="1" dirty="0">
                <a:solidFill>
                  <a:srgbClr val="FF0000"/>
                </a:solidFill>
              </a:rPr>
              <a:t>two terms </a:t>
            </a:r>
          </a:p>
          <a:p>
            <a:r>
              <a:rPr lang="en-US" dirty="0"/>
              <a:t>                (separated by + or 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488884"/>
            <a:ext cx="25908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prefix “bi” means 2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-40000" contrast="40000"/>
          </a:blip>
          <a:srcRect l="56918" t="25231" r="18271" b="24769"/>
          <a:stretch>
            <a:fillRect/>
          </a:stretch>
        </p:blipFill>
        <p:spPr bwMode="auto">
          <a:xfrm>
            <a:off x="842303" y="2057400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13754" y="22860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3039" y="2280138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381509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name a binomial?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Trinomial:  </a:t>
            </a:r>
            <a:r>
              <a:rPr lang="en-US" b="1" dirty="0">
                <a:solidFill>
                  <a:srgbClr val="FF0000"/>
                </a:solidFill>
              </a:rPr>
              <a:t>three terms </a:t>
            </a:r>
          </a:p>
          <a:p>
            <a:r>
              <a:rPr lang="en-US" dirty="0"/>
              <a:t>                (separated by + or 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247901"/>
            <a:ext cx="25908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prefix “tri” means 3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-40000" contrast="40000"/>
          </a:blip>
          <a:srcRect l="55810" t="28000" r="18659" b="27231"/>
          <a:stretch>
            <a:fillRect/>
          </a:stretch>
        </p:blipFill>
        <p:spPr bwMode="auto">
          <a:xfrm>
            <a:off x="762000" y="2592408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38200" y="2592408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2592408"/>
            <a:ext cx="762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668608"/>
            <a:ext cx="5334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3429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name a trinomial?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04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Polynomial:  </a:t>
            </a:r>
            <a:r>
              <a:rPr lang="en-US" b="1" dirty="0">
                <a:solidFill>
                  <a:srgbClr val="FF0000"/>
                </a:solidFill>
              </a:rPr>
              <a:t>four terms or more</a:t>
            </a:r>
          </a:p>
          <a:p>
            <a:r>
              <a:rPr lang="en-US" dirty="0"/>
              <a:t>                (separated by + or -)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974502"/>
            <a:ext cx="25908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prefix “poly” means many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bright="-40000" contrast="40000"/>
          </a:blip>
          <a:srcRect l="55564" t="27846" r="17163" b="27077"/>
          <a:stretch>
            <a:fillRect/>
          </a:stretch>
        </p:blipFill>
        <p:spPr bwMode="auto">
          <a:xfrm>
            <a:off x="437271" y="22860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1071" y="23622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75471" y="2362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37471" y="24384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47071" y="24384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733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name a </a:t>
            </a:r>
            <a:r>
              <a:rPr lang="en-US" sz="2800" b="1" dirty="0" err="1">
                <a:solidFill>
                  <a:srgbClr val="FF0000"/>
                </a:solidFill>
              </a:rPr>
              <a:t>quadnomial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Polynomial: </a:t>
            </a:r>
            <a:r>
              <a:rPr lang="en-US" dirty="0"/>
              <a:t>a monomial or a sum of monomials.</a:t>
            </a:r>
          </a:p>
          <a:p>
            <a:r>
              <a:rPr lang="en-US" dirty="0"/>
              <a:t>(separated by + or -)</a:t>
            </a:r>
          </a:p>
          <a:p>
            <a:endParaRPr lang="en-US" dirty="0"/>
          </a:p>
          <a:p>
            <a:r>
              <a:rPr lang="en-US" b="1" dirty="0"/>
              <a:t>Many terms.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1676400"/>
            <a:ext cx="25908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prefix “poly” means MANY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369087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you name a polynomial?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52800" y="609601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Determine the name of the polynomial.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52600" y="1905001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14000" dirty="0"/>
              <a:t>80</a:t>
            </a:r>
            <a:r>
              <a:rPr lang="en-US" dirty="0"/>
              <a:t>z</a:t>
            </a:r>
            <a:r>
              <a:rPr lang="en-US" baseline="30000" dirty="0"/>
              <a:t>3</a:t>
            </a:r>
            <a:r>
              <a:rPr lang="en-US" dirty="0"/>
              <a:t>                       2.  a</a:t>
            </a:r>
            <a:r>
              <a:rPr lang="en-US" baseline="30000" dirty="0"/>
              <a:t>8</a:t>
            </a:r>
            <a:r>
              <a:rPr lang="en-US" dirty="0"/>
              <a:t> –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18000" dirty="0"/>
              <a:t>5</a:t>
            </a:r>
            <a:r>
              <a:rPr lang="en-US" dirty="0"/>
              <a:t>a + 2a</a:t>
            </a:r>
          </a:p>
          <a:p>
            <a:pPr marL="342900" indent="-342900">
              <a:spcBef>
                <a:spcPct val="50000"/>
              </a:spcBef>
            </a:pPr>
            <a:endParaRPr lang="en-US" baseline="-18000" dirty="0"/>
          </a:p>
          <a:p>
            <a:pPr marL="342900" indent="-342900">
              <a:spcBef>
                <a:spcPct val="50000"/>
              </a:spcBef>
            </a:pPr>
            <a:endParaRPr lang="en-US" baseline="-18000" dirty="0"/>
          </a:p>
          <a:p>
            <a:pPr marL="342900" indent="-342900">
              <a:spcBef>
                <a:spcPct val="50000"/>
              </a:spcBef>
            </a:pPr>
            <a:endParaRPr lang="en-US" baseline="-18000" dirty="0"/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3.   2x + 6z                4.  4st</a:t>
            </a:r>
            <a:r>
              <a:rPr lang="en-US" baseline="30000" dirty="0"/>
              <a:t>3</a:t>
            </a:r>
            <a:r>
              <a:rPr lang="en-US" dirty="0"/>
              <a:t> + 1.2t</a:t>
            </a:r>
            <a:r>
              <a:rPr lang="en-US" baseline="30000" dirty="0"/>
              <a:t>2</a:t>
            </a:r>
            <a:r>
              <a:rPr lang="en-US" dirty="0"/>
              <a:t> – 0.8st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8194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8194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Trinomial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52578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Binomial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52578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Trinomial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Determine the name of the polynomial.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50" t="37772" r="52500" b="54446"/>
          <a:stretch/>
        </p:blipFill>
        <p:spPr>
          <a:xfrm>
            <a:off x="685800" y="1504950"/>
            <a:ext cx="5257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50" t="48889" r="66250" b="42218"/>
          <a:stretch/>
        </p:blipFill>
        <p:spPr>
          <a:xfrm>
            <a:off x="8135815" y="1429043"/>
            <a:ext cx="2570285" cy="102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250" t="60199" r="41875" b="29990"/>
          <a:stretch/>
        </p:blipFill>
        <p:spPr>
          <a:xfrm>
            <a:off x="457200" y="3810000"/>
            <a:ext cx="6934200" cy="1037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67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6715" y="150495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37946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2590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 term polynomial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54915" y="256129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Monomial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0700" y="4862708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 term polynomial</a:t>
            </a:r>
          </a:p>
        </p:txBody>
      </p:sp>
    </p:spTree>
    <p:extLst>
      <p:ext uri="{BB962C8B-B14F-4D97-AF65-F5344CB8AC3E}">
        <p14:creationId xmlns:p14="http://schemas.microsoft.com/office/powerpoint/2010/main" val="36816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19200"/>
            <a:ext cx="1203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DESCENDING: </a:t>
            </a:r>
            <a:r>
              <a:rPr lang="en-US" dirty="0"/>
              <a:t>means decreasing. </a:t>
            </a:r>
          </a:p>
          <a:p>
            <a:r>
              <a:rPr lang="en-US" dirty="0"/>
              <a:t>				Going from big to small.  </a:t>
            </a:r>
          </a:p>
          <a:p>
            <a:endParaRPr lang="en-US" dirty="0"/>
          </a:p>
          <a:p>
            <a:r>
              <a:rPr lang="en-US" dirty="0"/>
              <a:t>Descending Order: </a:t>
            </a:r>
            <a:r>
              <a:rPr lang="en-US" b="1" dirty="0">
                <a:solidFill>
                  <a:srgbClr val="FF0000"/>
                </a:solidFill>
              </a:rPr>
              <a:t>Exponents go from BIG TO SMALL!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8800" y="5105400"/>
            <a:ext cx="3657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Example: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3x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+ 7x + 5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*Constants always go last because they have a degree of zero.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409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Default Design</vt:lpstr>
      <vt:lpstr>Equation</vt:lpstr>
      <vt:lpstr>Classifying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9-4  Polynomials</dc:title>
  <dc:creator>hhigdon</dc:creator>
  <cp:lastModifiedBy>Carden Virgo</cp:lastModifiedBy>
  <cp:revision>178</cp:revision>
  <dcterms:created xsi:type="dcterms:W3CDTF">2008-03-14T13:38:58Z</dcterms:created>
  <dcterms:modified xsi:type="dcterms:W3CDTF">2019-01-08T18:05:12Z</dcterms:modified>
</cp:coreProperties>
</file>