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4"/>
  </p:sldMasterIdLst>
  <p:handoutMasterIdLst>
    <p:handoutMasterId r:id="rId11"/>
  </p:handoutMasterIdLst>
  <p:sldIdLst>
    <p:sldId id="269" r:id="rId5"/>
    <p:sldId id="257" r:id="rId6"/>
    <p:sldId id="263" r:id="rId7"/>
    <p:sldId id="264" r:id="rId8"/>
    <p:sldId id="265" r:id="rId9"/>
    <p:sldId id="266" r:id="rId10"/>
  </p:sldIdLst>
  <p:sldSz cx="12192000" cy="6858000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6" autoAdjust="0"/>
    <p:restoredTop sz="94660"/>
  </p:normalViewPr>
  <p:slideViewPr>
    <p:cSldViewPr>
      <p:cViewPr varScale="1">
        <p:scale>
          <a:sx n="40" d="100"/>
          <a:sy n="40" d="100"/>
        </p:scale>
        <p:origin x="9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44F92-D842-4C12-9820-C691B115BE2B}" type="datetimeFigureOut">
              <a:rPr lang="en-US" smtClean="0"/>
              <a:pPr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2A8E-7CC4-462D-8494-30F835BC6F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BD0B6-1F10-404E-A68D-804F9FD012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B422F-A746-4937-A5E3-DD5ED8E8BD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913AA-FD3C-42D1-B1D7-8A97CD70F0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57E3C-FD34-4C10-A5D2-83F7B851D5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873BB-8498-4A02-9426-5410302999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9DC24-5FA4-4F77-8132-DBAAE91768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CF002-6B0C-4965-BCED-60971A58FA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D6279-834D-4E7E-BF36-0562951EA8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EC7BD-19FE-478F-8621-583E172107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9E46A-792B-4A58-B856-5C18DC59A0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7CDCA0FC-7811-4340-A300-BEF9A7E438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C569EEC-31C3-4BCB-BB81-F11EDAF85A2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71D3-4CA0-4297-B5D7-4A96E8B39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Literal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CE138-37EE-405A-8569-BBFE84136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altLang="en-US" sz="6000" dirty="0"/>
              <a:t>Definitions: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09700"/>
            <a:ext cx="10820400" cy="480060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altLang="en-US" sz="3200" dirty="0"/>
              <a:t>An </a:t>
            </a:r>
            <a:r>
              <a:rPr lang="en-US" altLang="en-US" sz="3200" u="sng" dirty="0"/>
              <a:t>equation</a:t>
            </a:r>
            <a:r>
              <a:rPr lang="en-US" altLang="en-US" sz="3200" dirty="0"/>
              <a:t> is a mathematical sentence that contains an equal sign ( = ).</a:t>
            </a:r>
          </a:p>
          <a:p>
            <a:pPr lvl="1">
              <a:lnSpc>
                <a:spcPct val="70000"/>
              </a:lnSpc>
            </a:pPr>
            <a:endParaRPr lang="en-US" altLang="en-US" sz="3200" dirty="0"/>
          </a:p>
          <a:p>
            <a:pPr lvl="1">
              <a:lnSpc>
                <a:spcPct val="70000"/>
              </a:lnSpc>
            </a:pPr>
            <a:r>
              <a:rPr lang="en-US" altLang="en-US" sz="3200" dirty="0"/>
              <a:t>Ex:  x = </a:t>
            </a:r>
            <a:r>
              <a:rPr lang="en-US" altLang="en-US" sz="3200" dirty="0" err="1"/>
              <a:t>yz</a:t>
            </a:r>
            <a:r>
              <a:rPr lang="en-US" altLang="en-US" sz="3200" dirty="0"/>
              <a:t>   What do x, y, and z stand for?</a:t>
            </a:r>
          </a:p>
          <a:p>
            <a:pPr>
              <a:lnSpc>
                <a:spcPct val="20000"/>
              </a:lnSpc>
            </a:pPr>
            <a:endParaRPr lang="en-US" altLang="en-US" sz="3200" dirty="0"/>
          </a:p>
          <a:p>
            <a:pPr>
              <a:lnSpc>
                <a:spcPct val="20000"/>
              </a:lnSpc>
            </a:pPr>
            <a:endParaRPr lang="en-US" altLang="en-US" sz="3200" dirty="0"/>
          </a:p>
          <a:p>
            <a:pPr>
              <a:lnSpc>
                <a:spcPct val="70000"/>
              </a:lnSpc>
            </a:pPr>
            <a:r>
              <a:rPr lang="en-US" altLang="en-US" sz="3200" dirty="0"/>
              <a:t>A </a:t>
            </a:r>
            <a:r>
              <a:rPr lang="en-US" altLang="en-US" sz="3200" u="sng" dirty="0"/>
              <a:t>formula</a:t>
            </a:r>
            <a:r>
              <a:rPr lang="en-US" altLang="en-US" sz="3200" dirty="0"/>
              <a:t> is an equation that states a rule for the relationship between certain quantities.</a:t>
            </a:r>
          </a:p>
          <a:p>
            <a:pPr lvl="1">
              <a:lnSpc>
                <a:spcPct val="70000"/>
              </a:lnSpc>
            </a:pPr>
            <a:endParaRPr lang="en-US" altLang="en-US" sz="3200" dirty="0"/>
          </a:p>
          <a:p>
            <a:pPr lvl="1">
              <a:lnSpc>
                <a:spcPct val="70000"/>
              </a:lnSpc>
            </a:pPr>
            <a:r>
              <a:rPr lang="en-US" altLang="en-US" sz="3200" dirty="0"/>
              <a:t>Ex: A = </a:t>
            </a:r>
            <a:r>
              <a:rPr lang="en-US" altLang="en-US" sz="3200" dirty="0" err="1"/>
              <a:t>lw</a:t>
            </a:r>
            <a:r>
              <a:rPr lang="en-US" altLang="en-US" sz="3200" dirty="0"/>
              <a:t>  What do A, l, and w stand for?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it means to solve: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0972800" cy="438912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To solve for x would mean to get x by itself on one side of the equation, with no x’s on the other side.  (x = __ )</a:t>
            </a:r>
          </a:p>
          <a:p>
            <a:endParaRPr lang="en-US" altLang="en-US" sz="3200" dirty="0"/>
          </a:p>
          <a:p>
            <a:r>
              <a:rPr lang="en-US" altLang="en-US" sz="3200" dirty="0"/>
              <a:t>Similarly, to solve for y would mean to get y by itself on one side of the equation, with no y’s on the other side.  (y = __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11353800" cy="6019800"/>
          </a:xfrm>
        </p:spPr>
        <p:txBody>
          <a:bodyPr>
            <a:normAutofit/>
          </a:bodyPr>
          <a:lstStyle/>
          <a:p>
            <a:r>
              <a:rPr lang="en-US" sz="3200" dirty="0"/>
              <a:t>Examples:</a:t>
            </a:r>
          </a:p>
          <a:p>
            <a:pPr>
              <a:buNone/>
            </a:pPr>
            <a:r>
              <a:rPr lang="en-US" sz="3200" dirty="0"/>
              <a:t>	1.   Solve for x:				   2.   Solve for y: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270081"/>
              </p:ext>
            </p:extLst>
          </p:nvPr>
        </p:nvGraphicFramePr>
        <p:xfrm>
          <a:off x="1143000" y="2057400"/>
          <a:ext cx="247650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825480" imgH="177480" progId="Equation.3">
                  <p:embed/>
                </p:oleObj>
              </mc:Choice>
              <mc:Fallback>
                <p:oleObj name="Equation" r:id="rId3" imgW="8254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476501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218177"/>
              </p:ext>
            </p:extLst>
          </p:nvPr>
        </p:nvGraphicFramePr>
        <p:xfrm>
          <a:off x="6781800" y="2057400"/>
          <a:ext cx="2046951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596880" imgH="393480" progId="Equation.3">
                  <p:embed/>
                </p:oleObj>
              </mc:Choice>
              <mc:Fallback>
                <p:oleObj name="Equation" r:id="rId5" imgW="596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057400"/>
                        <a:ext cx="2046951" cy="110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10744200" cy="6019800"/>
          </a:xfrm>
        </p:spPr>
        <p:txBody>
          <a:bodyPr>
            <a:normAutofit/>
          </a:bodyPr>
          <a:lstStyle/>
          <a:p>
            <a:r>
              <a:rPr lang="en-US" sz="3200" dirty="0"/>
              <a:t>Examples:</a:t>
            </a:r>
          </a:p>
          <a:p>
            <a:pPr>
              <a:buNone/>
            </a:pPr>
            <a:r>
              <a:rPr lang="en-US" sz="3200" dirty="0"/>
              <a:t>	3.    Solve for a:				4.   Solve for r:   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989892"/>
              </p:ext>
            </p:extLst>
          </p:nvPr>
        </p:nvGraphicFramePr>
        <p:xfrm>
          <a:off x="1905000" y="1786732"/>
          <a:ext cx="20921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609480" imgH="177480" progId="Equation.3">
                  <p:embed/>
                </p:oleObj>
              </mc:Choice>
              <mc:Fallback>
                <p:oleObj name="Equation" r:id="rId3" imgW="6094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86732"/>
                        <a:ext cx="2092147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238173"/>
              </p:ext>
            </p:extLst>
          </p:nvPr>
        </p:nvGraphicFramePr>
        <p:xfrm>
          <a:off x="7848600" y="1981200"/>
          <a:ext cx="175720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482400" imgH="203040" progId="Equation.3">
                  <p:embed/>
                </p:oleObj>
              </mc:Choice>
              <mc:Fallback>
                <p:oleObj name="Equation" r:id="rId5" imgW="482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1757203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3400"/>
                <a:ext cx="9677399" cy="60198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Examples:</a:t>
                </a:r>
              </a:p>
              <a:p>
                <a:pPr>
                  <a:buNone/>
                </a:pPr>
                <a:r>
                  <a:rPr lang="en-US" sz="3200" dirty="0"/>
                  <a:t>	5.   Solve for x:			6.   Solve for E:</a:t>
                </a:r>
              </a:p>
              <a:p>
                <a:pPr>
                  <a:buNone/>
                </a:pPr>
                <a:r>
                  <a:rPr lang="en-US" sz="3200" b="0" dirty="0"/>
                  <a:t>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rad>
                  </m:oMath>
                </a14:m>
                <a:r>
                  <a:rPr lang="en-US" sz="3200" dirty="0"/>
                  <a:t>		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3200" dirty="0"/>
              </a:p>
              <a:p>
                <a:pPr>
                  <a:buNone/>
                </a:pPr>
                <a:endParaRPr lang="en-US" sz="3200" dirty="0"/>
              </a:p>
              <a:p>
                <a:pPr>
                  <a:buNone/>
                </a:pPr>
                <a:endParaRPr lang="en-US" sz="3200" dirty="0"/>
              </a:p>
              <a:p>
                <a:pPr>
                  <a:buNone/>
                </a:pPr>
                <a:endParaRPr lang="en-US" sz="3200" dirty="0"/>
              </a:p>
              <a:p>
                <a:pPr>
                  <a:buNone/>
                </a:pPr>
                <a:endParaRPr lang="en-US" sz="3200" dirty="0"/>
              </a:p>
              <a:p>
                <a:pPr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3400"/>
                <a:ext cx="9677399" cy="6019800"/>
              </a:xfrm>
              <a:blipFill>
                <a:blip r:embed="rId2"/>
                <a:stretch>
                  <a:fillRect l="-1197" t="-1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2">
      <a:dk1>
        <a:sysClr val="windowText" lastClr="000000"/>
      </a:dk1>
      <a:lt1>
        <a:sysClr val="window" lastClr="FFFFFF"/>
      </a:lt1>
      <a:dk2>
        <a:srgbClr val="FFFFFF"/>
      </a:dk2>
      <a:lt2>
        <a:srgbClr val="EAE5EB"/>
      </a:lt2>
      <a:accent1>
        <a:srgbClr val="FFFFF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4C7F-9344-47A6-A20A-8A4B6EE6C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844842-1178-48AF-9190-92AF697E59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3BE49-5486-4300-A999-7F7CB5F35F71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8fe75a11-7706-4e84-a915-22d86dfef3c3"/>
    <ds:schemaRef ds:uri="http://schemas.microsoft.com/office/2006/metadata/properties"/>
    <ds:schemaRef ds:uri="http://schemas.microsoft.com/office/infopath/2007/PartnerControls"/>
    <ds:schemaRef ds:uri="991c27cd-7946-49f5-9588-ff3895bca6c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8249</TotalTime>
  <Words>142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Constantia</vt:lpstr>
      <vt:lpstr>Times New Roman</vt:lpstr>
      <vt:lpstr>Wingdings 2</vt:lpstr>
      <vt:lpstr>Flow</vt:lpstr>
      <vt:lpstr>Equation</vt:lpstr>
      <vt:lpstr>Literal Equations</vt:lpstr>
      <vt:lpstr>Definitions:</vt:lpstr>
      <vt:lpstr>What it means to solve:</vt:lpstr>
      <vt:lpstr>PowerPoint Presentation</vt:lpstr>
      <vt:lpstr>PowerPoint Presentation</vt:lpstr>
      <vt:lpstr>PowerPoint Presentation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3-3 Solving Multi-Step Equations</dc:title>
  <dc:creator>HCPS</dc:creator>
  <cp:lastModifiedBy>Carden Virgo</cp:lastModifiedBy>
  <cp:revision>504</cp:revision>
  <dcterms:created xsi:type="dcterms:W3CDTF">2003-07-02T01:39:04Z</dcterms:created>
  <dcterms:modified xsi:type="dcterms:W3CDTF">2019-08-02T18:49:54Z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