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2" r:id="rId5"/>
    <p:sldId id="260" r:id="rId6"/>
    <p:sldId id="264" r:id="rId7"/>
    <p:sldId id="265" r:id="rId8"/>
    <p:sldId id="266" r:id="rId9"/>
    <p:sldId id="270" r:id="rId10"/>
    <p:sldId id="261" r:id="rId11"/>
    <p:sldId id="263" r:id="rId12"/>
    <p:sldId id="267" r:id="rId13"/>
    <p:sldId id="278" r:id="rId14"/>
    <p:sldId id="280" r:id="rId15"/>
    <p:sldId id="268" r:id="rId16"/>
    <p:sldId id="269" r:id="rId17"/>
    <p:sldId id="271" r:id="rId18"/>
    <p:sldId id="275" r:id="rId19"/>
    <p:sldId id="272" r:id="rId20"/>
    <p:sldId id="279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717" autoAdjust="0"/>
  </p:normalViewPr>
  <p:slideViewPr>
    <p:cSldViewPr snapToGrid="0" snapToObjects="1">
      <p:cViewPr varScale="1">
        <p:scale>
          <a:sx n="68" d="100"/>
          <a:sy n="68" d="100"/>
        </p:scale>
        <p:origin x="80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5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4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2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7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5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4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5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1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0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5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6328-D217-6C49-8645-9403440F986E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09EB1-9AC1-FD4A-8362-7FD082FDD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3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774371" y="2068286"/>
            <a:ext cx="8382000" cy="351608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u="sng" dirty="0">
                <a:latin typeface="Verdana" charset="0"/>
              </a:rPr>
              <a:t>Objective:</a:t>
            </a:r>
            <a:r>
              <a:rPr lang="en-US" sz="4000" dirty="0">
                <a:latin typeface="Verdana" charset="0"/>
              </a:rPr>
              <a:t> </a:t>
            </a:r>
          </a:p>
          <a:p>
            <a:pPr marL="742950" indent="-742950">
              <a:spcBef>
                <a:spcPct val="20000"/>
              </a:spcBef>
              <a:buFont typeface="+mj-lt"/>
              <a:buAutoNum type="arabicPeriod"/>
            </a:pPr>
            <a:r>
              <a:rPr lang="en-US" sz="4000" dirty="0">
                <a:latin typeface="Verdana" charset="0"/>
              </a:rPr>
              <a:t>Use </a:t>
            </a:r>
            <a:r>
              <a:rPr lang="en-US" sz="4000" u="sng" dirty="0">
                <a:latin typeface="Verdana" charset="0"/>
              </a:rPr>
              <a:t>multiplication properties of exponents</a:t>
            </a:r>
            <a:r>
              <a:rPr lang="en-US" sz="4000" dirty="0">
                <a:latin typeface="Verdana" charset="0"/>
              </a:rPr>
              <a:t> to evaluate and simplify expressions.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871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63260" y="250673"/>
            <a:ext cx="5447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Product of Powers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4381" y="1687867"/>
            <a:ext cx="86218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happens if the coefficient is not one?</a:t>
            </a:r>
          </a:p>
          <a:p>
            <a:endParaRPr lang="en-US" sz="2800" b="1" dirty="0"/>
          </a:p>
          <a:p>
            <a:r>
              <a:rPr lang="en-US" sz="2800" b="1" dirty="0"/>
              <a:t>Multiply the </a:t>
            </a:r>
            <a:r>
              <a:rPr lang="en-US" sz="2800" b="1" dirty="0">
                <a:solidFill>
                  <a:srgbClr val="00B0F0"/>
                </a:solidFill>
              </a:rPr>
              <a:t>coefficients</a:t>
            </a:r>
            <a:r>
              <a:rPr lang="en-US" sz="2800" b="1" dirty="0"/>
              <a:t>, then multiply each </a:t>
            </a:r>
            <a:r>
              <a:rPr lang="en-US" sz="2800" b="1" dirty="0">
                <a:solidFill>
                  <a:srgbClr val="00B0F0"/>
                </a:solidFill>
              </a:rPr>
              <a:t>like variable </a:t>
            </a:r>
            <a:r>
              <a:rPr lang="en-US" sz="2800" b="1" dirty="0"/>
              <a:t>(add exponents). </a:t>
            </a:r>
          </a:p>
          <a:p>
            <a:endParaRPr lang="en-US" sz="2800" dirty="0"/>
          </a:p>
          <a:p>
            <a:pPr algn="ctr"/>
            <a:r>
              <a:rPr lang="en-US" sz="6600" b="1" dirty="0">
                <a:solidFill>
                  <a:srgbClr val="FF0000"/>
                </a:solidFill>
              </a:rPr>
              <a:t>2</a:t>
            </a:r>
            <a:r>
              <a:rPr lang="en-US" sz="6600" b="1" dirty="0"/>
              <a:t>x</a:t>
            </a:r>
            <a:r>
              <a:rPr lang="en-US" sz="6600" b="1" baseline="30000" dirty="0"/>
              <a:t>2</a:t>
            </a:r>
            <a:r>
              <a:rPr lang="en-US" sz="6600" b="1" dirty="0"/>
              <a:t>(</a:t>
            </a:r>
            <a:r>
              <a:rPr lang="en-US" sz="6600" b="1" dirty="0">
                <a:solidFill>
                  <a:srgbClr val="FF0000"/>
                </a:solidFill>
              </a:rPr>
              <a:t>4</a:t>
            </a:r>
            <a:r>
              <a:rPr lang="en-US" sz="6600" b="1" dirty="0"/>
              <a:t>x</a:t>
            </a:r>
            <a:r>
              <a:rPr lang="en-US" sz="6600" b="1" baseline="30000" dirty="0"/>
              <a:t>3</a:t>
            </a:r>
            <a:r>
              <a:rPr lang="en-US" sz="6600" b="1" dirty="0"/>
              <a:t>)</a:t>
            </a:r>
          </a:p>
          <a:p>
            <a:endParaRPr lang="en-US" b="1" dirty="0"/>
          </a:p>
          <a:p>
            <a:r>
              <a:rPr lang="en-US" b="1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50979" y="4922801"/>
            <a:ext cx="313136" cy="581494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221038" y="4922803"/>
            <a:ext cx="0" cy="581492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46483" y="5688184"/>
            <a:ext cx="3218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Coefficients</a:t>
            </a:r>
          </a:p>
        </p:txBody>
      </p:sp>
    </p:spTree>
    <p:extLst>
      <p:ext uri="{BB962C8B-B14F-4D97-AF65-F5344CB8AC3E}">
        <p14:creationId xmlns:p14="http://schemas.microsoft.com/office/powerpoint/2010/main" val="1571967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87753" y="1536246"/>
            <a:ext cx="4724763" cy="4473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15. (3a</a:t>
            </a:r>
            <a:r>
              <a:rPr lang="en-US" sz="4000" b="1" baseline="30000" dirty="0"/>
              <a:t>6</a:t>
            </a:r>
            <a:r>
              <a:rPr lang="en-US" sz="4000" b="1" dirty="0"/>
              <a:t>)(a</a:t>
            </a:r>
            <a:r>
              <a:rPr lang="en-US" sz="4000" b="1" baseline="30000" dirty="0"/>
              <a:t>2</a:t>
            </a:r>
            <a:r>
              <a:rPr lang="en-US" sz="4000" b="1" dirty="0"/>
              <a:t>) =</a:t>
            </a:r>
          </a:p>
          <a:p>
            <a:endParaRPr lang="en-US" sz="4000" b="1" baseline="30000" dirty="0"/>
          </a:p>
          <a:p>
            <a:r>
              <a:rPr lang="en-US" sz="4000" b="1" dirty="0"/>
              <a:t>16. (5d</a:t>
            </a:r>
            <a:r>
              <a:rPr lang="en-US" sz="4000" b="1" baseline="30000" dirty="0"/>
              <a:t>7</a:t>
            </a:r>
            <a:r>
              <a:rPr lang="en-US" sz="4000" b="1" dirty="0"/>
              <a:t>)(4d</a:t>
            </a:r>
            <a:r>
              <a:rPr lang="en-US" sz="4000" b="1" baseline="30000" dirty="0"/>
              <a:t>3</a:t>
            </a:r>
            <a:r>
              <a:rPr lang="en-US" sz="4000" b="1" dirty="0"/>
              <a:t>) = </a:t>
            </a:r>
          </a:p>
          <a:p>
            <a:endParaRPr lang="en-US" sz="4000" b="1" dirty="0"/>
          </a:p>
          <a:p>
            <a:r>
              <a:rPr lang="en-US" sz="4000" b="1" dirty="0"/>
              <a:t>17. (4ab</a:t>
            </a:r>
            <a:r>
              <a:rPr lang="en-US" sz="4000" b="1" baseline="30000" dirty="0"/>
              <a:t>6</a:t>
            </a:r>
            <a:r>
              <a:rPr lang="en-US" sz="4000" b="1" dirty="0"/>
              <a:t>)(-7a</a:t>
            </a:r>
            <a:r>
              <a:rPr lang="en-US" sz="4000" b="1" baseline="30000" dirty="0"/>
              <a:t>2</a:t>
            </a:r>
            <a:r>
              <a:rPr lang="en-US" sz="4000" b="1" dirty="0"/>
              <a:t>b</a:t>
            </a:r>
            <a:r>
              <a:rPr lang="en-US" sz="4000" b="1" baseline="30000" dirty="0"/>
              <a:t>3</a:t>
            </a:r>
            <a:r>
              <a:rPr lang="en-US" sz="4000" b="1" dirty="0"/>
              <a:t>) =</a:t>
            </a:r>
          </a:p>
          <a:p>
            <a:endParaRPr lang="en-US" sz="4000" b="1" dirty="0"/>
          </a:p>
          <a:p>
            <a:r>
              <a:rPr lang="en-US" sz="4000" b="1" dirty="0"/>
              <a:t>18. (4a</a:t>
            </a:r>
            <a:r>
              <a:rPr lang="en-US" sz="4000" b="1" baseline="30000" dirty="0"/>
              <a:t>5</a:t>
            </a:r>
            <a:r>
              <a:rPr lang="en-US" sz="4000" b="1" dirty="0"/>
              <a:t>b</a:t>
            </a:r>
            <a:r>
              <a:rPr lang="en-US" sz="4000" b="1" baseline="30000" dirty="0"/>
              <a:t>4</a:t>
            </a:r>
            <a:r>
              <a:rPr lang="en-US" sz="4000" b="1" dirty="0"/>
              <a:t>)(6a</a:t>
            </a:r>
            <a:r>
              <a:rPr lang="en-US" sz="4000" b="1" baseline="30000" dirty="0"/>
              <a:t>2</a:t>
            </a:r>
            <a:r>
              <a:rPr lang="en-US" sz="4000" b="1" dirty="0"/>
              <a:t>b) =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4922" y="1536246"/>
            <a:ext cx="3346145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3a</a:t>
            </a:r>
            <a:r>
              <a:rPr lang="en-US" sz="4400" b="1" baseline="30000" dirty="0">
                <a:solidFill>
                  <a:srgbClr val="FF0000"/>
                </a:solidFill>
              </a:rPr>
              <a:t>8</a:t>
            </a:r>
          </a:p>
          <a:p>
            <a:endParaRPr lang="en-US" sz="44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7322" y="2578268"/>
            <a:ext cx="3346145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20d</a:t>
            </a:r>
            <a:r>
              <a:rPr lang="en-US" sz="4400" b="1" baseline="30000" dirty="0">
                <a:solidFill>
                  <a:srgbClr val="FF0000"/>
                </a:solidFill>
              </a:rPr>
              <a:t>10</a:t>
            </a:r>
          </a:p>
          <a:p>
            <a:endParaRPr lang="en-US" sz="4400" b="1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0121" y="3799115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-28a</a:t>
            </a:r>
            <a:r>
              <a:rPr lang="en-US" sz="4400" b="1" baseline="30000" dirty="0">
                <a:solidFill>
                  <a:srgbClr val="FF0000"/>
                </a:solidFill>
              </a:rPr>
              <a:t>3</a:t>
            </a:r>
            <a:r>
              <a:rPr lang="en-US" sz="4400" b="1" dirty="0">
                <a:solidFill>
                  <a:srgbClr val="FF0000"/>
                </a:solidFill>
              </a:rPr>
              <a:t>b</a:t>
            </a:r>
            <a:r>
              <a:rPr lang="en-US" sz="4400" b="1" baseline="30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6836" y="4978217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24a</a:t>
            </a:r>
            <a:r>
              <a:rPr lang="en-US" sz="4400" b="1" baseline="30000" dirty="0">
                <a:solidFill>
                  <a:srgbClr val="FF0000"/>
                </a:solidFill>
              </a:rPr>
              <a:t>7</a:t>
            </a:r>
            <a:r>
              <a:rPr lang="en-US" sz="4400" b="1" dirty="0">
                <a:solidFill>
                  <a:srgbClr val="FF0000"/>
                </a:solidFill>
              </a:rPr>
              <a:t>b</a:t>
            </a:r>
            <a:r>
              <a:rPr lang="en-US" sz="4400" b="1" baseline="300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2998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87753" y="1536246"/>
            <a:ext cx="4724763" cy="4473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19. (2a</a:t>
            </a:r>
            <a:r>
              <a:rPr lang="en-US" sz="4000" b="1" baseline="30000" dirty="0"/>
              <a:t>5</a:t>
            </a:r>
            <a:r>
              <a:rPr lang="en-US" sz="4000" b="1" dirty="0"/>
              <a:t>)(3a</a:t>
            </a:r>
            <a:r>
              <a:rPr lang="en-US" sz="4000" b="1" baseline="30000" dirty="0"/>
              <a:t>-2</a:t>
            </a:r>
            <a:r>
              <a:rPr lang="en-US" sz="4000" b="1" dirty="0"/>
              <a:t>) =</a:t>
            </a:r>
          </a:p>
          <a:p>
            <a:endParaRPr lang="en-US" sz="4000" b="1" baseline="30000" dirty="0"/>
          </a:p>
          <a:p>
            <a:r>
              <a:rPr lang="en-US" sz="4000" b="1" dirty="0"/>
              <a:t>20. (w</a:t>
            </a:r>
            <a:r>
              <a:rPr lang="en-US" sz="4000" b="1" baseline="30000" dirty="0"/>
              <a:t>4</a:t>
            </a:r>
            <a:r>
              <a:rPr lang="en-US" sz="4000" b="1" dirty="0"/>
              <a:t>)(3w</a:t>
            </a:r>
            <a:r>
              <a:rPr lang="en-US" sz="4000" b="1" baseline="30000" dirty="0"/>
              <a:t>3</a:t>
            </a:r>
            <a:r>
              <a:rPr lang="en-US" sz="4000" b="1" dirty="0"/>
              <a:t>) = </a:t>
            </a:r>
          </a:p>
          <a:p>
            <a:endParaRPr lang="en-US" sz="4000" b="1" dirty="0"/>
          </a:p>
          <a:p>
            <a:r>
              <a:rPr lang="en-US" sz="4000" b="1" dirty="0"/>
              <a:t>21. (-2ab</a:t>
            </a:r>
            <a:r>
              <a:rPr lang="en-US" sz="4000" b="1" baseline="30000" dirty="0"/>
              <a:t>-1</a:t>
            </a:r>
            <a:r>
              <a:rPr lang="en-US" sz="4000" b="1" dirty="0"/>
              <a:t>)(-7a</a:t>
            </a:r>
            <a:r>
              <a:rPr lang="en-US" sz="4000" b="1" baseline="30000" dirty="0"/>
              <a:t>5</a:t>
            </a:r>
            <a:r>
              <a:rPr lang="en-US" sz="4000" b="1" dirty="0"/>
              <a:t>b</a:t>
            </a:r>
            <a:r>
              <a:rPr lang="en-US" sz="4000" b="1" baseline="30000" dirty="0"/>
              <a:t>3</a:t>
            </a:r>
            <a:r>
              <a:rPr lang="en-US" sz="4000" b="1" dirty="0"/>
              <a:t>) =</a:t>
            </a:r>
          </a:p>
          <a:p>
            <a:endParaRPr lang="en-US" sz="4000" b="1" dirty="0"/>
          </a:p>
          <a:p>
            <a:r>
              <a:rPr lang="en-US" sz="4000" b="1" dirty="0"/>
              <a:t>22. (3x</a:t>
            </a:r>
            <a:r>
              <a:rPr lang="en-US" sz="4000" b="1" baseline="30000" dirty="0"/>
              <a:t>2</a:t>
            </a:r>
            <a:r>
              <a:rPr lang="en-US" sz="4000" b="1" dirty="0"/>
              <a:t>y</a:t>
            </a:r>
            <a:r>
              <a:rPr lang="en-US" sz="4000" b="1" baseline="30000" dirty="0"/>
              <a:t>3</a:t>
            </a:r>
            <a:r>
              <a:rPr lang="en-US" sz="4000" b="1" dirty="0"/>
              <a:t>)(-3x</a:t>
            </a:r>
            <a:r>
              <a:rPr lang="en-US" sz="4000" b="1" baseline="30000" dirty="0"/>
              <a:t>2</a:t>
            </a:r>
            <a:r>
              <a:rPr lang="en-US" sz="4000" b="1" dirty="0"/>
              <a:t>y) =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99893" y="1536246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6a</a:t>
            </a:r>
            <a:r>
              <a:rPr lang="en-US" sz="4400" b="1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9893" y="2458087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3w</a:t>
            </a:r>
            <a:r>
              <a:rPr lang="en-US" sz="4400" b="1" baseline="30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6836" y="4978217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-9x</a:t>
            </a:r>
            <a:r>
              <a:rPr lang="en-US" sz="4400" b="1" baseline="30000" dirty="0">
                <a:solidFill>
                  <a:srgbClr val="FF0000"/>
                </a:solidFill>
              </a:rPr>
              <a:t>4</a:t>
            </a:r>
            <a:r>
              <a:rPr lang="en-US" sz="4400" b="1" dirty="0">
                <a:solidFill>
                  <a:srgbClr val="FF0000"/>
                </a:solidFill>
              </a:rPr>
              <a:t>y</a:t>
            </a:r>
            <a:r>
              <a:rPr lang="en-US" sz="4400" b="1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9607" y="3835217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14a</a:t>
            </a:r>
            <a:r>
              <a:rPr lang="en-US" sz="4400" b="1" baseline="30000" dirty="0">
                <a:solidFill>
                  <a:srgbClr val="FF0000"/>
                </a:solidFill>
              </a:rPr>
              <a:t>6</a:t>
            </a:r>
            <a:r>
              <a:rPr lang="en-US" sz="4400" b="1" dirty="0">
                <a:solidFill>
                  <a:srgbClr val="FF0000"/>
                </a:solidFill>
              </a:rPr>
              <a:t>b</a:t>
            </a:r>
            <a:r>
              <a:rPr lang="en-US" sz="4400" b="1" baseline="30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2998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0744" y="2011148"/>
            <a:ext cx="46796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STOP!</a:t>
            </a:r>
          </a:p>
        </p:txBody>
      </p:sp>
    </p:spTree>
    <p:extLst>
      <p:ext uri="{BB962C8B-B14F-4D97-AF65-F5344CB8AC3E}">
        <p14:creationId xmlns:p14="http://schemas.microsoft.com/office/powerpoint/2010/main" val="858071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Review 7.3 Part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136570"/>
          </a:xfrm>
        </p:spPr>
        <p:txBody>
          <a:bodyPr>
            <a:normAutofit/>
          </a:bodyPr>
          <a:lstStyle/>
          <a:p>
            <a:r>
              <a:rPr lang="en-US" sz="4800" dirty="0"/>
              <a:t>How did we write out: a</a:t>
            </a:r>
            <a:r>
              <a:rPr lang="en-US" sz="4800" baseline="30000" dirty="0"/>
              <a:t>2</a:t>
            </a:r>
            <a:r>
              <a:rPr lang="en-US" sz="4800" dirty="0"/>
              <a:t> </a:t>
            </a:r>
            <a:r>
              <a:rPr lang="en-US" sz="4800" dirty="0">
                <a:latin typeface="Calibri"/>
              </a:rPr>
              <a:t>∙ a</a:t>
            </a:r>
            <a:r>
              <a:rPr lang="en-US" sz="4800" baseline="30000" dirty="0">
                <a:latin typeface="Calibri"/>
              </a:rPr>
              <a:t>4</a:t>
            </a:r>
            <a:r>
              <a:rPr lang="en-US" sz="4800" dirty="0">
                <a:latin typeface="Calibri"/>
              </a:rPr>
              <a:t>  the long way? </a:t>
            </a:r>
          </a:p>
          <a:p>
            <a:endParaRPr lang="en-US" sz="4800" dirty="0">
              <a:latin typeface="Calibri"/>
            </a:endParaRPr>
          </a:p>
          <a:p>
            <a:r>
              <a:rPr lang="en-US" sz="4800" dirty="0">
                <a:latin typeface="Calibri"/>
              </a:rPr>
              <a:t>How would I write x</a:t>
            </a:r>
            <a:r>
              <a:rPr lang="en-US" sz="4800" baseline="30000" dirty="0">
                <a:latin typeface="Calibri"/>
              </a:rPr>
              <a:t>3</a:t>
            </a:r>
            <a:r>
              <a:rPr lang="en-US" sz="4800" dirty="0">
                <a:latin typeface="Calibri"/>
              </a:rPr>
              <a:t>y</a:t>
            </a:r>
            <a:r>
              <a:rPr lang="en-US" sz="4800" baseline="30000" dirty="0">
                <a:latin typeface="Calibri"/>
              </a:rPr>
              <a:t>2</a:t>
            </a:r>
            <a:r>
              <a:rPr lang="en-US" sz="4800" dirty="0">
                <a:latin typeface="Calibri"/>
              </a:rPr>
              <a:t>z out the long way?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001819" y="3285323"/>
            <a:ext cx="5255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</a:rPr>
              <a:t>a</a:t>
            </a:r>
            <a:r>
              <a:rPr lang="en-US" sz="4400" b="1" dirty="0" err="1">
                <a:solidFill>
                  <a:srgbClr val="FF0000"/>
                </a:solidFill>
                <a:latin typeface="Calibri"/>
              </a:rPr>
              <a:t>∙a</a:t>
            </a:r>
            <a:r>
              <a:rPr lang="en-US" sz="4400" b="1" dirty="0">
                <a:solidFill>
                  <a:srgbClr val="FF0000"/>
                </a:solidFill>
                <a:latin typeface="Calibri"/>
              </a:rPr>
              <a:t>∙   </a:t>
            </a:r>
            <a:r>
              <a:rPr lang="en-US" sz="4400" b="1" dirty="0" err="1">
                <a:solidFill>
                  <a:srgbClr val="FF0000"/>
                </a:solidFill>
                <a:latin typeface="Calibri"/>
              </a:rPr>
              <a:t>a∙a∙a∙a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819" y="5736772"/>
            <a:ext cx="5255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</a:rPr>
              <a:t>x</a:t>
            </a:r>
            <a:r>
              <a:rPr lang="en-US" sz="4400" b="1" dirty="0" err="1">
                <a:solidFill>
                  <a:srgbClr val="FF0000"/>
                </a:solidFill>
                <a:latin typeface="Calibri"/>
              </a:rPr>
              <a:t>∙x∙x∙y∙y∙z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63260" y="250673"/>
            <a:ext cx="5447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Powers of Powers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8689" y="1570887"/>
            <a:ext cx="28750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Exploration:</a:t>
            </a:r>
          </a:p>
          <a:p>
            <a:r>
              <a:rPr lang="en-US" sz="3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72888" y="1515751"/>
            <a:ext cx="28750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Rule:</a:t>
            </a:r>
          </a:p>
          <a:p>
            <a:r>
              <a:rPr lang="en-US" sz="3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72888" y="2068945"/>
            <a:ext cx="279511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When raising a power to another power: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Keep the base the same, multiply the exponents! </a:t>
            </a:r>
          </a:p>
          <a:p>
            <a:endParaRPr lang="en-US" sz="1600" dirty="0"/>
          </a:p>
        </p:txBody>
      </p:sp>
      <p:pic>
        <p:nvPicPr>
          <p:cNvPr id="7" name="Picture 6" descr="Screen Shot 2015-11-02 at 7.03.14 PM.png"/>
          <p:cNvPicPr>
            <a:picLocks noChangeAspect="1"/>
          </p:cNvPicPr>
          <p:nvPr/>
        </p:nvPicPr>
        <p:blipFill>
          <a:blip r:embed="rId2">
            <a:lum bright="-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3" r="17570" b="11234"/>
          <a:stretch>
            <a:fillRect/>
          </a:stretch>
        </p:blipFill>
        <p:spPr>
          <a:xfrm>
            <a:off x="1524001" y="2300143"/>
            <a:ext cx="2547257" cy="32951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44187" y="3685575"/>
            <a:ext cx="3189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x</a:t>
            </a:r>
            <a:r>
              <a:rPr lang="en-US" sz="4800" b="1" baseline="30000" dirty="0">
                <a:solidFill>
                  <a:srgbClr val="0070C0"/>
                </a:solidFill>
              </a:rPr>
              <a:t>2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>
                <a:solidFill>
                  <a:srgbClr val="0070C0"/>
                </a:solidFill>
                <a:latin typeface="Calibri"/>
              </a:rPr>
              <a:t>∙ x</a:t>
            </a:r>
            <a:r>
              <a:rPr lang="en-US" sz="4800" b="1" baseline="30000" dirty="0">
                <a:solidFill>
                  <a:srgbClr val="0070C0"/>
                </a:solidFill>
                <a:latin typeface="Calibri"/>
              </a:rPr>
              <a:t>2</a:t>
            </a:r>
            <a:r>
              <a:rPr lang="en-US" sz="4800" b="1" dirty="0">
                <a:solidFill>
                  <a:srgbClr val="0070C0"/>
                </a:solidFill>
                <a:latin typeface="Calibri"/>
              </a:rPr>
              <a:t> ∙ x</a:t>
            </a:r>
            <a:r>
              <a:rPr lang="en-US" sz="4800" b="1" baseline="30000" dirty="0">
                <a:solidFill>
                  <a:srgbClr val="0070C0"/>
                </a:solidFill>
                <a:latin typeface="Calibri"/>
              </a:rPr>
              <a:t>2</a:t>
            </a:r>
            <a:endParaRPr lang="en-US" sz="4800" b="1" baseline="30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5287" y="3685575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= </a:t>
            </a:r>
            <a:r>
              <a:rPr lang="en-US" sz="4800" b="1" dirty="0" err="1">
                <a:solidFill>
                  <a:srgbClr val="0070C0"/>
                </a:solidFill>
              </a:rPr>
              <a:t>x</a:t>
            </a:r>
            <a:r>
              <a:rPr lang="en-US" sz="4800" b="1" dirty="0" err="1">
                <a:solidFill>
                  <a:srgbClr val="0070C0"/>
                </a:solidFill>
                <a:latin typeface="Calibri"/>
              </a:rPr>
              <a:t>∙x∙x</a:t>
            </a:r>
            <a:r>
              <a:rPr lang="en-US" sz="4800" b="1" dirty="0" err="1">
                <a:solidFill>
                  <a:srgbClr val="0070C0"/>
                </a:solidFill>
              </a:rPr>
              <a:t>∙x∙x∙x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endParaRPr lang="en-US" sz="4800" b="1" baseline="300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5287" y="2300143"/>
            <a:ext cx="1848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x</a:t>
            </a:r>
            <a:r>
              <a:rPr lang="en-US" sz="6600" b="1" baseline="30000" dirty="0"/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4187" y="5758544"/>
            <a:ext cx="3189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y</a:t>
            </a:r>
            <a:r>
              <a:rPr lang="en-US" sz="4800" b="1" baseline="30000" dirty="0">
                <a:solidFill>
                  <a:srgbClr val="0070C0"/>
                </a:solidFill>
              </a:rPr>
              <a:t>4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>
                <a:solidFill>
                  <a:srgbClr val="0070C0"/>
                </a:solidFill>
                <a:latin typeface="Calibri"/>
              </a:rPr>
              <a:t>∙ y</a:t>
            </a:r>
            <a:r>
              <a:rPr lang="en-US" sz="4800" b="1" baseline="30000" dirty="0">
                <a:solidFill>
                  <a:srgbClr val="0070C0"/>
                </a:solidFill>
                <a:latin typeface="Calibri"/>
              </a:rPr>
              <a:t>4</a:t>
            </a:r>
            <a:endParaRPr lang="en-US" sz="4800" b="1" baseline="30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3287" y="5758544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= </a:t>
            </a:r>
            <a:r>
              <a:rPr lang="en-US" sz="4800" b="1" dirty="0" err="1">
                <a:solidFill>
                  <a:srgbClr val="0070C0"/>
                </a:solidFill>
              </a:rPr>
              <a:t>y</a:t>
            </a:r>
            <a:r>
              <a:rPr lang="en-US" sz="4800" b="1" dirty="0" err="1">
                <a:solidFill>
                  <a:srgbClr val="0070C0"/>
                </a:solidFill>
                <a:latin typeface="Calibri"/>
              </a:rPr>
              <a:t>∙y∙y</a:t>
            </a:r>
            <a:r>
              <a:rPr lang="en-US" sz="4800" b="1" dirty="0" err="1">
                <a:solidFill>
                  <a:srgbClr val="0070C0"/>
                </a:solidFill>
              </a:rPr>
              <a:t>∙y∙y∙y∙y∙y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endParaRPr lang="en-US" sz="4800" b="1" baseline="30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5287" y="4516571"/>
            <a:ext cx="1848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y</a:t>
            </a:r>
            <a:r>
              <a:rPr lang="en-US" sz="6600" b="1" baseline="30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6658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4821" y="152400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4800" b="1" dirty="0"/>
              <a:t>   (a</a:t>
            </a:r>
            <a:r>
              <a:rPr lang="en-US" sz="4800" b="1" baseline="30000" dirty="0"/>
              <a:t>3</a:t>
            </a:r>
            <a:r>
              <a:rPr lang="en-US" sz="4800" b="1" dirty="0"/>
              <a:t>)</a:t>
            </a:r>
            <a:r>
              <a:rPr lang="en-US" sz="4800" b="1" baseline="30000" dirty="0"/>
              <a:t>5</a:t>
            </a:r>
            <a:r>
              <a:rPr lang="en-US" sz="4800" b="1" dirty="0"/>
              <a:t> =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4800" b="1" dirty="0"/>
              <a:t> 	(w</a:t>
            </a:r>
            <a:r>
              <a:rPr lang="en-US" sz="4800" b="1" baseline="30000" dirty="0"/>
              <a:t>2</a:t>
            </a:r>
            <a:r>
              <a:rPr lang="en-US" sz="4800" b="1" dirty="0"/>
              <a:t>)</a:t>
            </a:r>
            <a:r>
              <a:rPr lang="en-US" sz="4800" b="1" baseline="30000" dirty="0"/>
              <a:t>6</a:t>
            </a:r>
            <a:r>
              <a:rPr lang="en-US" sz="4800" b="1" dirty="0"/>
              <a:t> =</a:t>
            </a:r>
          </a:p>
          <a:p>
            <a:pPr>
              <a:lnSpc>
                <a:spcPct val="200000"/>
              </a:lnSpc>
            </a:pPr>
            <a:r>
              <a:rPr lang="en-US" sz="4800" b="1" dirty="0"/>
              <a:t>3. 	(b</a:t>
            </a:r>
            <a:r>
              <a:rPr lang="en-US" sz="4800" b="1" baseline="30000" dirty="0"/>
              <a:t>10</a:t>
            </a:r>
            <a:r>
              <a:rPr lang="en-US" sz="4800" b="1" dirty="0"/>
              <a:t>)</a:t>
            </a:r>
            <a:r>
              <a:rPr lang="en-US" sz="4800" b="1" baseline="30000" dirty="0"/>
              <a:t>4</a:t>
            </a:r>
            <a:r>
              <a:rPr lang="en-US" sz="4800" b="1" dirty="0"/>
              <a:t>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8765" y="1915886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</a:t>
            </a:r>
            <a:r>
              <a:rPr lang="en-US" sz="5400" b="1" baseline="300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1165" y="3505200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w</a:t>
            </a:r>
            <a:r>
              <a:rPr lang="en-US" sz="5400" b="1" baseline="300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1165" y="5001875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b</a:t>
            </a:r>
            <a:r>
              <a:rPr lang="en-US" sz="5400" b="1" baseline="30000" dirty="0">
                <a:solidFill>
                  <a:srgbClr val="FF0000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370753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7542" y="172646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indent="-914400">
              <a:lnSpc>
                <a:spcPct val="200000"/>
              </a:lnSpc>
              <a:buAutoNum type="arabicPeriod" startAt="4"/>
            </a:pPr>
            <a:r>
              <a:rPr lang="en-US" sz="4800" b="1" dirty="0"/>
              <a:t>(x</a:t>
            </a:r>
            <a:r>
              <a:rPr lang="en-US" sz="4800" b="1" baseline="30000" dirty="0"/>
              <a:t>4</a:t>
            </a:r>
            <a:r>
              <a:rPr lang="en-US" sz="4800" b="1" dirty="0"/>
              <a:t>)</a:t>
            </a:r>
            <a:r>
              <a:rPr lang="en-US" sz="4800" b="1" baseline="30000" dirty="0"/>
              <a:t>6</a:t>
            </a:r>
            <a:r>
              <a:rPr lang="en-US" sz="4800" b="1" dirty="0"/>
              <a:t> =</a:t>
            </a:r>
          </a:p>
          <a:p>
            <a:pPr marL="914400" indent="-914400">
              <a:lnSpc>
                <a:spcPct val="200000"/>
              </a:lnSpc>
              <a:buAutoNum type="arabicPeriod" startAt="4"/>
            </a:pPr>
            <a:r>
              <a:rPr lang="en-US" sz="4800" b="1" dirty="0"/>
              <a:t>(y</a:t>
            </a:r>
            <a:r>
              <a:rPr lang="en-US" sz="4800" b="1" baseline="30000" dirty="0"/>
              <a:t>2</a:t>
            </a:r>
            <a:r>
              <a:rPr lang="en-US" sz="4800" b="1" dirty="0"/>
              <a:t>)</a:t>
            </a:r>
            <a:r>
              <a:rPr lang="en-US" sz="4800" b="1" baseline="30000" dirty="0"/>
              <a:t>7</a:t>
            </a:r>
            <a:r>
              <a:rPr lang="en-US" sz="4800" b="1" dirty="0"/>
              <a:t> =</a:t>
            </a:r>
          </a:p>
          <a:p>
            <a:pPr>
              <a:lnSpc>
                <a:spcPct val="200000"/>
              </a:lnSpc>
            </a:pPr>
            <a:r>
              <a:rPr lang="en-US" sz="4800" b="1" dirty="0"/>
              <a:t>6.    (z</a:t>
            </a:r>
            <a:r>
              <a:rPr lang="en-US" sz="4800" b="1" baseline="30000" dirty="0"/>
              <a:t>-3</a:t>
            </a:r>
            <a:r>
              <a:rPr lang="en-US" sz="4800" b="1" dirty="0"/>
              <a:t>)</a:t>
            </a:r>
            <a:r>
              <a:rPr lang="en-US" sz="4800" b="1" baseline="30000" dirty="0"/>
              <a:t>2</a:t>
            </a:r>
            <a:r>
              <a:rPr lang="en-US" sz="4800" b="1" dirty="0"/>
              <a:t>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1486" y="2177143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x</a:t>
            </a:r>
            <a:r>
              <a:rPr lang="en-US" sz="5400" b="1" baseline="300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1486" y="3679371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y</a:t>
            </a:r>
            <a:r>
              <a:rPr lang="en-US" sz="5400" b="1" baseline="300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01486" y="5204335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z</a:t>
            </a:r>
            <a:r>
              <a:rPr lang="en-US" sz="5400" b="1" baseline="30000" dirty="0">
                <a:solidFill>
                  <a:srgbClr val="FF0000"/>
                </a:solidFill>
              </a:rPr>
              <a:t>-6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5514" y="5204335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=</a:t>
            </a:r>
            <a:endParaRPr lang="en-US" sz="54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6771" y="4985658"/>
            <a:ext cx="8055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1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z</a:t>
            </a:r>
            <a:r>
              <a:rPr lang="en-US" sz="4000" b="1" baseline="30000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8952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53143" y="1509843"/>
            <a:ext cx="997675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/>
              <a:t>If you have product being raised to a power, </a:t>
            </a:r>
            <a:r>
              <a:rPr lang="en-US" sz="4000" u="sng" dirty="0"/>
              <a:t>raise each piece</a:t>
            </a:r>
            <a:r>
              <a:rPr lang="en-US" sz="4000" dirty="0"/>
              <a:t> of the product </a:t>
            </a:r>
            <a:r>
              <a:rPr lang="en-US" sz="4000" u="sng" dirty="0"/>
              <a:t>to that power</a:t>
            </a:r>
            <a:r>
              <a:rPr lang="en-US" sz="2400" u="sn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6073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121920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4800" b="1" dirty="0"/>
              <a:t>7.	(a</a:t>
            </a:r>
            <a:r>
              <a:rPr lang="en-US" sz="4800" b="1" baseline="30000" dirty="0"/>
              <a:t>2</a:t>
            </a:r>
            <a:r>
              <a:rPr lang="en-US" sz="4800" b="1" dirty="0"/>
              <a:t>b</a:t>
            </a:r>
            <a:r>
              <a:rPr lang="en-US" sz="4800" b="1" baseline="30000" dirty="0"/>
              <a:t>3</a:t>
            </a:r>
            <a:r>
              <a:rPr lang="en-US" sz="4800" b="1" dirty="0"/>
              <a:t>)</a:t>
            </a:r>
            <a:r>
              <a:rPr lang="en-US" sz="4800" b="1" baseline="30000" dirty="0"/>
              <a:t>4</a:t>
            </a:r>
            <a:r>
              <a:rPr lang="en-US" sz="4800" b="1" dirty="0"/>
              <a:t> =</a:t>
            </a:r>
          </a:p>
          <a:p>
            <a:pPr>
              <a:lnSpc>
                <a:spcPct val="200000"/>
              </a:lnSpc>
            </a:pPr>
            <a:r>
              <a:rPr lang="en-US" sz="4800" b="1" dirty="0"/>
              <a:t>8.	(xy</a:t>
            </a:r>
            <a:r>
              <a:rPr lang="en-US" sz="4800" b="1" baseline="30000" dirty="0"/>
              <a:t>7</a:t>
            </a:r>
            <a:r>
              <a:rPr lang="en-US" sz="4800" b="1" dirty="0"/>
              <a:t>)</a:t>
            </a:r>
            <a:r>
              <a:rPr lang="en-US" sz="4800" b="1" baseline="30000" dirty="0"/>
              <a:t>2</a:t>
            </a:r>
            <a:r>
              <a:rPr lang="en-US" sz="4800" b="1" dirty="0"/>
              <a:t> =</a:t>
            </a:r>
          </a:p>
          <a:p>
            <a:pPr>
              <a:lnSpc>
                <a:spcPct val="200000"/>
              </a:lnSpc>
            </a:pPr>
            <a:r>
              <a:rPr lang="en-US" sz="4800" b="1" dirty="0"/>
              <a:t>9. 	(4m</a:t>
            </a:r>
            <a:r>
              <a:rPr lang="en-US" sz="4800" b="1" baseline="30000" dirty="0"/>
              <a:t>6</a:t>
            </a:r>
            <a:r>
              <a:rPr lang="en-US" sz="4800" b="1" dirty="0"/>
              <a:t>n</a:t>
            </a:r>
            <a:r>
              <a:rPr lang="en-US" sz="4800" b="1" baseline="30000" dirty="0"/>
              <a:t>2</a:t>
            </a:r>
            <a:r>
              <a:rPr lang="en-US" sz="4800" b="1" dirty="0"/>
              <a:t>)</a:t>
            </a:r>
            <a:r>
              <a:rPr lang="en-US" sz="4800" b="1" baseline="30000" dirty="0"/>
              <a:t>3</a:t>
            </a:r>
            <a:r>
              <a:rPr lang="en-US" sz="4800" b="1" dirty="0"/>
              <a:t> 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3193" y="1750091"/>
            <a:ext cx="37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(a</a:t>
            </a:r>
            <a:r>
              <a:rPr lang="en-US" sz="5400" b="1" baseline="30000" dirty="0">
                <a:solidFill>
                  <a:srgbClr val="FF0000"/>
                </a:solidFill>
              </a:rPr>
              <a:t>2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4</a:t>
            </a:r>
            <a:r>
              <a:rPr lang="en-US" sz="5400" b="1" dirty="0">
                <a:solidFill>
                  <a:srgbClr val="FF0000"/>
                </a:solidFill>
              </a:rPr>
              <a:t>(b</a:t>
            </a:r>
            <a:r>
              <a:rPr lang="en-US" sz="5400" b="1" baseline="30000" dirty="0">
                <a:solidFill>
                  <a:srgbClr val="FF0000"/>
                </a:solidFill>
              </a:rPr>
              <a:t>3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41708" y="1750091"/>
            <a:ext cx="2726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</a:rPr>
              <a:t>= a</a:t>
            </a:r>
            <a:r>
              <a:rPr lang="en-US" sz="5400" b="1" baseline="30000" dirty="0">
                <a:solidFill>
                  <a:srgbClr val="00B0F0"/>
                </a:solidFill>
              </a:rPr>
              <a:t>8</a:t>
            </a:r>
            <a:r>
              <a:rPr lang="en-US" sz="5400" b="1" dirty="0">
                <a:solidFill>
                  <a:srgbClr val="00B0F0"/>
                </a:solidFill>
              </a:rPr>
              <a:t>b</a:t>
            </a:r>
            <a:r>
              <a:rPr lang="en-US" sz="5400" b="1" baseline="30000" dirty="0">
                <a:solidFill>
                  <a:srgbClr val="00B0F0"/>
                </a:solidFill>
              </a:rPr>
              <a:t>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04593" y="3239478"/>
            <a:ext cx="37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(x)</a:t>
            </a:r>
            <a:r>
              <a:rPr lang="en-US" sz="5400" b="1" baseline="30000" dirty="0">
                <a:solidFill>
                  <a:srgbClr val="FF0000"/>
                </a:solidFill>
              </a:rPr>
              <a:t>2 </a:t>
            </a:r>
            <a:r>
              <a:rPr lang="en-US" sz="5400" b="1" dirty="0">
                <a:solidFill>
                  <a:srgbClr val="FF0000"/>
                </a:solidFill>
              </a:rPr>
              <a:t>(y</a:t>
            </a:r>
            <a:r>
              <a:rPr lang="en-US" sz="5400" b="1" baseline="30000" dirty="0">
                <a:solidFill>
                  <a:srgbClr val="FF0000"/>
                </a:solidFill>
              </a:rPr>
              <a:t>7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08711" y="3396343"/>
            <a:ext cx="2726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</a:rPr>
              <a:t>= x</a:t>
            </a:r>
            <a:r>
              <a:rPr lang="en-US" sz="5400" b="1" baseline="30000" dirty="0">
                <a:solidFill>
                  <a:srgbClr val="00B0F0"/>
                </a:solidFill>
              </a:rPr>
              <a:t>2</a:t>
            </a:r>
            <a:r>
              <a:rPr lang="en-US" sz="5400" b="1" dirty="0">
                <a:solidFill>
                  <a:srgbClr val="00B0F0"/>
                </a:solidFill>
              </a:rPr>
              <a:t>y</a:t>
            </a:r>
            <a:r>
              <a:rPr lang="en-US" sz="5400" b="1" baseline="30000" dirty="0">
                <a:solidFill>
                  <a:srgbClr val="00B0F0"/>
                </a:solidFill>
              </a:rPr>
              <a:t>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9378" y="4697075"/>
            <a:ext cx="4375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(4)</a:t>
            </a:r>
            <a:r>
              <a:rPr lang="en-US" sz="5400" b="1" baseline="30000" dirty="0">
                <a:solidFill>
                  <a:srgbClr val="FF0000"/>
                </a:solidFill>
              </a:rPr>
              <a:t>3 </a:t>
            </a:r>
            <a:r>
              <a:rPr lang="en-US" sz="5400" b="1" dirty="0">
                <a:solidFill>
                  <a:srgbClr val="FF0000"/>
                </a:solidFill>
              </a:rPr>
              <a:t>(m</a:t>
            </a:r>
            <a:r>
              <a:rPr lang="en-US" sz="5400" b="1" baseline="30000" dirty="0">
                <a:solidFill>
                  <a:srgbClr val="FF0000"/>
                </a:solidFill>
              </a:rPr>
              <a:t>6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3</a:t>
            </a:r>
            <a:r>
              <a:rPr lang="en-US" sz="5400" b="1" dirty="0">
                <a:solidFill>
                  <a:srgbClr val="FF0000"/>
                </a:solidFill>
              </a:rPr>
              <a:t>(n</a:t>
            </a:r>
            <a:r>
              <a:rPr lang="en-US" sz="5400" b="1" baseline="30000" dirty="0">
                <a:solidFill>
                  <a:srgbClr val="FF0000"/>
                </a:solidFill>
              </a:rPr>
              <a:t>2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3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60030" y="5758543"/>
            <a:ext cx="3614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</a:rPr>
              <a:t>= 64m</a:t>
            </a:r>
            <a:r>
              <a:rPr lang="en-US" sz="5400" b="1" baseline="30000" dirty="0">
                <a:solidFill>
                  <a:srgbClr val="00B0F0"/>
                </a:solidFill>
              </a:rPr>
              <a:t>18</a:t>
            </a:r>
            <a:r>
              <a:rPr lang="en-US" sz="5400" b="1" dirty="0">
                <a:solidFill>
                  <a:srgbClr val="00B0F0"/>
                </a:solidFill>
              </a:rPr>
              <a:t>n</a:t>
            </a:r>
            <a:r>
              <a:rPr lang="en-US" sz="5400" b="1" baseline="30000" dirty="0">
                <a:solidFill>
                  <a:srgbClr val="00B0F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8952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9471" y="1762379"/>
            <a:ext cx="1020535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/>
              <a:t>AN EXPONENTIAL EXPRESSION IS COMPLETELY SIMPLIFIED IF…</a:t>
            </a:r>
          </a:p>
          <a:p>
            <a:endParaRPr lang="en-US" sz="2800" b="1" dirty="0"/>
          </a:p>
          <a:p>
            <a:r>
              <a:rPr lang="en-US" sz="2800" b="1" dirty="0"/>
              <a:t>	* There are no negative exponents</a:t>
            </a:r>
          </a:p>
          <a:p>
            <a:endParaRPr lang="en-US" sz="2800" b="1" dirty="0"/>
          </a:p>
          <a:p>
            <a:r>
              <a:rPr lang="en-US" sz="2800" b="1" dirty="0"/>
              <a:t>	* The same base does not appear more than once</a:t>
            </a:r>
          </a:p>
          <a:p>
            <a:endParaRPr lang="en-US" sz="2800" b="1" dirty="0"/>
          </a:p>
          <a:p>
            <a:r>
              <a:rPr lang="en-US" sz="2800" b="1" dirty="0"/>
              <a:t>	* No parentheses</a:t>
            </a:r>
          </a:p>
          <a:p>
            <a:endParaRPr lang="en-US" sz="2800" b="1" dirty="0"/>
          </a:p>
          <a:p>
            <a:r>
              <a:rPr lang="en-US" sz="2800" b="1" dirty="0"/>
              <a:t>	* All coefficients have been simplified</a:t>
            </a:r>
          </a:p>
        </p:txBody>
      </p:sp>
    </p:spTree>
    <p:extLst>
      <p:ext uri="{BB962C8B-B14F-4D97-AF65-F5344CB8AC3E}">
        <p14:creationId xmlns:p14="http://schemas.microsoft.com/office/powerpoint/2010/main" val="1571967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1999" y="139337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4800" b="1" dirty="0"/>
              <a:t>10.	(d</a:t>
            </a:r>
            <a:r>
              <a:rPr lang="en-US" sz="4800" b="1" baseline="30000" dirty="0"/>
              <a:t>4</a:t>
            </a:r>
            <a:r>
              <a:rPr lang="en-US" sz="4800" b="1" dirty="0"/>
              <a:t>e</a:t>
            </a:r>
            <a:r>
              <a:rPr lang="en-US" sz="4800" b="1" baseline="30000" dirty="0"/>
              <a:t>2</a:t>
            </a:r>
            <a:r>
              <a:rPr lang="en-US" sz="4800" b="1" dirty="0"/>
              <a:t>)</a:t>
            </a:r>
            <a:r>
              <a:rPr lang="en-US" sz="4800" b="1" baseline="30000" dirty="0"/>
              <a:t>5</a:t>
            </a:r>
            <a:r>
              <a:rPr lang="en-US" sz="4800" b="1" dirty="0"/>
              <a:t> =</a:t>
            </a:r>
          </a:p>
          <a:p>
            <a:pPr>
              <a:lnSpc>
                <a:spcPct val="200000"/>
              </a:lnSpc>
            </a:pPr>
            <a:r>
              <a:rPr lang="en-US" sz="4800" b="1" dirty="0"/>
              <a:t>11.	(wz</a:t>
            </a:r>
            <a:r>
              <a:rPr lang="en-US" sz="4800" b="1" baseline="30000" dirty="0"/>
              <a:t>6</a:t>
            </a:r>
            <a:r>
              <a:rPr lang="en-US" sz="4800" b="1" dirty="0"/>
              <a:t>)</a:t>
            </a:r>
            <a:r>
              <a:rPr lang="en-US" sz="4800" b="1" baseline="30000" dirty="0"/>
              <a:t>2</a:t>
            </a:r>
            <a:r>
              <a:rPr lang="en-US" sz="4800" b="1" dirty="0"/>
              <a:t> =</a:t>
            </a:r>
          </a:p>
          <a:p>
            <a:pPr>
              <a:lnSpc>
                <a:spcPct val="200000"/>
              </a:lnSpc>
            </a:pPr>
            <a:r>
              <a:rPr lang="en-US" sz="4800" b="1" dirty="0"/>
              <a:t>12. (3s</a:t>
            </a:r>
            <a:r>
              <a:rPr lang="en-US" sz="4800" b="1" baseline="30000" dirty="0"/>
              <a:t>2</a:t>
            </a:r>
            <a:r>
              <a:rPr lang="en-US" sz="4800" b="1" dirty="0"/>
              <a:t>t</a:t>
            </a:r>
            <a:r>
              <a:rPr lang="en-US" sz="4800" b="1" baseline="30000" dirty="0"/>
              <a:t>3</a:t>
            </a:r>
            <a:r>
              <a:rPr lang="en-US" sz="4800" b="1" dirty="0"/>
              <a:t>)</a:t>
            </a:r>
            <a:r>
              <a:rPr lang="en-US" sz="4800" b="1" baseline="30000" dirty="0"/>
              <a:t>4</a:t>
            </a:r>
            <a:r>
              <a:rPr lang="en-US" sz="4800" b="1" dirty="0"/>
              <a:t> 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82821" y="1948543"/>
            <a:ext cx="37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(d</a:t>
            </a:r>
            <a:r>
              <a:rPr lang="en-US" sz="5400" b="1" baseline="30000" dirty="0">
                <a:solidFill>
                  <a:srgbClr val="FF0000"/>
                </a:solidFill>
              </a:rPr>
              <a:t>4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5</a:t>
            </a:r>
            <a:r>
              <a:rPr lang="en-US" sz="5400" b="1" dirty="0">
                <a:solidFill>
                  <a:srgbClr val="FF0000"/>
                </a:solidFill>
              </a:rPr>
              <a:t>(e</a:t>
            </a:r>
            <a:r>
              <a:rPr lang="en-US" sz="5400" b="1" baseline="30000" dirty="0">
                <a:solidFill>
                  <a:srgbClr val="FF0000"/>
                </a:solidFill>
              </a:rPr>
              <a:t>2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34879" y="1948543"/>
            <a:ext cx="2726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</a:rPr>
              <a:t>= d</a:t>
            </a:r>
            <a:r>
              <a:rPr lang="en-US" sz="5400" b="1" baseline="30000" dirty="0">
                <a:solidFill>
                  <a:srgbClr val="00B0F0"/>
                </a:solidFill>
              </a:rPr>
              <a:t>20</a:t>
            </a:r>
            <a:r>
              <a:rPr lang="en-US" sz="5400" b="1" dirty="0">
                <a:solidFill>
                  <a:srgbClr val="00B0F0"/>
                </a:solidFill>
              </a:rPr>
              <a:t>e</a:t>
            </a:r>
            <a:r>
              <a:rPr lang="en-US" sz="5400" b="1" baseline="30000" dirty="0">
                <a:solidFill>
                  <a:srgbClr val="00B0F0"/>
                </a:solidFill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2821" y="3341914"/>
            <a:ext cx="37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(w)</a:t>
            </a:r>
            <a:r>
              <a:rPr lang="en-US" sz="5400" b="1" baseline="30000" dirty="0">
                <a:solidFill>
                  <a:srgbClr val="FF0000"/>
                </a:solidFill>
              </a:rPr>
              <a:t>2</a:t>
            </a:r>
            <a:r>
              <a:rPr lang="en-US" sz="5400" b="1" dirty="0">
                <a:solidFill>
                  <a:srgbClr val="FF0000"/>
                </a:solidFill>
              </a:rPr>
              <a:t>(z</a:t>
            </a:r>
            <a:r>
              <a:rPr lang="en-US" sz="5400" b="1" baseline="30000" dirty="0">
                <a:solidFill>
                  <a:srgbClr val="FF0000"/>
                </a:solidFill>
              </a:rPr>
              <a:t>6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9822" y="3341914"/>
            <a:ext cx="2726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</a:rPr>
              <a:t>= w</a:t>
            </a:r>
            <a:r>
              <a:rPr lang="en-US" sz="5400" b="1" baseline="30000" dirty="0">
                <a:solidFill>
                  <a:srgbClr val="00B0F0"/>
                </a:solidFill>
              </a:rPr>
              <a:t>2</a:t>
            </a:r>
            <a:r>
              <a:rPr lang="en-US" sz="5400" b="1" dirty="0">
                <a:solidFill>
                  <a:srgbClr val="00B0F0"/>
                </a:solidFill>
              </a:rPr>
              <a:t>z</a:t>
            </a:r>
            <a:r>
              <a:rPr lang="en-US" sz="5400" b="1" baseline="30000" dirty="0">
                <a:solidFill>
                  <a:srgbClr val="00B0F0"/>
                </a:solidFill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35221" y="4778829"/>
            <a:ext cx="37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(3)</a:t>
            </a:r>
            <a:r>
              <a:rPr lang="en-US" sz="5400" b="1" baseline="30000" dirty="0">
                <a:solidFill>
                  <a:srgbClr val="FF0000"/>
                </a:solidFill>
              </a:rPr>
              <a:t>4</a:t>
            </a:r>
            <a:r>
              <a:rPr lang="en-US" sz="5400" b="1" dirty="0">
                <a:solidFill>
                  <a:srgbClr val="FF0000"/>
                </a:solidFill>
              </a:rPr>
              <a:t>(s</a:t>
            </a:r>
            <a:r>
              <a:rPr lang="en-US" sz="5400" b="1" baseline="30000" dirty="0">
                <a:solidFill>
                  <a:srgbClr val="FF0000"/>
                </a:solidFill>
              </a:rPr>
              <a:t>2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4</a:t>
            </a:r>
            <a:r>
              <a:rPr lang="en-US" sz="5400" b="1" dirty="0">
                <a:solidFill>
                  <a:srgbClr val="FF0000"/>
                </a:solidFill>
              </a:rPr>
              <a:t>(t</a:t>
            </a:r>
            <a:r>
              <a:rPr lang="en-US" sz="5400" b="1" baseline="30000" dirty="0">
                <a:solidFill>
                  <a:srgbClr val="FF0000"/>
                </a:solidFill>
              </a:rPr>
              <a:t>3</a:t>
            </a:r>
            <a:r>
              <a:rPr lang="en-US" sz="5400" b="1" dirty="0">
                <a:solidFill>
                  <a:srgbClr val="FF0000"/>
                </a:solidFill>
              </a:rPr>
              <a:t>)</a:t>
            </a:r>
            <a:r>
              <a:rPr lang="en-US" sz="5400" b="1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64087" y="5702159"/>
            <a:ext cx="3420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</a:rPr>
              <a:t>= 81s</a:t>
            </a:r>
            <a:r>
              <a:rPr lang="en-US" sz="5400" b="1" baseline="30000" dirty="0">
                <a:solidFill>
                  <a:srgbClr val="00B0F0"/>
                </a:solidFill>
              </a:rPr>
              <a:t>8</a:t>
            </a:r>
            <a:r>
              <a:rPr lang="en-US" sz="5400" b="1" dirty="0">
                <a:solidFill>
                  <a:srgbClr val="00B0F0"/>
                </a:solidFill>
              </a:rPr>
              <a:t>t</a:t>
            </a:r>
            <a:r>
              <a:rPr lang="en-US" sz="5400" b="1" baseline="30000" dirty="0">
                <a:solidFill>
                  <a:srgbClr val="00B0F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3133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55171" y="1600201"/>
            <a:ext cx="9655629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latin typeface="Arial" charset="0"/>
              </a:rPr>
              <a:t>If there are multiple things going on…. 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Make sure to use…. 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sz="4800" dirty="0">
                <a:latin typeface="Arial" charset="0"/>
              </a:rPr>
              <a:t>ORDER OF OPERATIONS! </a:t>
            </a:r>
          </a:p>
          <a:p>
            <a:pPr algn="ctr">
              <a:buFontTx/>
              <a:buNone/>
            </a:pPr>
            <a:r>
              <a:rPr lang="en-US" sz="4800" u="sng" dirty="0">
                <a:latin typeface="Arial" charset="0"/>
              </a:rPr>
              <a:t>PEM</a:t>
            </a:r>
            <a:r>
              <a:rPr lang="en-US" sz="4800" dirty="0">
                <a:latin typeface="Arial" charset="0"/>
              </a:rPr>
              <a:t>DAS</a:t>
            </a:r>
          </a:p>
        </p:txBody>
      </p:sp>
    </p:spTree>
    <p:extLst>
      <p:ext uri="{BB962C8B-B14F-4D97-AF65-F5344CB8AC3E}">
        <p14:creationId xmlns:p14="http://schemas.microsoft.com/office/powerpoint/2010/main" val="1889528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721" y="2712659"/>
            <a:ext cx="2396298" cy="89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504" y="1314270"/>
            <a:ext cx="2699451" cy="81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5000" y="667148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4800" dirty="0"/>
              <a:t>13.	</a:t>
            </a:r>
          </a:p>
          <a:p>
            <a:pPr>
              <a:lnSpc>
                <a:spcPct val="200000"/>
              </a:lnSpc>
            </a:pPr>
            <a:r>
              <a:rPr lang="en-US" sz="4800" dirty="0"/>
              <a:t>14.	 </a:t>
            </a:r>
          </a:p>
          <a:p>
            <a:pPr marL="914400" indent="-914400">
              <a:lnSpc>
                <a:spcPct val="200000"/>
              </a:lnSpc>
              <a:buAutoNum type="arabicPeriod" startAt="15"/>
            </a:pPr>
            <a:r>
              <a:rPr lang="en-US" sz="4800" dirty="0"/>
              <a:t> </a:t>
            </a:r>
          </a:p>
          <a:p>
            <a:pPr>
              <a:lnSpc>
                <a:spcPct val="200000"/>
              </a:lnSpc>
            </a:pPr>
            <a:r>
              <a:rPr lang="en-US" sz="4800" dirty="0"/>
              <a:t> </a:t>
            </a:r>
          </a:p>
        </p:txBody>
      </p:sp>
      <p:pic>
        <p:nvPicPr>
          <p:cNvPr id="6" name="Picture 9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722" y="4404041"/>
            <a:ext cx="2877429" cy="67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889172" y="1314270"/>
            <a:ext cx="3113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=(a</a:t>
            </a:r>
            <a:r>
              <a:rPr lang="en-US" sz="4400" b="1" baseline="30000" dirty="0">
                <a:solidFill>
                  <a:srgbClr val="FF0000"/>
                </a:solidFill>
              </a:rPr>
              <a:t>12</a:t>
            </a:r>
            <a:r>
              <a:rPr lang="en-US" sz="4400" b="1" dirty="0">
                <a:solidFill>
                  <a:srgbClr val="FF0000"/>
                </a:solidFill>
              </a:rPr>
              <a:t>)</a:t>
            </a:r>
            <a:r>
              <a:rPr lang="en-US" sz="4400" b="1" dirty="0">
                <a:solidFill>
                  <a:srgbClr val="FF0000"/>
                </a:solidFill>
                <a:latin typeface="Calibri"/>
              </a:rPr>
              <a:t>∙</a:t>
            </a:r>
            <a:r>
              <a:rPr lang="en-US" sz="4400" b="1" dirty="0">
                <a:solidFill>
                  <a:srgbClr val="FF0000"/>
                </a:solidFill>
              </a:rPr>
              <a:t>(a</a:t>
            </a:r>
            <a:r>
              <a:rPr lang="en-US" sz="4400" b="1" baseline="30000" dirty="0">
                <a:solidFill>
                  <a:srgbClr val="FF0000"/>
                </a:solidFill>
              </a:rPr>
              <a:t>6</a:t>
            </a:r>
            <a:r>
              <a:rPr lang="en-US" sz="4400" b="1" dirty="0">
                <a:solidFill>
                  <a:srgbClr val="FF0000"/>
                </a:solidFill>
              </a:rPr>
              <a:t>)</a:t>
            </a:r>
            <a:endParaRPr lang="en-US" sz="44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1" y="1361768"/>
            <a:ext cx="2079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= a</a:t>
            </a:r>
            <a:r>
              <a:rPr lang="en-US" sz="4400" b="1" baseline="30000" dirty="0">
                <a:solidFill>
                  <a:srgbClr val="00B0F0"/>
                </a:solidFill>
              </a:rPr>
              <a:t>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4629" y="2836973"/>
            <a:ext cx="3113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=(x</a:t>
            </a:r>
            <a:r>
              <a:rPr lang="en-US" sz="4400" b="1" baseline="30000" dirty="0">
                <a:solidFill>
                  <a:srgbClr val="FF0000"/>
                </a:solidFill>
              </a:rPr>
              <a:t>-15</a:t>
            </a:r>
            <a:r>
              <a:rPr lang="en-US" sz="4400" b="1" dirty="0">
                <a:solidFill>
                  <a:srgbClr val="FF0000"/>
                </a:solidFill>
              </a:rPr>
              <a:t>)</a:t>
            </a:r>
            <a:r>
              <a:rPr lang="en-US" sz="4400" b="1" dirty="0">
                <a:solidFill>
                  <a:srgbClr val="FF0000"/>
                </a:solidFill>
                <a:latin typeface="Calibri"/>
              </a:rPr>
              <a:t>∙</a:t>
            </a:r>
            <a:r>
              <a:rPr lang="en-US" sz="4400" b="1" dirty="0">
                <a:solidFill>
                  <a:srgbClr val="FF0000"/>
                </a:solidFill>
              </a:rPr>
              <a:t>(x</a:t>
            </a:r>
            <a:r>
              <a:rPr lang="en-US" sz="4400" b="1" baseline="30000" dirty="0">
                <a:solidFill>
                  <a:srgbClr val="FF0000"/>
                </a:solidFill>
              </a:rPr>
              <a:t>4</a:t>
            </a:r>
            <a:r>
              <a:rPr lang="en-US" sz="4400" b="1" dirty="0">
                <a:solidFill>
                  <a:srgbClr val="FF0000"/>
                </a:solidFill>
              </a:rPr>
              <a:t>)</a:t>
            </a:r>
            <a:endParaRPr lang="en-US" sz="44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62901" y="2971801"/>
            <a:ext cx="2079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= x</a:t>
            </a:r>
            <a:r>
              <a:rPr lang="en-US" sz="4400" b="1" baseline="30000" dirty="0">
                <a:solidFill>
                  <a:srgbClr val="FF0000"/>
                </a:solidFill>
              </a:rPr>
              <a:t>-11 </a:t>
            </a:r>
            <a:r>
              <a:rPr lang="en-US" sz="4400" b="1" dirty="0">
                <a:solidFill>
                  <a:srgbClr val="FF0000"/>
                </a:solidFill>
              </a:rPr>
              <a:t>=</a:t>
            </a:r>
            <a:endParaRPr lang="en-US" sz="44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55629" y="2569029"/>
            <a:ext cx="8055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00B0F0"/>
                </a:solidFill>
              </a:rPr>
              <a:t>1</a:t>
            </a:r>
          </a:p>
          <a:p>
            <a:r>
              <a:rPr lang="en-US" sz="4000" b="1" dirty="0">
                <a:solidFill>
                  <a:srgbClr val="00B0F0"/>
                </a:solidFill>
              </a:rPr>
              <a:t>x</a:t>
            </a:r>
            <a:r>
              <a:rPr lang="en-US" sz="4000" b="1" baseline="30000" dirty="0">
                <a:solidFill>
                  <a:srgbClr val="00B0F0"/>
                </a:solidFill>
              </a:rPr>
              <a:t>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17029" y="4404041"/>
            <a:ext cx="3113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=(x</a:t>
            </a:r>
            <a:r>
              <a:rPr lang="en-US" sz="4400" b="1" baseline="30000" dirty="0">
                <a:solidFill>
                  <a:srgbClr val="FF0000"/>
                </a:solidFill>
              </a:rPr>
              <a:t>6</a:t>
            </a:r>
            <a:r>
              <a:rPr lang="en-US" sz="4400" b="1" dirty="0">
                <a:solidFill>
                  <a:srgbClr val="FF0000"/>
                </a:solidFill>
              </a:rPr>
              <a:t>)</a:t>
            </a:r>
            <a:r>
              <a:rPr lang="en-US" sz="4400" b="1" baseline="30000" dirty="0">
                <a:solidFill>
                  <a:srgbClr val="FF0000"/>
                </a:solidFill>
              </a:rPr>
              <a:t>2</a:t>
            </a:r>
            <a:r>
              <a:rPr lang="en-US" sz="4400" b="1" dirty="0">
                <a:solidFill>
                  <a:srgbClr val="FF0000"/>
                </a:solidFill>
                <a:latin typeface="Calibri"/>
              </a:rPr>
              <a:t>∙</a:t>
            </a:r>
            <a:r>
              <a:rPr lang="en-US" sz="4400" b="1" dirty="0">
                <a:solidFill>
                  <a:srgbClr val="FF0000"/>
                </a:solidFill>
              </a:rPr>
              <a:t>(y</a:t>
            </a:r>
            <a:r>
              <a:rPr lang="en-US" sz="4400" b="1" baseline="30000" dirty="0">
                <a:solidFill>
                  <a:srgbClr val="FF0000"/>
                </a:solidFill>
              </a:rPr>
              <a:t>-3</a:t>
            </a:r>
            <a:r>
              <a:rPr lang="en-US" sz="4400" b="1" dirty="0">
                <a:solidFill>
                  <a:srgbClr val="FF0000"/>
                </a:solidFill>
              </a:rPr>
              <a:t>)</a:t>
            </a:r>
            <a:r>
              <a:rPr lang="en-US" sz="44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0" y="4404041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= x</a:t>
            </a:r>
            <a:r>
              <a:rPr lang="en-US" sz="4400" b="1" baseline="30000" dirty="0">
                <a:solidFill>
                  <a:srgbClr val="FF0000"/>
                </a:solidFill>
              </a:rPr>
              <a:t>12</a:t>
            </a:r>
            <a:r>
              <a:rPr lang="en-US" sz="4400" b="1" dirty="0">
                <a:solidFill>
                  <a:srgbClr val="FF0000"/>
                </a:solidFill>
              </a:rPr>
              <a:t>y</a:t>
            </a:r>
            <a:r>
              <a:rPr lang="en-US" sz="4400" b="1" baseline="30000" dirty="0">
                <a:solidFill>
                  <a:srgbClr val="FF0000"/>
                </a:solidFill>
              </a:rPr>
              <a:t>-6 </a:t>
            </a:r>
            <a:r>
              <a:rPr lang="en-US" sz="4400" b="1" dirty="0">
                <a:solidFill>
                  <a:srgbClr val="FF0000"/>
                </a:solidFill>
              </a:rPr>
              <a:t>=</a:t>
            </a:r>
            <a:endParaRPr lang="en-US" sz="4400" b="1" baseline="30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0343" y="5173482"/>
            <a:ext cx="1055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00B0F0"/>
                </a:solidFill>
              </a:rPr>
              <a:t>x</a:t>
            </a:r>
            <a:r>
              <a:rPr lang="en-US" sz="4000" b="1" u="sng" baseline="30000" dirty="0">
                <a:solidFill>
                  <a:srgbClr val="00B0F0"/>
                </a:solidFill>
              </a:rPr>
              <a:t>12</a:t>
            </a:r>
          </a:p>
          <a:p>
            <a:r>
              <a:rPr lang="en-US" sz="4000" b="1" dirty="0">
                <a:solidFill>
                  <a:srgbClr val="00B0F0"/>
                </a:solidFill>
              </a:rPr>
              <a:t>y</a:t>
            </a:r>
            <a:r>
              <a:rPr lang="en-US" sz="4000" b="1" baseline="30000" dirty="0">
                <a:solidFill>
                  <a:srgbClr val="00B0F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2295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82509" y="491022"/>
            <a:ext cx="22055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Review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32128" y="1871693"/>
            <a:ext cx="36759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/>
              <a:t>x</a:t>
            </a:r>
            <a:r>
              <a:rPr lang="en-US" sz="11500" baseline="30000" dirty="0"/>
              <a:t>4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24503" y="3265060"/>
            <a:ext cx="1289900" cy="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202521" y="1861291"/>
            <a:ext cx="1008785" cy="678865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55442" y="1270077"/>
            <a:ext cx="25564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Exponent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1" y="2972672"/>
            <a:ext cx="25564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Base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36437" y="3879273"/>
            <a:ext cx="83926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exponent tells us how many times the base is </a:t>
            </a:r>
            <a:r>
              <a:rPr lang="en-US" sz="3600" b="1" u="sng" dirty="0"/>
              <a:t>multiplied by itself</a:t>
            </a:r>
            <a:r>
              <a:rPr lang="en-US" sz="3600" b="1" dirty="0"/>
              <a:t>. </a:t>
            </a:r>
          </a:p>
          <a:p>
            <a:endParaRPr lang="en-US" sz="3600" b="1" dirty="0"/>
          </a:p>
          <a:p>
            <a:r>
              <a:rPr lang="en-US" sz="3600" b="1" dirty="0"/>
              <a:t>Example:</a:t>
            </a:r>
            <a:endParaRPr lang="en-US" sz="3200" b="1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31250" t="25781" r="31875" b="64063"/>
          <a:stretch>
            <a:fillRect/>
          </a:stretch>
        </p:blipFill>
        <p:spPr bwMode="auto">
          <a:xfrm>
            <a:off x="4087091" y="537210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328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82509" y="491022"/>
            <a:ext cx="22055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Review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887" y="2005385"/>
            <a:ext cx="11021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Any variable that does not have an exponent written has an exponent of “1”. (It’s invisible.)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6170" y="4179337"/>
            <a:ext cx="5981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x = x</a:t>
            </a:r>
            <a:r>
              <a:rPr lang="en-US" sz="9600" baseline="30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8078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5530" y="1766830"/>
            <a:ext cx="28750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Exploration:</a:t>
            </a:r>
          </a:p>
          <a:p>
            <a:r>
              <a:rPr lang="en-US" sz="3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20026" y="2190751"/>
            <a:ext cx="26283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When multiplying exponents: </a:t>
            </a:r>
            <a:r>
              <a:rPr lang="en-US" sz="3200" b="1" dirty="0">
                <a:solidFill>
                  <a:srgbClr val="FF0000"/>
                </a:solidFill>
              </a:rPr>
              <a:t>The base stays the </a:t>
            </a:r>
            <a:r>
              <a:rPr lang="en-US" sz="3200" b="1" u="sng" dirty="0">
                <a:solidFill>
                  <a:srgbClr val="FF0000"/>
                </a:solidFill>
              </a:rPr>
              <a:t>same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i="1" u="sng" dirty="0">
                <a:solidFill>
                  <a:srgbClr val="FF0000"/>
                </a:solidFill>
              </a:rPr>
              <a:t>add</a:t>
            </a:r>
            <a:r>
              <a:rPr lang="en-US" sz="3200" b="1" dirty="0">
                <a:solidFill>
                  <a:srgbClr val="FF0000"/>
                </a:solidFill>
              </a:rPr>
              <a:t> the exponents!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3260" y="250673"/>
            <a:ext cx="5447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Product of Powers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9601" y="1570887"/>
            <a:ext cx="28750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Rule:</a:t>
            </a:r>
          </a:p>
          <a:p>
            <a:r>
              <a:rPr lang="en-US" sz="36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704C88-B12E-4A8D-90E9-1EF66A40336E}"/>
                  </a:ext>
                </a:extLst>
              </p:cNvPr>
              <p:cNvSpPr txBox="1"/>
              <p:nvPr/>
            </p:nvSpPr>
            <p:spPr>
              <a:xfrm>
                <a:off x="489857" y="2640819"/>
                <a:ext cx="4359729" cy="3422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endParaRPr lang="en-US" sz="3600" b="0" dirty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eriod"/>
                </a:pPr>
                <a:endParaRPr lang="en-US" sz="3600" dirty="0"/>
              </a:p>
              <a:p>
                <a:pPr marL="342900" indent="-342900">
                  <a:buAutoNum type="arabicPeriod"/>
                </a:pPr>
                <a:endParaRPr lang="en-US" sz="3600" dirty="0"/>
              </a:p>
              <a:p>
                <a:pPr marL="342900" indent="-342900">
                  <a:buAutoNum type="arabicPeriod"/>
                </a:pPr>
                <a:endParaRPr lang="en-US" sz="3600" dirty="0"/>
              </a:p>
              <a:p>
                <a:pPr marL="342900" indent="-342900">
                  <a:buAutoNum type="arabicPeriod"/>
                </a:pPr>
                <a:endParaRPr lang="en-US" sz="3600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704C88-B12E-4A8D-90E9-1EF66A403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7" y="2640819"/>
                <a:ext cx="4359729" cy="34226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350E83C1-BBD2-498F-ACB6-CBD764F5A5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31" t="25551" r="83015" b="61002"/>
          <a:stretch/>
        </p:blipFill>
        <p:spPr>
          <a:xfrm>
            <a:off x="3525487" y="2026454"/>
            <a:ext cx="2369127" cy="167418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425EF2-EF68-4947-BD39-74BC143406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31" t="25551" r="80581" b="61002"/>
          <a:stretch/>
        </p:blipFill>
        <p:spPr>
          <a:xfrm>
            <a:off x="3525487" y="2026454"/>
            <a:ext cx="3291221" cy="167418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768066-0748-4937-A5B4-9123B4DF2A5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12" t="36553" r="79299" b="50000"/>
          <a:stretch/>
        </p:blipFill>
        <p:spPr>
          <a:xfrm>
            <a:off x="2904624" y="4994731"/>
            <a:ext cx="3381876" cy="14387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0E57A5-4BBC-4373-8A4A-DFEA5CF6DAB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12" t="36553" r="76466" b="50000"/>
          <a:stretch/>
        </p:blipFill>
        <p:spPr>
          <a:xfrm>
            <a:off x="2904624" y="4994731"/>
            <a:ext cx="4303930" cy="143872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7196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30" y="1020114"/>
            <a:ext cx="453310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200000"/>
              </a:lnSpc>
              <a:buAutoNum type="arabicPeriod"/>
            </a:pPr>
            <a:r>
              <a:rPr lang="en-US" sz="4400" b="1" dirty="0"/>
              <a:t>(x</a:t>
            </a:r>
            <a:r>
              <a:rPr lang="en-US" sz="4400" b="1" baseline="30000" dirty="0"/>
              <a:t>3</a:t>
            </a:r>
            <a:r>
              <a:rPr lang="en-US" sz="4400" b="1" dirty="0"/>
              <a:t>)(x</a:t>
            </a:r>
            <a:r>
              <a:rPr lang="en-US" sz="4400" b="1" baseline="30000" dirty="0"/>
              <a:t>5</a:t>
            </a:r>
            <a:r>
              <a:rPr lang="en-US" sz="4400" b="1" dirty="0"/>
              <a:t>) =</a:t>
            </a: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en-US" sz="4400" b="1" dirty="0"/>
              <a:t>(a</a:t>
            </a:r>
            <a:r>
              <a:rPr lang="en-US" sz="4400" b="1" baseline="30000" dirty="0"/>
              <a:t>4</a:t>
            </a:r>
            <a:r>
              <a:rPr lang="en-US" sz="4400" b="1" dirty="0"/>
              <a:t>)(a) =</a:t>
            </a:r>
          </a:p>
          <a:p>
            <a:pPr marL="742950" indent="-742950">
              <a:lnSpc>
                <a:spcPct val="200000"/>
              </a:lnSpc>
              <a:buFontTx/>
              <a:buAutoNum type="arabicPeriod"/>
            </a:pPr>
            <a:r>
              <a:rPr lang="en-US" sz="4400" b="1" dirty="0"/>
              <a:t>(w</a:t>
            </a:r>
            <a:r>
              <a:rPr lang="en-US" sz="4400" b="1" baseline="30000" dirty="0"/>
              <a:t>6</a:t>
            </a:r>
            <a:r>
              <a:rPr lang="en-US" sz="4400" b="1" dirty="0"/>
              <a:t>)(w</a:t>
            </a:r>
            <a:r>
              <a:rPr lang="en-US" sz="4400" b="1" baseline="30000" dirty="0"/>
              <a:t>5</a:t>
            </a:r>
            <a:r>
              <a:rPr lang="en-US" sz="4400" b="1" dirty="0"/>
              <a:t>) =</a:t>
            </a:r>
          </a:p>
          <a:p>
            <a:pPr marL="742950" indent="-742950">
              <a:lnSpc>
                <a:spcPct val="200000"/>
              </a:lnSpc>
              <a:buFontTx/>
              <a:buAutoNum type="arabicPeriod"/>
            </a:pPr>
            <a:r>
              <a:rPr lang="en-US" sz="4400" b="1" dirty="0"/>
              <a:t>(b</a:t>
            </a:r>
            <a:r>
              <a:rPr lang="en-US" sz="4400" b="1" baseline="30000" dirty="0"/>
              <a:t>4</a:t>
            </a:r>
            <a:r>
              <a:rPr lang="en-US" sz="4400" b="1" dirty="0"/>
              <a:t>)(b</a:t>
            </a:r>
            <a:r>
              <a:rPr lang="en-US" sz="4400" b="1" baseline="30000" dirty="0"/>
              <a:t>-1</a:t>
            </a:r>
            <a:r>
              <a:rPr lang="en-US" sz="4400" b="1" dirty="0"/>
              <a:t>) 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67107" y="1454221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x</a:t>
            </a:r>
            <a:r>
              <a:rPr lang="en-US" sz="5400" b="1" baseline="30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67107" y="2777813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</a:t>
            </a:r>
            <a:r>
              <a:rPr lang="en-US" sz="5400" b="1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91650" y="4084099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w</a:t>
            </a:r>
            <a:r>
              <a:rPr lang="en-US" sz="5400" b="1" baseline="300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19507" y="5605984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b</a:t>
            </a:r>
            <a:r>
              <a:rPr lang="en-US" sz="5400" b="1" baseline="30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6658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3262" y="839970"/>
            <a:ext cx="453310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b="1" dirty="0"/>
              <a:t>5.	</a:t>
            </a:r>
            <a:r>
              <a:rPr lang="en-US" sz="4400" dirty="0"/>
              <a:t>	</a:t>
            </a:r>
            <a:r>
              <a:rPr lang="en-US" sz="4400" b="1" dirty="0"/>
              <a:t>(c</a:t>
            </a:r>
            <a:r>
              <a:rPr lang="en-US" sz="4400" b="1" baseline="30000" dirty="0"/>
              <a:t>8</a:t>
            </a:r>
            <a:r>
              <a:rPr lang="en-US" sz="4400" b="1" dirty="0"/>
              <a:t>)(c</a:t>
            </a:r>
            <a:r>
              <a:rPr lang="en-US" sz="4400" b="1" baseline="30000" dirty="0"/>
              <a:t>-2</a:t>
            </a:r>
            <a:r>
              <a:rPr lang="en-US" sz="4400" b="1" dirty="0"/>
              <a:t>) =</a:t>
            </a:r>
          </a:p>
          <a:p>
            <a:pPr>
              <a:lnSpc>
                <a:spcPct val="200000"/>
              </a:lnSpc>
            </a:pPr>
            <a:r>
              <a:rPr lang="en-US" sz="4400" b="1" dirty="0"/>
              <a:t>6. 	(e</a:t>
            </a:r>
            <a:r>
              <a:rPr lang="en-US" sz="4400" b="1" baseline="30000" dirty="0"/>
              <a:t>2</a:t>
            </a:r>
            <a:r>
              <a:rPr lang="en-US" sz="4400" b="1" dirty="0"/>
              <a:t>)(e</a:t>
            </a:r>
            <a:r>
              <a:rPr lang="en-US" sz="4400" b="1" baseline="30000" dirty="0"/>
              <a:t>2</a:t>
            </a:r>
            <a:r>
              <a:rPr lang="en-US" sz="4400" b="1" dirty="0"/>
              <a:t>) =</a:t>
            </a:r>
          </a:p>
          <a:p>
            <a:pPr>
              <a:lnSpc>
                <a:spcPct val="200000"/>
              </a:lnSpc>
            </a:pPr>
            <a:r>
              <a:rPr lang="en-US" sz="4400" b="1" dirty="0"/>
              <a:t>7. 	(z</a:t>
            </a:r>
            <a:r>
              <a:rPr lang="en-US" sz="4400" b="1" baseline="30000" dirty="0"/>
              <a:t>6</a:t>
            </a:r>
            <a:r>
              <a:rPr lang="en-US" sz="4400" b="1" dirty="0"/>
              <a:t>)(z</a:t>
            </a:r>
            <a:r>
              <a:rPr lang="en-US" sz="4400" b="1" baseline="30000" dirty="0"/>
              <a:t>-6</a:t>
            </a:r>
            <a:r>
              <a:rPr lang="en-US" sz="4400" b="1" dirty="0"/>
              <a:t>) =</a:t>
            </a:r>
          </a:p>
          <a:p>
            <a:pPr>
              <a:lnSpc>
                <a:spcPct val="200000"/>
              </a:lnSpc>
            </a:pPr>
            <a:r>
              <a:rPr lang="en-US" sz="4400" b="1" dirty="0"/>
              <a:t>8. 	(m</a:t>
            </a:r>
            <a:r>
              <a:rPr lang="en-US" sz="4400" b="1" baseline="30000" dirty="0"/>
              <a:t>4</a:t>
            </a:r>
            <a:r>
              <a:rPr lang="en-US" sz="4400" b="1" dirty="0"/>
              <a:t>)(m</a:t>
            </a:r>
            <a:r>
              <a:rPr lang="en-US" sz="4400" b="1" baseline="30000" dirty="0"/>
              <a:t>-7</a:t>
            </a:r>
            <a:r>
              <a:rPr lang="en-US" sz="4400" b="1" dirty="0"/>
              <a:t>)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67107" y="1286470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c</a:t>
            </a:r>
            <a:r>
              <a:rPr lang="en-US" sz="5400" b="1" baseline="30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9507" y="2603641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e</a:t>
            </a:r>
            <a:r>
              <a:rPr lang="en-US" sz="5400" b="1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19507" y="3920813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1</a:t>
            </a:r>
            <a:endParaRPr lang="en-US" sz="54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2334" y="5270641"/>
            <a:ext cx="1848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m</a:t>
            </a:r>
            <a:r>
              <a:rPr lang="en-US" sz="5400" b="1" baseline="30000" dirty="0">
                <a:solidFill>
                  <a:srgbClr val="FF0000"/>
                </a:solidFill>
              </a:rPr>
              <a:t>-3 </a:t>
            </a:r>
            <a:r>
              <a:rPr lang="en-US" sz="5400" b="1" dirty="0">
                <a:solidFill>
                  <a:srgbClr val="FF0000"/>
                </a:solidFill>
              </a:rPr>
              <a:t>=</a:t>
            </a:r>
            <a:endParaRPr lang="en-US" sz="54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7564" y="4985658"/>
            <a:ext cx="8055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1</a:t>
            </a:r>
          </a:p>
          <a:p>
            <a:r>
              <a:rPr lang="en-US" sz="4000" b="1" dirty="0"/>
              <a:t>m</a:t>
            </a:r>
            <a:r>
              <a:rPr lang="en-US" sz="4000" b="1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0753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3262" y="839970"/>
            <a:ext cx="54899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b="1" dirty="0"/>
              <a:t>9.		(a</a:t>
            </a:r>
            <a:r>
              <a:rPr lang="en-US" sz="4400" b="1" baseline="30000" dirty="0"/>
              <a:t>3</a:t>
            </a:r>
            <a:r>
              <a:rPr lang="en-US" sz="4400" b="1" dirty="0"/>
              <a:t>b</a:t>
            </a:r>
            <a:r>
              <a:rPr lang="en-US" sz="4400" b="1" baseline="30000" dirty="0"/>
              <a:t>4</a:t>
            </a:r>
            <a:r>
              <a:rPr lang="en-US" sz="4400" b="1" dirty="0"/>
              <a:t>)(a</a:t>
            </a:r>
            <a:r>
              <a:rPr lang="en-US" sz="4400" b="1" baseline="30000" dirty="0"/>
              <a:t>2</a:t>
            </a:r>
            <a:r>
              <a:rPr lang="en-US" sz="4400" b="1" dirty="0"/>
              <a:t>b) =</a:t>
            </a:r>
          </a:p>
          <a:p>
            <a:pPr>
              <a:lnSpc>
                <a:spcPct val="200000"/>
              </a:lnSpc>
            </a:pPr>
            <a:r>
              <a:rPr lang="en-US" sz="4400" b="1" dirty="0"/>
              <a:t>10. 	(w</a:t>
            </a:r>
            <a:r>
              <a:rPr lang="en-US" sz="4400" b="1" baseline="30000" dirty="0"/>
              <a:t>8</a:t>
            </a:r>
            <a:r>
              <a:rPr lang="en-US" sz="4400" b="1" dirty="0"/>
              <a:t>z</a:t>
            </a:r>
            <a:r>
              <a:rPr lang="en-US" sz="4400" b="1" baseline="30000" dirty="0"/>
              <a:t>2</a:t>
            </a:r>
            <a:r>
              <a:rPr lang="en-US" sz="4400" b="1" dirty="0"/>
              <a:t>)(w</a:t>
            </a:r>
            <a:r>
              <a:rPr lang="en-US" sz="4400" b="1" baseline="30000" dirty="0"/>
              <a:t>-3</a:t>
            </a:r>
            <a:r>
              <a:rPr lang="en-US" sz="4400" b="1" dirty="0"/>
              <a:t>) =</a:t>
            </a:r>
          </a:p>
          <a:p>
            <a:pPr>
              <a:lnSpc>
                <a:spcPct val="200000"/>
              </a:lnSpc>
            </a:pPr>
            <a:r>
              <a:rPr lang="en-US" sz="4400" b="1" dirty="0"/>
              <a:t>11. 	(m</a:t>
            </a:r>
            <a:r>
              <a:rPr lang="en-US" sz="4400" b="1" baseline="30000" dirty="0"/>
              <a:t>6</a:t>
            </a:r>
            <a:r>
              <a:rPr lang="en-US" sz="4400" b="1" dirty="0"/>
              <a:t>n</a:t>
            </a:r>
            <a:r>
              <a:rPr lang="en-US" sz="4400" b="1" baseline="30000" dirty="0"/>
              <a:t>4</a:t>
            </a:r>
            <a:r>
              <a:rPr lang="en-US" sz="4400" b="1" dirty="0"/>
              <a:t>)(m</a:t>
            </a:r>
            <a:r>
              <a:rPr lang="en-US" sz="4400" b="1" baseline="30000" dirty="0"/>
              <a:t>-5</a:t>
            </a:r>
            <a:r>
              <a:rPr lang="en-US" sz="4400" b="1" dirty="0"/>
              <a:t>n</a:t>
            </a:r>
            <a:r>
              <a:rPr lang="en-US" sz="4400" b="1" baseline="30000" dirty="0"/>
              <a:t>-8</a:t>
            </a:r>
            <a:r>
              <a:rPr lang="en-US" sz="4400" b="1" dirty="0"/>
              <a:t>) =</a:t>
            </a:r>
          </a:p>
          <a:p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76922" y="1371601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a</a:t>
            </a:r>
            <a:r>
              <a:rPr lang="en-US" sz="4400" b="1" baseline="30000" dirty="0">
                <a:solidFill>
                  <a:srgbClr val="FF0000"/>
                </a:solidFill>
              </a:rPr>
              <a:t>5</a:t>
            </a:r>
            <a:r>
              <a:rPr lang="en-US" sz="4400" b="1" dirty="0">
                <a:solidFill>
                  <a:srgbClr val="FF0000"/>
                </a:solidFill>
              </a:rPr>
              <a:t>b</a:t>
            </a:r>
            <a:r>
              <a:rPr lang="en-US" sz="4400" b="1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3122" y="2616017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w</a:t>
            </a:r>
            <a:r>
              <a:rPr lang="en-US" sz="4400" b="1" baseline="30000" dirty="0">
                <a:solidFill>
                  <a:srgbClr val="FF0000"/>
                </a:solidFill>
              </a:rPr>
              <a:t>5</a:t>
            </a:r>
            <a:r>
              <a:rPr lang="en-US" sz="4400" b="1" dirty="0">
                <a:solidFill>
                  <a:srgbClr val="FF0000"/>
                </a:solidFill>
              </a:rPr>
              <a:t>z</a:t>
            </a:r>
            <a:r>
              <a:rPr lang="en-US" sz="44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2722" y="3987617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mn</a:t>
            </a:r>
            <a:r>
              <a:rPr lang="en-US" sz="4400" b="1" baseline="30000" dirty="0">
                <a:solidFill>
                  <a:srgbClr val="FF0000"/>
                </a:solidFill>
              </a:rPr>
              <a:t>-4</a:t>
            </a:r>
            <a:r>
              <a:rPr lang="en-US" sz="4400" b="1" dirty="0">
                <a:solidFill>
                  <a:srgbClr val="FF0000"/>
                </a:solidFill>
              </a:rPr>
              <a:t> =</a:t>
            </a:r>
            <a:endParaRPr lang="en-US" sz="44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7315" y="3810000"/>
            <a:ext cx="8055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m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n</a:t>
            </a:r>
            <a:r>
              <a:rPr lang="en-US" sz="4000" b="1" baseline="30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8078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7640" y="1453804"/>
            <a:ext cx="54899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b="1" dirty="0"/>
              <a:t>12.	(a</a:t>
            </a:r>
            <a:r>
              <a:rPr lang="en-US" sz="4400" b="1" baseline="30000" dirty="0"/>
              <a:t>3</a:t>
            </a:r>
            <a:r>
              <a:rPr lang="en-US" sz="4400" b="1" dirty="0"/>
              <a:t>b</a:t>
            </a:r>
            <a:r>
              <a:rPr lang="en-US" sz="4400" b="1" baseline="30000" dirty="0"/>
              <a:t>4</a:t>
            </a:r>
            <a:r>
              <a:rPr lang="en-US" sz="4400" b="1" dirty="0"/>
              <a:t>)(a</a:t>
            </a:r>
            <a:r>
              <a:rPr lang="en-US" sz="4400" b="1" baseline="30000" dirty="0"/>
              <a:t>-2</a:t>
            </a:r>
            <a:r>
              <a:rPr lang="en-US" sz="4400" b="1" dirty="0"/>
              <a:t>b) =</a:t>
            </a:r>
          </a:p>
          <a:p>
            <a:pPr>
              <a:lnSpc>
                <a:spcPct val="200000"/>
              </a:lnSpc>
            </a:pPr>
            <a:r>
              <a:rPr lang="en-US" sz="4400" b="1" dirty="0"/>
              <a:t>13. 	(d</a:t>
            </a:r>
            <a:r>
              <a:rPr lang="en-US" sz="4400" b="1" baseline="30000" dirty="0"/>
              <a:t>2</a:t>
            </a:r>
            <a:r>
              <a:rPr lang="en-US" sz="4400" b="1" dirty="0"/>
              <a:t>e</a:t>
            </a:r>
            <a:r>
              <a:rPr lang="en-US" sz="4400" b="1" baseline="30000" dirty="0"/>
              <a:t>10</a:t>
            </a:r>
            <a:r>
              <a:rPr lang="en-US" sz="4400" b="1" dirty="0"/>
              <a:t>)(e</a:t>
            </a:r>
            <a:r>
              <a:rPr lang="en-US" sz="4400" b="1" baseline="30000" dirty="0"/>
              <a:t>-3</a:t>
            </a:r>
            <a:r>
              <a:rPr lang="en-US" sz="4400" b="1" dirty="0"/>
              <a:t>) =</a:t>
            </a:r>
          </a:p>
          <a:p>
            <a:pPr>
              <a:lnSpc>
                <a:spcPct val="200000"/>
              </a:lnSpc>
            </a:pPr>
            <a:r>
              <a:rPr lang="en-US" sz="4400" b="1" dirty="0"/>
              <a:t>14. 	(x</a:t>
            </a:r>
            <a:r>
              <a:rPr lang="en-US" sz="4400" b="1" baseline="30000" dirty="0"/>
              <a:t>2</a:t>
            </a:r>
            <a:r>
              <a:rPr lang="en-US" sz="4400" b="1" dirty="0"/>
              <a:t>y</a:t>
            </a:r>
            <a:r>
              <a:rPr lang="en-US" sz="4400" b="1" baseline="30000" dirty="0"/>
              <a:t>5</a:t>
            </a:r>
            <a:r>
              <a:rPr lang="en-US" sz="4400" b="1" dirty="0"/>
              <a:t>)(x</a:t>
            </a:r>
            <a:r>
              <a:rPr lang="en-US" sz="4400" b="1" baseline="30000" dirty="0"/>
              <a:t>4</a:t>
            </a:r>
            <a:r>
              <a:rPr lang="en-US" sz="4400" b="1" dirty="0"/>
              <a:t>y</a:t>
            </a:r>
            <a:r>
              <a:rPr lang="en-US" sz="4400" b="1" baseline="30000" dirty="0"/>
              <a:t>3</a:t>
            </a:r>
            <a:r>
              <a:rPr lang="en-US" sz="4400" b="1" dirty="0"/>
              <a:t>) =</a:t>
            </a:r>
          </a:p>
          <a:p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272865" y="2141042"/>
            <a:ext cx="3346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ab</a:t>
            </a:r>
            <a:r>
              <a:rPr lang="en-US" sz="4400" b="1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72865" y="3312703"/>
            <a:ext cx="3346145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d</a:t>
            </a:r>
            <a:r>
              <a:rPr lang="en-US" sz="4400" b="1" baseline="30000" dirty="0">
                <a:solidFill>
                  <a:srgbClr val="FF0000"/>
                </a:solidFill>
              </a:rPr>
              <a:t>2</a:t>
            </a:r>
            <a:r>
              <a:rPr lang="en-US" sz="4400" b="1" dirty="0">
                <a:solidFill>
                  <a:srgbClr val="FF0000"/>
                </a:solidFill>
              </a:rPr>
              <a:t>e</a:t>
            </a:r>
            <a:r>
              <a:rPr lang="en-US" sz="4400" b="1" baseline="30000" dirty="0">
                <a:solidFill>
                  <a:srgbClr val="FF0000"/>
                </a:solidFill>
              </a:rPr>
              <a:t>7</a:t>
            </a:r>
          </a:p>
          <a:p>
            <a:endParaRPr lang="en-US" sz="44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2865" y="4685950"/>
            <a:ext cx="3346145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x</a:t>
            </a:r>
            <a:r>
              <a:rPr lang="en-US" sz="4400" b="1" baseline="30000" dirty="0">
                <a:solidFill>
                  <a:srgbClr val="FF0000"/>
                </a:solidFill>
              </a:rPr>
              <a:t>6</a:t>
            </a:r>
            <a:r>
              <a:rPr lang="en-US" sz="4400" b="1" dirty="0">
                <a:solidFill>
                  <a:srgbClr val="FF0000"/>
                </a:solidFill>
              </a:rPr>
              <a:t>y</a:t>
            </a:r>
            <a:r>
              <a:rPr lang="en-US" sz="4400" b="1" baseline="30000" dirty="0">
                <a:solidFill>
                  <a:srgbClr val="FF0000"/>
                </a:solidFill>
              </a:rPr>
              <a:t>8</a:t>
            </a:r>
          </a:p>
          <a:p>
            <a:endParaRPr lang="en-US" sz="44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9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509</Words>
  <Application>Microsoft Office PowerPoint</Application>
  <PresentationFormat>Widescreen</PresentationFormat>
  <Paragraphs>182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Cambria Math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7.3 Part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MaryRose Hillstrom</dc:creator>
  <cp:lastModifiedBy>Carden Virgo</cp:lastModifiedBy>
  <cp:revision>152</cp:revision>
  <dcterms:created xsi:type="dcterms:W3CDTF">2015-11-03T00:14:27Z</dcterms:created>
  <dcterms:modified xsi:type="dcterms:W3CDTF">2018-11-02T15:31:01Z</dcterms:modified>
</cp:coreProperties>
</file>