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74" r:id="rId5"/>
    <p:sldId id="258" r:id="rId6"/>
    <p:sldId id="259" r:id="rId7"/>
    <p:sldId id="261" r:id="rId8"/>
    <p:sldId id="275" r:id="rId9"/>
    <p:sldId id="276" r:id="rId10"/>
    <p:sldId id="263" r:id="rId11"/>
    <p:sldId id="290" r:id="rId12"/>
    <p:sldId id="278" r:id="rId13"/>
    <p:sldId id="279" r:id="rId14"/>
    <p:sldId id="266" r:id="rId15"/>
    <p:sldId id="280" r:id="rId16"/>
    <p:sldId id="277" r:id="rId17"/>
    <p:sldId id="281" r:id="rId18"/>
    <p:sldId id="282" r:id="rId19"/>
    <p:sldId id="283" r:id="rId20"/>
    <p:sldId id="284" r:id="rId21"/>
    <p:sldId id="285" r:id="rId22"/>
    <p:sldId id="270" r:id="rId23"/>
    <p:sldId id="292" r:id="rId24"/>
    <p:sldId id="291" r:id="rId25"/>
    <p:sldId id="271" r:id="rId26"/>
    <p:sldId id="293" r:id="rId27"/>
    <p:sldId id="287" r:id="rId28"/>
    <p:sldId id="273" r:id="rId29"/>
    <p:sldId id="294" r:id="rId30"/>
    <p:sldId id="288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87D5D-7926-490C-9321-E2AC94FAE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4809-3EC3-4A32-A026-24895AD35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999DC-5914-4EA4-84BD-9418FA889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598F3-28F9-4A4B-9204-040CA80E1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4314-AB3D-4E13-AC1B-81ECC8D2A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990FD-9C1E-4FB4-AC00-8CC640986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D17F-A9C1-4D8B-A5EF-9189F4241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43258-6A6D-4CEB-90FA-B728C46AD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8A0AA-473B-40DE-9304-A82D4D32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C2B4D-F470-4842-8D39-1DD1A396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A7D0C-D5AF-4A07-B980-6B71AA54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D4673F4-035E-4118-97DF-71E851647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90601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/>
              <a:t>Multiplying Polynomials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2971800" y="304800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Solve each equation.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0" y="1340057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13.  </a:t>
            </a:r>
            <a:r>
              <a:rPr lang="en-US" sz="2800" dirty="0"/>
              <a:t>4(-6x + 9) + 4 = -4(-5x + 12)</a:t>
            </a:r>
            <a:endParaRPr lang="en-US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05600" y="1340057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14.  </a:t>
            </a:r>
            <a:r>
              <a:rPr lang="en-US" sz="2800" dirty="0"/>
              <a:t>x(x – 4) + 2x = x(x + 12) – 7 </a:t>
            </a:r>
            <a:endParaRPr lang="en-US" sz="32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218051-6F0F-4699-ACEE-3169ECD9DA9D}"/>
              </a:ext>
            </a:extLst>
          </p:cNvPr>
          <p:cNvCxnSpPr/>
          <p:nvPr/>
        </p:nvCxnSpPr>
        <p:spPr>
          <a:xfrm>
            <a:off x="6019800" y="1143000"/>
            <a:ext cx="0" cy="5715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396CA51-874B-4E3C-BADB-678FA4BEB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19525" r="50000" b="16650"/>
          <a:stretch/>
        </p:blipFill>
        <p:spPr>
          <a:xfrm>
            <a:off x="1447801" y="2116552"/>
            <a:ext cx="3810000" cy="43749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4A8C8-EF1D-4B66-BAD8-4BD11BF0C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75" t="23320" r="14375" b="16650"/>
          <a:stretch/>
        </p:blipFill>
        <p:spPr>
          <a:xfrm>
            <a:off x="7315200" y="2152838"/>
            <a:ext cx="3505200" cy="4114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1336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STOP!!!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Multiplying a </a:t>
            </a:r>
            <a:r>
              <a:rPr lang="en-US" sz="3600" u="sng" dirty="0"/>
              <a:t>binomial </a:t>
            </a:r>
            <a:r>
              <a:rPr lang="en-US" sz="3600" dirty="0"/>
              <a:t>by a </a:t>
            </a:r>
            <a:r>
              <a:rPr lang="en-US" sz="3600" u="sng" dirty="0"/>
              <a:t>binomial</a:t>
            </a:r>
            <a:r>
              <a:rPr lang="en-US" sz="3600" dirty="0"/>
              <a:t>.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&amp; 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Multiplying a </a:t>
            </a:r>
            <a:r>
              <a:rPr lang="en-US" sz="3600" u="sng" dirty="0"/>
              <a:t>binomial</a:t>
            </a:r>
            <a:r>
              <a:rPr lang="en-US" sz="3600" dirty="0"/>
              <a:t> by a</a:t>
            </a:r>
            <a:r>
              <a:rPr lang="en-US" sz="3600" u="sng" dirty="0"/>
              <a:t> trinomial</a:t>
            </a:r>
            <a:r>
              <a:rPr lang="en-US" sz="3600" dirty="0"/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multiply (binomial)(binomial) we must choose one of two methods: </a:t>
            </a:r>
          </a:p>
          <a:p>
            <a:endParaRPr lang="en-US" sz="3200" dirty="0"/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 F.O.I.L     or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/>
              <a:t>Double distribution 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/>
            <a:r>
              <a:rPr lang="en-US" sz="3200" u="sng" dirty="0"/>
              <a:t>You can choose whichever way you find easiest! </a:t>
            </a:r>
            <a:r>
              <a:rPr lang="en-US" sz="3200" dirty="0"/>
              <a:t>It does not matter to me which one you choose.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2286000"/>
            <a:ext cx="4038600" cy="13716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43100" y="480411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FOIL method to multiply two binomials.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 rot="5400000">
            <a:off x="552450" y="3333750"/>
            <a:ext cx="41148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FOIL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048000" y="1752600"/>
            <a:ext cx="3200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11F83"/>
                </a:solidFill>
                <a:latin typeface="Arial Black"/>
              </a:rPr>
              <a:t>irst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11F83"/>
                </a:solidFill>
                <a:latin typeface="Arial Black"/>
              </a:rPr>
              <a:t> terms</a:t>
            </a: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3124200" y="2819400"/>
            <a:ext cx="33528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11F83"/>
                </a:solidFill>
                <a:latin typeface="Arial Black"/>
              </a:rPr>
              <a:t>uter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11F83"/>
                </a:solidFill>
                <a:latin typeface="Arial Black"/>
              </a:rPr>
              <a:t> terms</a:t>
            </a: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971800" y="4038600"/>
            <a:ext cx="3505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11F83"/>
                </a:solidFill>
                <a:latin typeface="Arial Black"/>
              </a:rPr>
              <a:t>nner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11F83"/>
                </a:solidFill>
                <a:latin typeface="Arial Black"/>
              </a:rPr>
              <a:t> terms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3124200" y="5257800"/>
            <a:ext cx="32766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11F83"/>
                </a:solidFill>
                <a:latin typeface="Arial Black"/>
              </a:rPr>
              <a:t>ast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11F83"/>
                </a:solidFill>
                <a:latin typeface="Arial Black"/>
              </a:rPr>
              <a:t> terms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190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(Step 1)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(Step 2)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9400" y="4114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(Step 3)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541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(Step 4)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4105" y="6198792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(Step 5) – Combine like terms!!!!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1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Example #1 </a:t>
            </a:r>
          </a:p>
          <a:p>
            <a:endParaRPr lang="en-US" sz="4000" dirty="0"/>
          </a:p>
          <a:p>
            <a:r>
              <a:rPr lang="en-US" sz="4000" dirty="0"/>
              <a:t>Multiply: </a:t>
            </a:r>
          </a:p>
          <a:p>
            <a:endParaRPr lang="en-US" sz="4000" dirty="0"/>
          </a:p>
          <a:p>
            <a:r>
              <a:rPr lang="en-US" sz="4000" dirty="0"/>
              <a:t>(x + 5) ( x + 9)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1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Example #1 </a:t>
            </a:r>
          </a:p>
          <a:p>
            <a:endParaRPr lang="en-US" sz="4000" dirty="0"/>
          </a:p>
          <a:p>
            <a:r>
              <a:rPr lang="en-US" sz="4000" dirty="0"/>
              <a:t>Multiply: </a:t>
            </a:r>
          </a:p>
          <a:p>
            <a:endParaRPr lang="en-US" sz="4000" dirty="0"/>
          </a:p>
          <a:p>
            <a:r>
              <a:rPr lang="en-US" sz="4000" dirty="0"/>
              <a:t>(</a:t>
            </a:r>
            <a:r>
              <a:rPr lang="en-US" sz="4000" u="sng" dirty="0">
                <a:solidFill>
                  <a:srgbClr val="FF0000"/>
                </a:solidFill>
              </a:rPr>
              <a:t>x</a:t>
            </a:r>
            <a:r>
              <a:rPr lang="en-US" sz="4000" dirty="0"/>
              <a:t> + 5) ( </a:t>
            </a:r>
            <a:r>
              <a:rPr lang="en-US" sz="4000" u="sng" dirty="0">
                <a:solidFill>
                  <a:srgbClr val="FF0000"/>
                </a:solidFill>
              </a:rPr>
              <a:t>x</a:t>
            </a:r>
            <a:r>
              <a:rPr lang="en-US" sz="4000" dirty="0"/>
              <a:t> + 9)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914400"/>
            <a:ext cx="2667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1: FIRST TERMS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8956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baseline="300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1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Example #1 </a:t>
            </a:r>
          </a:p>
          <a:p>
            <a:endParaRPr lang="en-US" sz="4000" dirty="0"/>
          </a:p>
          <a:p>
            <a:r>
              <a:rPr lang="en-US" sz="4000" dirty="0"/>
              <a:t>Multiply: </a:t>
            </a:r>
          </a:p>
          <a:p>
            <a:endParaRPr lang="en-US" sz="4000" dirty="0"/>
          </a:p>
          <a:p>
            <a:r>
              <a:rPr lang="en-US" sz="4000" dirty="0"/>
              <a:t>(</a:t>
            </a:r>
            <a:r>
              <a:rPr lang="en-US" sz="4000" u="sng" dirty="0">
                <a:solidFill>
                  <a:srgbClr val="FF0000"/>
                </a:solidFill>
              </a:rPr>
              <a:t>x</a:t>
            </a:r>
            <a:r>
              <a:rPr lang="en-US" sz="4000" dirty="0"/>
              <a:t> + 5) ( x + </a:t>
            </a:r>
            <a:r>
              <a:rPr lang="en-US" sz="4000" u="sng" dirty="0">
                <a:solidFill>
                  <a:srgbClr val="FF0000"/>
                </a:solidFill>
              </a:rPr>
              <a:t>9</a:t>
            </a:r>
            <a:r>
              <a:rPr lang="en-US" sz="4000" dirty="0"/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914400"/>
            <a:ext cx="2667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2: OUTER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28956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8956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baseline="30000" dirty="0">
                <a:solidFill>
                  <a:srgbClr val="FF0000"/>
                </a:solidFill>
              </a:rPr>
              <a:t>2 </a:t>
            </a:r>
            <a:r>
              <a:rPr lang="en-US" sz="3600" b="1" dirty="0">
                <a:solidFill>
                  <a:srgbClr val="FF0000"/>
                </a:solidFill>
              </a:rPr>
              <a:t>+ 9x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1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Example #1 </a:t>
            </a:r>
          </a:p>
          <a:p>
            <a:endParaRPr lang="en-US" sz="4000" dirty="0"/>
          </a:p>
          <a:p>
            <a:r>
              <a:rPr lang="en-US" sz="4000" dirty="0"/>
              <a:t>Multiply: </a:t>
            </a:r>
          </a:p>
          <a:p>
            <a:endParaRPr lang="en-US" sz="4000" dirty="0"/>
          </a:p>
          <a:p>
            <a:r>
              <a:rPr lang="en-US" sz="4000" dirty="0"/>
              <a:t>(x + </a:t>
            </a:r>
            <a:r>
              <a:rPr lang="en-US" sz="4000" u="sng" dirty="0">
                <a:solidFill>
                  <a:srgbClr val="FF0000"/>
                </a:solidFill>
              </a:rPr>
              <a:t>5</a:t>
            </a:r>
            <a:r>
              <a:rPr lang="en-US" sz="4000" dirty="0"/>
              <a:t>) ( </a:t>
            </a:r>
            <a:r>
              <a:rPr lang="en-US" sz="4000" u="sng" dirty="0">
                <a:solidFill>
                  <a:srgbClr val="FF0000"/>
                </a:solidFill>
              </a:rPr>
              <a:t>x</a:t>
            </a:r>
            <a:r>
              <a:rPr lang="en-US" sz="4000" dirty="0"/>
              <a:t> + 9)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914400"/>
            <a:ext cx="2667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3: INNER TERMS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8956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baseline="30000" dirty="0">
                <a:solidFill>
                  <a:srgbClr val="FF0000"/>
                </a:solidFill>
              </a:rPr>
              <a:t>2 </a:t>
            </a:r>
            <a:r>
              <a:rPr lang="en-US" sz="3600" b="1" dirty="0">
                <a:solidFill>
                  <a:srgbClr val="FF0000"/>
                </a:solidFill>
              </a:rPr>
              <a:t>+ 9x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8956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baseline="30000" dirty="0">
                <a:solidFill>
                  <a:srgbClr val="FF0000"/>
                </a:solidFill>
              </a:rPr>
              <a:t>2 </a:t>
            </a:r>
            <a:r>
              <a:rPr lang="en-US" sz="3600" b="1" dirty="0">
                <a:solidFill>
                  <a:srgbClr val="FF0000"/>
                </a:solidFill>
              </a:rPr>
              <a:t>+ 9x +5x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1"/>
            <a:ext cx="464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1. Multiply: </a:t>
            </a:r>
          </a:p>
          <a:p>
            <a:endParaRPr lang="en-US" sz="4000" dirty="0"/>
          </a:p>
          <a:p>
            <a:r>
              <a:rPr lang="en-US" sz="4000" dirty="0"/>
              <a:t>(x + </a:t>
            </a:r>
            <a:r>
              <a:rPr lang="en-US" sz="4000" u="sng" dirty="0">
                <a:solidFill>
                  <a:srgbClr val="FF0000"/>
                </a:solidFill>
              </a:rPr>
              <a:t>5</a:t>
            </a:r>
            <a:r>
              <a:rPr lang="en-US" sz="4000" dirty="0"/>
              <a:t>) ( x + </a:t>
            </a:r>
            <a:r>
              <a:rPr lang="en-US" sz="4000" u="sng" dirty="0">
                <a:solidFill>
                  <a:srgbClr val="FF0000"/>
                </a:solidFill>
              </a:rPr>
              <a:t>9</a:t>
            </a:r>
            <a:r>
              <a:rPr lang="en-US" sz="4000" dirty="0"/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914400"/>
            <a:ext cx="2667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4: LAST TERMS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8956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baseline="30000" dirty="0">
                <a:solidFill>
                  <a:srgbClr val="FF0000"/>
                </a:solidFill>
              </a:rPr>
              <a:t>2 </a:t>
            </a:r>
            <a:r>
              <a:rPr lang="en-US" sz="3600" b="1" dirty="0">
                <a:solidFill>
                  <a:srgbClr val="FF0000"/>
                </a:solidFill>
              </a:rPr>
              <a:t>+ 9x +5x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89560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baseline="30000" dirty="0">
                <a:solidFill>
                  <a:srgbClr val="FF0000"/>
                </a:solidFill>
              </a:rPr>
              <a:t>2 </a:t>
            </a:r>
            <a:r>
              <a:rPr lang="en-US" sz="3600" b="1" dirty="0">
                <a:solidFill>
                  <a:srgbClr val="FF0000"/>
                </a:solidFill>
              </a:rPr>
              <a:t>+ 9x +5x +45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1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Recall our rule for multiplying variables: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3429001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ADD THE EXPONENTS!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375" t="22656" r="76574" b="71933"/>
          <a:stretch>
            <a:fillRect/>
          </a:stretch>
        </p:blipFill>
        <p:spPr bwMode="auto">
          <a:xfrm>
            <a:off x="1828800" y="1905000"/>
            <a:ext cx="22305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3032" t="23148" r="62801" b="72425"/>
          <a:stretch>
            <a:fillRect/>
          </a:stretch>
        </p:blipFill>
        <p:spPr bwMode="auto">
          <a:xfrm>
            <a:off x="4114800" y="19812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7199" t="23148" r="59375" b="73409"/>
          <a:stretch>
            <a:fillRect/>
          </a:stretch>
        </p:blipFill>
        <p:spPr bwMode="auto">
          <a:xfrm>
            <a:off x="8001000" y="2057400"/>
            <a:ext cx="990600" cy="7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0278" t="32494" r="70278" b="64063"/>
          <a:stretch>
            <a:fillRect/>
          </a:stretch>
        </p:blipFill>
        <p:spPr bwMode="auto">
          <a:xfrm>
            <a:off x="1828800" y="43434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9722" t="32494" r="64375" b="64063"/>
          <a:stretch>
            <a:fillRect/>
          </a:stretch>
        </p:blipFill>
        <p:spPr bwMode="auto">
          <a:xfrm>
            <a:off x="5638800" y="4495800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81001"/>
            <a:ext cx="472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1. Multiply: </a:t>
            </a:r>
          </a:p>
          <a:p>
            <a:endParaRPr lang="en-US" sz="4000" dirty="0"/>
          </a:p>
          <a:p>
            <a:r>
              <a:rPr lang="en-US" sz="4000" dirty="0"/>
              <a:t>(x + 5) ( x + 9)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914400"/>
            <a:ext cx="2667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Step 5: COMBINE LIKE TERMS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895601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=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baseline="30000" dirty="0">
                <a:solidFill>
                  <a:srgbClr val="FF0000"/>
                </a:solidFill>
              </a:rPr>
              <a:t>2 </a:t>
            </a:r>
            <a:r>
              <a:rPr lang="en-US" sz="3600" b="1" dirty="0">
                <a:solidFill>
                  <a:srgbClr val="FF0000"/>
                </a:solidFill>
              </a:rPr>
              <a:t>+ 9x +5x +45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239000" y="3657600"/>
            <a:ext cx="2286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772400" y="3581400"/>
            <a:ext cx="2286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4876801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= </a:t>
            </a:r>
            <a:r>
              <a:rPr lang="en-US" sz="3600" b="1" dirty="0">
                <a:solidFill>
                  <a:srgbClr val="FF0000"/>
                </a:solidFill>
              </a:rPr>
              <a:t>x</a:t>
            </a:r>
            <a:r>
              <a:rPr lang="en-US" sz="3600" b="1" baseline="30000" dirty="0">
                <a:solidFill>
                  <a:srgbClr val="FF0000"/>
                </a:solidFill>
              </a:rPr>
              <a:t>2 </a:t>
            </a:r>
            <a:r>
              <a:rPr lang="en-US" sz="3600" b="1" dirty="0">
                <a:solidFill>
                  <a:srgbClr val="FF0000"/>
                </a:solidFill>
              </a:rPr>
              <a:t>+ 14x+45</a:t>
            </a:r>
            <a:endParaRPr lang="en-US" sz="3600" b="1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2. Multiply: </a:t>
            </a:r>
          </a:p>
          <a:p>
            <a:endParaRPr lang="en-US" sz="4000" dirty="0"/>
          </a:p>
          <a:p>
            <a:r>
              <a:rPr lang="en-US" sz="4000" dirty="0"/>
              <a:t>(x + 7) ( x - 3)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F53908-C3F6-47BD-B6D6-B74CE1DE3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27767" r="27500" b="58894"/>
          <a:stretch/>
        </p:blipFill>
        <p:spPr>
          <a:xfrm>
            <a:off x="1676400" y="3810000"/>
            <a:ext cx="6400800" cy="914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14600" y="106364"/>
            <a:ext cx="594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Find each product.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76400" y="121920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3.   (g + 5)(g – 2)		4.  (5x + 9)(9x + 3)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6F1033-5656-4493-8385-35380BA67BF9}"/>
              </a:ext>
            </a:extLst>
          </p:cNvPr>
          <p:cNvCxnSpPr>
            <a:cxnSpLocks/>
          </p:cNvCxnSpPr>
          <p:nvPr/>
        </p:nvCxnSpPr>
        <p:spPr>
          <a:xfrm>
            <a:off x="5715000" y="990600"/>
            <a:ext cx="76200" cy="586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A9441BD-97AC-4EE0-A209-BCB07F8E99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42219" r="30625" b="42218"/>
          <a:stretch/>
        </p:blipFill>
        <p:spPr>
          <a:xfrm>
            <a:off x="464234" y="2393949"/>
            <a:ext cx="4724400" cy="81656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47AA7-29A9-41CE-B6A1-2D73B862AC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6" t="60005" r="15624" b="24432"/>
          <a:stretch/>
        </p:blipFill>
        <p:spPr>
          <a:xfrm>
            <a:off x="5938994" y="2393948"/>
            <a:ext cx="6065896" cy="8165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C0E67040-2F29-485C-83BE-ED24497A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06364"/>
            <a:ext cx="594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Find each product.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6B0817F6-8CE5-4E4C-BDA4-3E7451DD3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00200"/>
            <a:ext cx="8915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5. (2y + 3)(4y – 1)		6. (9w – 4)(9w + 4)</a:t>
            </a: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946097-5E28-470B-84C5-23AD0B8BFD10}"/>
              </a:ext>
            </a:extLst>
          </p:cNvPr>
          <p:cNvCxnSpPr>
            <a:cxnSpLocks/>
          </p:cNvCxnSpPr>
          <p:nvPr/>
        </p:nvCxnSpPr>
        <p:spPr>
          <a:xfrm>
            <a:off x="5715000" y="990600"/>
            <a:ext cx="76200" cy="586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EA16740-A2AF-4F4C-9677-F4BFA3DA6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5" t="74457" r="26875" b="7757"/>
          <a:stretch/>
        </p:blipFill>
        <p:spPr>
          <a:xfrm>
            <a:off x="85578" y="2721040"/>
            <a:ext cx="5410200" cy="9836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02ECD-E81B-410F-BEA0-8E28FBC2FF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25543" r="38125" b="53335"/>
          <a:stretch/>
        </p:blipFill>
        <p:spPr>
          <a:xfrm>
            <a:off x="6010422" y="2544127"/>
            <a:ext cx="5486400" cy="1447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394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1"/>
            <a:ext cx="899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You may see this type of problem written on a test life this: 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7. Find the product of (x+4) and (x - 5).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C25D0-9361-46CD-B86D-BD3DC3170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45553" r="30000" b="38884"/>
          <a:stretch/>
        </p:blipFill>
        <p:spPr>
          <a:xfrm>
            <a:off x="2590800" y="4343400"/>
            <a:ext cx="6248400" cy="10668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8847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514600" y="106364"/>
            <a:ext cx="594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Find each product.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676400" y="1143001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>
              <a:spcBef>
                <a:spcPct val="50000"/>
              </a:spcBef>
            </a:pPr>
            <a:r>
              <a:rPr lang="en-US" sz="3600" dirty="0"/>
              <a:t>8. (x – 3)</a:t>
            </a:r>
            <a:r>
              <a:rPr lang="en-US" sz="3600" baseline="30000" dirty="0"/>
              <a:t>2</a:t>
            </a:r>
            <a:r>
              <a:rPr lang="en-US" sz="3600" dirty="0"/>
              <a:t>        		9. (x + 2)</a:t>
            </a:r>
            <a:r>
              <a:rPr lang="en-US" sz="3600" baseline="30000" dirty="0"/>
              <a:t>2</a:t>
            </a:r>
            <a:r>
              <a:rPr lang="en-US" sz="3600" dirty="0"/>
              <a:t>        	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EEBDEE-FF50-482D-8229-7D2F3BB80F5C}"/>
              </a:ext>
            </a:extLst>
          </p:cNvPr>
          <p:cNvCxnSpPr>
            <a:cxnSpLocks/>
          </p:cNvCxnSpPr>
          <p:nvPr/>
        </p:nvCxnSpPr>
        <p:spPr>
          <a:xfrm>
            <a:off x="5715000" y="990600"/>
            <a:ext cx="76200" cy="5867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E1739EA-BC88-449A-A79F-45C57C97F6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5" t="63340" r="21250" b="19985"/>
          <a:stretch/>
        </p:blipFill>
        <p:spPr>
          <a:xfrm>
            <a:off x="304800" y="2362200"/>
            <a:ext cx="5132949" cy="7937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2817F3-EFA2-4AF8-91FE-1F0FB6ED4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5" t="78903" r="18750" b="7757"/>
          <a:stretch/>
        </p:blipFill>
        <p:spPr>
          <a:xfrm>
            <a:off x="6068451" y="2344943"/>
            <a:ext cx="5917394" cy="70305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CF201A10-CEF4-4439-A6CE-F698428E9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06364"/>
            <a:ext cx="594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Find each product.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A397174-1DA8-48F1-9478-6469F0FC7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88" y="1676400"/>
            <a:ext cx="445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10.  (2x – 8)</a:t>
            </a:r>
            <a:r>
              <a:rPr lang="en-US" sz="3600" baseline="30000" dirty="0"/>
              <a:t>2</a:t>
            </a:r>
            <a:r>
              <a:rPr lang="en-US" sz="3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D0E50-8B9E-410E-98D8-EA0F6F017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9574" r="70000" b="58569"/>
          <a:stretch/>
        </p:blipFill>
        <p:spPr>
          <a:xfrm>
            <a:off x="1142999" y="2647706"/>
            <a:ext cx="5788561" cy="18480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8019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0668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To multiply: </a:t>
            </a:r>
          </a:p>
          <a:p>
            <a:endParaRPr lang="en-US" sz="4000" dirty="0"/>
          </a:p>
          <a:p>
            <a:r>
              <a:rPr lang="en-US" sz="4000" dirty="0"/>
              <a:t>(binomial)(trinomial) </a:t>
            </a:r>
          </a:p>
          <a:p>
            <a:endParaRPr lang="en-US" sz="4000" dirty="0"/>
          </a:p>
          <a:p>
            <a:r>
              <a:rPr lang="en-US" sz="4000" u="sng" dirty="0"/>
              <a:t>You must use: </a:t>
            </a:r>
            <a:r>
              <a:rPr lang="en-US" sz="4000" i="1" dirty="0"/>
              <a:t>double distributive property.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05000" y="533401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11.  (x + 3)(-2x</a:t>
            </a:r>
            <a:r>
              <a:rPr lang="en-US" sz="3600" baseline="30000" dirty="0"/>
              <a:t>2</a:t>
            </a:r>
            <a:r>
              <a:rPr lang="en-US" sz="3600" dirty="0"/>
              <a:t> + 6x – 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2571E8-2F54-4588-8756-B4119FC9A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6" t="38591" r="69375" b="38590"/>
          <a:stretch/>
        </p:blipFill>
        <p:spPr>
          <a:xfrm>
            <a:off x="914400" y="1905000"/>
            <a:ext cx="9372600" cy="3124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id="{F8583F46-4BE6-4975-9225-E0AF3EB56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600026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12.  (2x + 7)(3x</a:t>
            </a:r>
            <a:r>
              <a:rPr lang="en-US" sz="3600" baseline="30000" dirty="0"/>
              <a:t>2</a:t>
            </a:r>
            <a:r>
              <a:rPr lang="en-US" sz="3600" dirty="0"/>
              <a:t> + 8x – 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E8508-2371-4AF0-93AD-9CAED2B97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5" t="40492" r="68750" b="36689"/>
          <a:stretch/>
        </p:blipFill>
        <p:spPr>
          <a:xfrm>
            <a:off x="1143000" y="1905000"/>
            <a:ext cx="8693150" cy="2819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029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76400" y="2057401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1.  Use the </a:t>
            </a:r>
            <a:r>
              <a:rPr lang="en-US" sz="3600" dirty="0">
                <a:solidFill>
                  <a:srgbClr val="009900"/>
                </a:solidFill>
              </a:rPr>
              <a:t>distributive property</a:t>
            </a:r>
            <a:r>
              <a:rPr lang="en-US" sz="3600" dirty="0"/>
              <a:t> to 	multiply a </a:t>
            </a:r>
            <a:r>
              <a:rPr lang="en-US" sz="3600" u="sng" dirty="0"/>
              <a:t>polynomial by a monomial.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76400" y="3962401"/>
            <a:ext cx="876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2.  After you multiply, remember to only 	</a:t>
            </a:r>
            <a:r>
              <a:rPr lang="en-US" sz="3600" dirty="0">
                <a:solidFill>
                  <a:srgbClr val="800080"/>
                </a:solidFill>
              </a:rPr>
              <a:t>ADD OR SUBTRACT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800080"/>
                </a:solidFill>
              </a:rPr>
              <a:t>LIKE TERMS</a:t>
            </a:r>
            <a:r>
              <a:rPr lang="en-US" sz="36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4572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Steps: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889000" y="22860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13.  (2x</a:t>
            </a:r>
            <a:r>
              <a:rPr lang="en-US" sz="3600" baseline="30000" dirty="0"/>
              <a:t>2</a:t>
            </a:r>
            <a:r>
              <a:rPr lang="en-US" sz="3600" dirty="0"/>
              <a:t> – 5x + 3)( 6x</a:t>
            </a:r>
            <a:r>
              <a:rPr lang="en-US" sz="3600" baseline="30000" dirty="0"/>
              <a:t>2</a:t>
            </a:r>
            <a:r>
              <a:rPr lang="en-US" sz="3600" dirty="0"/>
              <a:t> + 3x – 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457201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CHALLENGE!!!!!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ACFC5-878A-4E86-8945-BECF1DB58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3" t="10066" r="64374" b="62519"/>
          <a:stretch/>
        </p:blipFill>
        <p:spPr>
          <a:xfrm>
            <a:off x="1066800" y="3297702"/>
            <a:ext cx="8839200" cy="28109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590800" y="457201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Find each product and simplify.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447800"/>
            <a:ext cx="472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400" dirty="0"/>
              <a:t>2x(x</a:t>
            </a:r>
            <a:r>
              <a:rPr lang="en-US" sz="4400" baseline="30000" dirty="0"/>
              <a:t>2</a:t>
            </a:r>
            <a:r>
              <a:rPr lang="en-US" sz="4400" dirty="0"/>
              <a:t> + 3)</a:t>
            </a:r>
          </a:p>
          <a:p>
            <a:pPr marL="914400" indent="-914400">
              <a:buAutoNum type="arabicPeriod"/>
            </a:pPr>
            <a:endParaRPr lang="en-US" sz="4400" dirty="0"/>
          </a:p>
          <a:p>
            <a:pPr marL="914400" indent="-914400">
              <a:buAutoNum type="arabicPeriod"/>
            </a:pPr>
            <a:endParaRPr lang="en-US" sz="4400" dirty="0"/>
          </a:p>
          <a:p>
            <a:pPr marL="914400" indent="-914400">
              <a:buAutoNum type="arabicPeriod"/>
            </a:pPr>
            <a:r>
              <a:rPr lang="en-US" sz="4400" dirty="0"/>
              <a:t>4y(x</a:t>
            </a:r>
            <a:r>
              <a:rPr lang="en-US" sz="4400" baseline="30000" dirty="0"/>
              <a:t>2</a:t>
            </a:r>
            <a:r>
              <a:rPr lang="en-US" sz="4400" dirty="0"/>
              <a:t> +y</a:t>
            </a:r>
            <a:r>
              <a:rPr lang="en-US" sz="4400" baseline="30000" dirty="0"/>
              <a:t>3</a:t>
            </a:r>
            <a:r>
              <a:rPr lang="en-US" sz="4400" dirty="0"/>
              <a:t>)</a:t>
            </a:r>
          </a:p>
          <a:p>
            <a:pPr marL="914400" indent="-914400">
              <a:buAutoNum type="arabicPeriod"/>
            </a:pPr>
            <a:endParaRPr lang="en-US" sz="4400" dirty="0"/>
          </a:p>
          <a:p>
            <a:pPr marL="914400" indent="-914400">
              <a:buAutoNum type="arabicPeriod"/>
            </a:pPr>
            <a:endParaRPr lang="en-US" sz="4400" dirty="0"/>
          </a:p>
          <a:p>
            <a:pPr marL="914400" indent="-914400">
              <a:buAutoNum type="arabicPeriod"/>
            </a:pPr>
            <a:r>
              <a:rPr lang="en-US" sz="4400" dirty="0"/>
              <a:t> 5x(2x + 7)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70024-72FB-42AE-AD23-EF410DCC3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75" t="47777" r="54375" b="37772"/>
          <a:stretch/>
        </p:blipFill>
        <p:spPr>
          <a:xfrm>
            <a:off x="6096000" y="1341439"/>
            <a:ext cx="4114800" cy="990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13DE65-77CF-4F1C-84E9-3A079F885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0" t="33997" r="50000" b="48888"/>
          <a:stretch/>
        </p:blipFill>
        <p:spPr>
          <a:xfrm>
            <a:off x="6096000" y="3277265"/>
            <a:ext cx="4724400" cy="117316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FA9EB3-C817-4FC3-AE45-5F34882A25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5" t="50001" r="52500" b="35098"/>
          <a:stretch/>
        </p:blipFill>
        <p:spPr>
          <a:xfrm>
            <a:off x="6126480" y="5395652"/>
            <a:ext cx="4343400" cy="102142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200400" y="152401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Find each product and simplify.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24000" y="99060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4.  2n(9n</a:t>
            </a:r>
            <a:r>
              <a:rPr lang="en-US" sz="3200" baseline="30000" dirty="0"/>
              <a:t>2</a:t>
            </a:r>
            <a:r>
              <a:rPr lang="en-US" sz="3200" dirty="0"/>
              <a:t> – 2n – 12)	   5.  8x</a:t>
            </a:r>
            <a:r>
              <a:rPr lang="en-US" sz="3200" baseline="30000" dirty="0"/>
              <a:t>2</a:t>
            </a:r>
            <a:r>
              <a:rPr lang="en-US" sz="3200" dirty="0"/>
              <a:t>(2x</a:t>
            </a:r>
            <a:r>
              <a:rPr lang="en-US" sz="3200" baseline="30000" dirty="0"/>
              <a:t>2</a:t>
            </a:r>
            <a:r>
              <a:rPr lang="en-US" sz="3200" dirty="0"/>
              <a:t> – 4x + 4)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72200" y="762000"/>
            <a:ext cx="76200" cy="6096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3429000"/>
            <a:ext cx="944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524000" y="3657601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6. </a:t>
            </a:r>
            <a:r>
              <a:rPr lang="en-US" sz="2900" dirty="0"/>
              <a:t>8g</a:t>
            </a:r>
            <a:r>
              <a:rPr lang="en-US" sz="2900" baseline="30000" dirty="0"/>
              <a:t>2</a:t>
            </a:r>
            <a:r>
              <a:rPr lang="en-US" sz="2900" dirty="0"/>
              <a:t>(g</a:t>
            </a:r>
            <a:r>
              <a:rPr lang="en-US" sz="2900" baseline="30000" dirty="0"/>
              <a:t>2</a:t>
            </a:r>
            <a:r>
              <a:rPr lang="en-US" sz="2900" dirty="0"/>
              <a:t> + 9h – 6gh)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477000" y="3429000"/>
            <a:ext cx="3962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7.  u(7u – 2) + 25u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8EF0A6-B5B9-476F-B4E3-61C884BEF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62519" r="42500" b="20884"/>
          <a:stretch/>
        </p:blipFill>
        <p:spPr>
          <a:xfrm>
            <a:off x="457200" y="2068304"/>
            <a:ext cx="5257800" cy="103287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386D21-7160-4F9E-A5BC-F3F7DE734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78903" r="39375" b="7757"/>
          <a:stretch/>
        </p:blipFill>
        <p:spPr>
          <a:xfrm>
            <a:off x="6389467" y="2117418"/>
            <a:ext cx="5610665" cy="8743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1BA2BA-1CBD-4FD9-BD98-7BCB585C0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39219" r="23125" b="41882"/>
          <a:stretch/>
        </p:blipFill>
        <p:spPr>
          <a:xfrm>
            <a:off x="153145" y="4744756"/>
            <a:ext cx="5878533" cy="9702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29DBCA-B85C-4822-837E-099B56121A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54783" r="18750" b="26022"/>
          <a:stretch/>
        </p:blipFill>
        <p:spPr>
          <a:xfrm>
            <a:off x="6419402" y="4850769"/>
            <a:ext cx="5715000" cy="89710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743200" y="152401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Find each product and simplify.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05000" y="15240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8.  -2xy</a:t>
            </a:r>
            <a:r>
              <a:rPr lang="en-US" sz="3200" baseline="30000" dirty="0"/>
              <a:t>2</a:t>
            </a:r>
            <a:r>
              <a:rPr lang="en-US" sz="3200" dirty="0"/>
              <a:t>(4xyz + 3x – 8)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38862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9.  5b(-b</a:t>
            </a:r>
            <a:r>
              <a:rPr lang="en-US" sz="3200" baseline="30000" dirty="0"/>
              <a:t>2</a:t>
            </a:r>
            <a:r>
              <a:rPr lang="en-US" sz="3200" dirty="0"/>
              <a:t> + 7b -1) + 9(3b</a:t>
            </a:r>
            <a:r>
              <a:rPr lang="en-US" sz="3200" baseline="30000" dirty="0"/>
              <a:t>2</a:t>
            </a:r>
            <a:r>
              <a:rPr lang="en-US" sz="3200" dirty="0"/>
              <a:t> – 6b + 2)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10B7FB-38CB-43AF-8F34-0B7792E0A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33326" r="8125" b="29990"/>
          <a:stretch/>
        </p:blipFill>
        <p:spPr>
          <a:xfrm>
            <a:off x="1295400" y="4648200"/>
            <a:ext cx="8686800" cy="209244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9D18C-F269-4E87-9751-E1737F57A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9986" r="15000" b="63340"/>
          <a:stretch/>
        </p:blipFill>
        <p:spPr>
          <a:xfrm>
            <a:off x="990600" y="2286000"/>
            <a:ext cx="8839200" cy="1143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95600" y="228601"/>
            <a:ext cx="632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Find each product and simplify.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52600" y="14478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10.  4z</a:t>
            </a:r>
            <a:r>
              <a:rPr lang="en-US" sz="3200" baseline="30000" dirty="0"/>
              <a:t>2</a:t>
            </a:r>
            <a:r>
              <a:rPr lang="en-US" sz="3200" dirty="0"/>
              <a:t>(3z – 7) + z(7z</a:t>
            </a:r>
            <a:r>
              <a:rPr lang="en-US" sz="3200" baseline="30000" dirty="0"/>
              <a:t>2</a:t>
            </a:r>
            <a:r>
              <a:rPr lang="en-US" sz="3200" dirty="0"/>
              <a:t> – 5z + 2) – 4(z</a:t>
            </a:r>
            <a:r>
              <a:rPr lang="en-US" sz="3200" baseline="30000" dirty="0"/>
              <a:t>2 </a:t>
            </a:r>
            <a:r>
              <a:rPr lang="en-US" sz="3200" dirty="0"/>
              <a:t>+ 9z)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2F3F91-922E-4C3F-A968-162C63234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35549" r="24375" b="24432"/>
          <a:stretch/>
        </p:blipFill>
        <p:spPr>
          <a:xfrm>
            <a:off x="1066800" y="2438400"/>
            <a:ext cx="8978900" cy="32004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1135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11. Maria’s garden is a rectangle. The garden has a     	width of 2x and a length of 3x – 6. </a:t>
            </a:r>
          </a:p>
          <a:p>
            <a:endParaRPr lang="en-US" sz="3600" dirty="0"/>
          </a:p>
          <a:p>
            <a:r>
              <a:rPr lang="en-US" sz="3600" dirty="0"/>
              <a:t>Find the area of the garden.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4114800"/>
            <a:ext cx="3962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45720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594360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3x – 6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33776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A=L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∙</a:t>
            </a:r>
            <a:r>
              <a:rPr lang="en-US" sz="3200" b="1" dirty="0">
                <a:solidFill>
                  <a:srgbClr val="FF0000"/>
                </a:solidFill>
              </a:rPr>
              <a:t>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54D5FF-897A-413E-AE9C-E279607DB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t="26655" r="53750" b="57905"/>
          <a:stretch/>
        </p:blipFill>
        <p:spPr>
          <a:xfrm>
            <a:off x="6781800" y="4627602"/>
            <a:ext cx="4038600" cy="105834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1"/>
            <a:ext cx="1043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12. Find the area of the garden if x = 4 feet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0800" y="3657601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Area:  6x</a:t>
            </a:r>
            <a:r>
              <a:rPr lang="en-US" sz="3600" baseline="30000" dirty="0"/>
              <a:t>2</a:t>
            </a:r>
            <a:r>
              <a:rPr lang="en-US" sz="3600" dirty="0"/>
              <a:t> – 12x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1C27E-16C3-4045-A7B0-5E82CBCAE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t="45553" r="52500" b="39996"/>
          <a:stretch/>
        </p:blipFill>
        <p:spPr>
          <a:xfrm>
            <a:off x="4419600" y="5120046"/>
            <a:ext cx="4191000" cy="9906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651</Words>
  <Application>Microsoft Office PowerPoint</Application>
  <PresentationFormat>Widescreen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Arial Black</vt:lpstr>
      <vt:lpstr>Calibri</vt:lpstr>
      <vt:lpstr>Default Design</vt:lpstr>
      <vt:lpstr>Multiplying Polynomials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9-6  Multiplying a Polynomial by a Monomial</dc:title>
  <dc:creator>hhigdon</dc:creator>
  <cp:lastModifiedBy>Carden Virgo</cp:lastModifiedBy>
  <cp:revision>105</cp:revision>
  <dcterms:created xsi:type="dcterms:W3CDTF">2008-04-08T13:59:14Z</dcterms:created>
  <dcterms:modified xsi:type="dcterms:W3CDTF">2019-01-10T20:12:47Z</dcterms:modified>
</cp:coreProperties>
</file>