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handoutMasterIdLst>
    <p:handoutMasterId r:id="rId20"/>
  </p:handoutMasterIdLst>
  <p:sldIdLst>
    <p:sldId id="284" r:id="rId5"/>
    <p:sldId id="286" r:id="rId6"/>
    <p:sldId id="285" r:id="rId7"/>
    <p:sldId id="256" r:id="rId8"/>
    <p:sldId id="257" r:id="rId9"/>
    <p:sldId id="258" r:id="rId10"/>
    <p:sldId id="263" r:id="rId11"/>
    <p:sldId id="266" r:id="rId12"/>
    <p:sldId id="277" r:id="rId13"/>
    <p:sldId id="282" r:id="rId14"/>
    <p:sldId id="278" r:id="rId15"/>
    <p:sldId id="279" r:id="rId16"/>
    <p:sldId id="280" r:id="rId17"/>
    <p:sldId id="283" r:id="rId18"/>
  </p:sldIdLst>
  <p:sldSz cx="12192000" cy="6858000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002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44ECE-D733-413A-A8A6-1681414207A7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42C26-067D-4211-945D-1D33307650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78732-C996-42DB-9030-0687EF4295A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1038"/>
            <a:ext cx="60483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0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CA1A8-0E7D-4EB7-AC74-CC8F77B12F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81038"/>
            <a:ext cx="604837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19CE-6B62-406C-9451-07DCA9B260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D4F323E-1C89-4234-A88D-FD0CD2E0FD07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3E79B-B776-4D80-BC39-EBCFB376A4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54B9B3F-C789-4F93-8862-F64450428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D0DE25-3061-498C-ABFB-7E69BD8F8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Real Number System</a:t>
            </a:r>
          </a:p>
        </p:txBody>
      </p:sp>
    </p:spTree>
    <p:extLst>
      <p:ext uri="{BB962C8B-B14F-4D97-AF65-F5344CB8AC3E}">
        <p14:creationId xmlns:p14="http://schemas.microsoft.com/office/powerpoint/2010/main" val="236912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Solving Absolute Value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" y="1371600"/>
            <a:ext cx="11795760" cy="4953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ISOLATE the absolute value, if necessary. Identify how many solutions you are looking for. (2,1,or none)</a:t>
            </a:r>
          </a:p>
          <a:p>
            <a:pPr marL="514350" indent="-514350">
              <a:buAutoNum type="arabicPeriod"/>
            </a:pPr>
            <a:r>
              <a:rPr lang="en-US" sz="2800" dirty="0"/>
              <a:t>If you are looking for: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i="1" u="sng" dirty="0">
                <a:solidFill>
                  <a:schemeClr val="tx1"/>
                </a:solidFill>
              </a:rPr>
              <a:t>two solutions</a:t>
            </a:r>
            <a:r>
              <a:rPr lang="en-US" sz="2800" dirty="0">
                <a:solidFill>
                  <a:schemeClr val="tx1"/>
                </a:solidFill>
              </a:rPr>
              <a:t>: rewrite the problem WITHOUT the absolute value symbols as TWO problems. Change the sign on the constant on the second equation and solve both equations… two solutions!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i="1" u="sng" dirty="0">
                <a:solidFill>
                  <a:schemeClr val="tx1"/>
                </a:solidFill>
              </a:rPr>
              <a:t>one solution</a:t>
            </a:r>
            <a:r>
              <a:rPr lang="en-US" sz="2800" dirty="0">
                <a:solidFill>
                  <a:schemeClr val="tx1"/>
                </a:solidFill>
              </a:rPr>
              <a:t>: write the problem without absolute value and solve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i="1" u="sng" dirty="0">
                <a:solidFill>
                  <a:schemeClr val="tx1"/>
                </a:solidFill>
              </a:rPr>
              <a:t>no solutions</a:t>
            </a:r>
            <a:r>
              <a:rPr lang="en-US" sz="2800" dirty="0">
                <a:solidFill>
                  <a:schemeClr val="tx1"/>
                </a:solidFill>
              </a:rPr>
              <a:t>: you have your answer…… “NO SOLUTION”</a:t>
            </a:r>
          </a:p>
          <a:p>
            <a:pPr marL="514350" indent="-514350">
              <a:buAutoNum type="arabicPeriod"/>
            </a:pPr>
            <a:r>
              <a:rPr lang="en-US" sz="2800" dirty="0"/>
              <a:t>Record your solutions in set notation { #,# }, {#}, or      .</a:t>
            </a:r>
          </a:p>
          <a:p>
            <a:pPr marL="514350" indent="-514350">
              <a:buAutoNum type="arabicPeriod"/>
            </a:pPr>
            <a:r>
              <a:rPr lang="en-US" sz="2800" dirty="0"/>
              <a:t>CHECK YOUR ANSWERS!!</a:t>
            </a:r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1E1D5A74-70A8-4EAB-8D86-A3D8A03A0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67800" y="5214937"/>
            <a:ext cx="2508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13"/>
          <p:cNvSpPr txBox="1">
            <a:spLocks noChangeArrowheads="1"/>
          </p:cNvSpPr>
          <p:nvPr/>
        </p:nvSpPr>
        <p:spPr bwMode="auto">
          <a:xfrm>
            <a:off x="1676400" y="1095287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 dirty="0">
              <a:latin typeface="Calibri" pitchFamily="34" charset="0"/>
            </a:endParaRPr>
          </a:p>
          <a:p>
            <a:r>
              <a:rPr lang="en-US" sz="2800" b="1" dirty="0">
                <a:latin typeface="Calibri" pitchFamily="34" charset="0"/>
              </a:rPr>
              <a:t>Solve. Express your answer in set notation.</a:t>
            </a: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1524001" y="2129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33800" y="3048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Example 4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917266"/>
              </p:ext>
            </p:extLst>
          </p:nvPr>
        </p:nvGraphicFramePr>
        <p:xfrm>
          <a:off x="3928820" y="2497677"/>
          <a:ext cx="213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3" imgW="583920" imgH="253800" progId="Equation.3">
                  <p:embed/>
                </p:oleObj>
              </mc:Choice>
              <mc:Fallback>
                <p:oleObj name="Equation" r:id="rId3" imgW="5839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820" y="2497677"/>
                        <a:ext cx="2133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2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1524001" y="1510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1524001" y="2129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21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2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800" y="3048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Example 5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284238"/>
              </p:ext>
            </p:extLst>
          </p:nvPr>
        </p:nvGraphicFramePr>
        <p:xfrm>
          <a:off x="4191000" y="2133600"/>
          <a:ext cx="3352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3" imgW="1155600" imgH="253800" progId="Equation.3">
                  <p:embed/>
                </p:oleObj>
              </mc:Choice>
              <mc:Fallback>
                <p:oleObj name="Equation" r:id="rId3" imgW="11556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133600"/>
                        <a:ext cx="3352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3">
            <a:extLst>
              <a:ext uri="{FF2B5EF4-FFF2-40B4-BE49-F238E27FC236}">
                <a16:creationId xmlns:a16="http://schemas.microsoft.com/office/drawing/2014/main" id="{0BCA974A-9D08-47D6-8665-1B0124E35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095287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 dirty="0">
              <a:latin typeface="Calibri" pitchFamily="34" charset="0"/>
            </a:endParaRPr>
          </a:p>
          <a:p>
            <a:r>
              <a:rPr lang="en-US" sz="2800" b="1" dirty="0">
                <a:latin typeface="Calibri" pitchFamily="34" charset="0"/>
              </a:rPr>
              <a:t>Solve. Express your answer in set notation.</a:t>
            </a:r>
          </a:p>
        </p:txBody>
      </p:sp>
    </p:spTree>
  </p:cSld>
  <p:clrMapOvr>
    <a:masterClrMapping/>
  </p:clrMapOvr>
  <p:transition advClick="0" advTm="2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1524000" y="35165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1524001" y="1510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4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49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51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845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256200"/>
            <a:ext cx="34290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733800" y="3048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Example 6</a:t>
            </a:r>
          </a:p>
        </p:txBody>
      </p:sp>
      <p:sp>
        <p:nvSpPr>
          <p:cNvPr id="20" name="TextBox 13">
            <a:extLst>
              <a:ext uri="{FF2B5EF4-FFF2-40B4-BE49-F238E27FC236}">
                <a16:creationId xmlns:a16="http://schemas.microsoft.com/office/drawing/2014/main" id="{30BF7CD2-30CE-42F4-9E90-666C9B3FF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095287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 dirty="0">
              <a:latin typeface="Calibri" pitchFamily="34" charset="0"/>
            </a:endParaRPr>
          </a:p>
          <a:p>
            <a:r>
              <a:rPr lang="en-US" sz="2800" b="1" dirty="0">
                <a:latin typeface="Calibri" pitchFamily="34" charset="0"/>
              </a:rPr>
              <a:t>Solve. Express your answer in set notation.</a:t>
            </a:r>
          </a:p>
        </p:txBody>
      </p:sp>
    </p:spTree>
  </p:cSld>
  <p:clrMapOvr>
    <a:masterClrMapping/>
  </p:clrMapOvr>
  <p:transition advClick="0" advTm="2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1524001" y="1510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1524001" y="2129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9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33800" y="3048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Example 7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657600" y="2057400"/>
          <a:ext cx="327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4" imgW="749160" imgH="253800" progId="Equation.3">
                  <p:embed/>
                </p:oleObj>
              </mc:Choice>
              <mc:Fallback>
                <p:oleObj name="Equation" r:id="rId4" imgW="7491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057400"/>
                        <a:ext cx="3276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13">
            <a:extLst>
              <a:ext uri="{FF2B5EF4-FFF2-40B4-BE49-F238E27FC236}">
                <a16:creationId xmlns:a16="http://schemas.microsoft.com/office/drawing/2014/main" id="{AC52BEAC-58BC-4699-855C-C094FBE99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095287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 dirty="0">
              <a:latin typeface="Calibri" pitchFamily="34" charset="0"/>
            </a:endParaRPr>
          </a:p>
          <a:p>
            <a:r>
              <a:rPr lang="en-US" sz="2800" b="1" dirty="0">
                <a:latin typeface="Calibri" pitchFamily="34" charset="0"/>
              </a:rPr>
              <a:t>Solve. Express your answer in set notation.</a:t>
            </a:r>
          </a:p>
        </p:txBody>
      </p:sp>
    </p:spTree>
  </p:cSld>
  <p:clrMapOvr>
    <a:masterClrMapping/>
  </p:clrMapOvr>
  <p:transition advClick="0" advTm="2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F4E9E556-043A-45E9-AEED-2E2BD7D787C4}"/>
              </a:ext>
            </a:extLst>
          </p:cNvPr>
          <p:cNvSpPr/>
          <p:nvPr/>
        </p:nvSpPr>
        <p:spPr>
          <a:xfrm>
            <a:off x="285750" y="201929"/>
            <a:ext cx="11620500" cy="645413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758EB7-4DBA-4287-B9D4-BD6516D43316}"/>
              </a:ext>
            </a:extLst>
          </p:cNvPr>
          <p:cNvSpPr/>
          <p:nvPr/>
        </p:nvSpPr>
        <p:spPr>
          <a:xfrm>
            <a:off x="838200" y="609600"/>
            <a:ext cx="6781800" cy="558524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BE20F27-F645-4CA8-BF89-C2F53844D33B}"/>
              </a:ext>
            </a:extLst>
          </p:cNvPr>
          <p:cNvSpPr/>
          <p:nvPr/>
        </p:nvSpPr>
        <p:spPr>
          <a:xfrm>
            <a:off x="7848600" y="1537156"/>
            <a:ext cx="3733800" cy="372064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B8350B-BF49-4428-A756-12DB285B001E}"/>
              </a:ext>
            </a:extLst>
          </p:cNvPr>
          <p:cNvSpPr/>
          <p:nvPr/>
        </p:nvSpPr>
        <p:spPr>
          <a:xfrm>
            <a:off x="1447800" y="1752600"/>
            <a:ext cx="5715000" cy="4038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DD302D4-94A0-4E30-B20B-9805112297F4}"/>
              </a:ext>
            </a:extLst>
          </p:cNvPr>
          <p:cNvSpPr/>
          <p:nvPr/>
        </p:nvSpPr>
        <p:spPr>
          <a:xfrm>
            <a:off x="1985888" y="2706707"/>
            <a:ext cx="4719711" cy="28956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EEC52A-1D14-4235-93A7-2258336D3FBA}"/>
              </a:ext>
            </a:extLst>
          </p:cNvPr>
          <p:cNvSpPr txBox="1"/>
          <p:nvPr/>
        </p:nvSpPr>
        <p:spPr>
          <a:xfrm>
            <a:off x="6272212" y="580936"/>
            <a:ext cx="3028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Real Number </a:t>
            </a:r>
          </a:p>
          <a:p>
            <a:pPr algn="ctr"/>
            <a:r>
              <a:rPr lang="en-US" sz="3200" dirty="0"/>
              <a:t>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A197B2-A07E-4A77-B023-3DA829C6B50A}"/>
              </a:ext>
            </a:extLst>
          </p:cNvPr>
          <p:cNvSpPr txBox="1"/>
          <p:nvPr/>
        </p:nvSpPr>
        <p:spPr>
          <a:xfrm>
            <a:off x="8702040" y="1867115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Irrational Numbers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58963D-9D3E-4196-8D9D-32A6CAE44319}"/>
              </a:ext>
            </a:extLst>
          </p:cNvPr>
          <p:cNvSpPr txBox="1"/>
          <p:nvPr/>
        </p:nvSpPr>
        <p:spPr>
          <a:xfrm>
            <a:off x="2277281" y="1013937"/>
            <a:ext cx="3522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Rational Numbers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8831C8-FE0C-45DC-AFAB-46155CF4DA72}"/>
              </a:ext>
            </a:extLst>
          </p:cNvPr>
          <p:cNvSpPr txBox="1"/>
          <p:nvPr/>
        </p:nvSpPr>
        <p:spPr>
          <a:xfrm>
            <a:off x="2250318" y="1994594"/>
            <a:ext cx="3522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Integers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2F36AD-9FD3-48B1-9F28-994BFB7FE6D4}"/>
              </a:ext>
            </a:extLst>
          </p:cNvPr>
          <p:cNvSpPr txBox="1"/>
          <p:nvPr/>
        </p:nvSpPr>
        <p:spPr>
          <a:xfrm>
            <a:off x="2250318" y="2829580"/>
            <a:ext cx="3522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Whole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A971E0A-E259-4880-9196-0AD31BA27C3E}"/>
              </a:ext>
            </a:extLst>
          </p:cNvPr>
          <p:cNvSpPr/>
          <p:nvPr/>
        </p:nvSpPr>
        <p:spPr>
          <a:xfrm>
            <a:off x="2438400" y="3429001"/>
            <a:ext cx="3671962" cy="2057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84A78E-B32A-46C9-9DDF-365C2E64E4D2}"/>
              </a:ext>
            </a:extLst>
          </p:cNvPr>
          <p:cNvSpPr txBox="1"/>
          <p:nvPr/>
        </p:nvSpPr>
        <p:spPr>
          <a:xfrm>
            <a:off x="2286806" y="3568243"/>
            <a:ext cx="3522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Natural</a:t>
            </a:r>
          </a:p>
        </p:txBody>
      </p:sp>
    </p:spTree>
    <p:extLst>
      <p:ext uri="{BB962C8B-B14F-4D97-AF65-F5344CB8AC3E}">
        <p14:creationId xmlns:p14="http://schemas.microsoft.com/office/powerpoint/2010/main" val="261239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9AA5-227F-4532-A1C0-73CC362B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11582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Examples: Identify ALL number systems that each number belongs.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92E0DF3-8A74-43BF-B464-8E3512A370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079031"/>
                  </p:ext>
                </p:extLst>
              </p:nvPr>
            </p:nvGraphicFramePr>
            <p:xfrm>
              <a:off x="304800" y="1422042"/>
              <a:ext cx="11582401" cy="5283558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1560749">
                      <a:extLst>
                        <a:ext uri="{9D8B030D-6E8A-4147-A177-3AD203B41FA5}">
                          <a16:colId xmlns:a16="http://schemas.microsoft.com/office/drawing/2014/main" val="3557422210"/>
                        </a:ext>
                      </a:extLst>
                    </a:gridCol>
                    <a:gridCol w="1642894">
                      <a:extLst>
                        <a:ext uri="{9D8B030D-6E8A-4147-A177-3AD203B41FA5}">
                          <a16:colId xmlns:a16="http://schemas.microsoft.com/office/drawing/2014/main" val="4124214658"/>
                        </a:ext>
                      </a:extLst>
                    </a:gridCol>
                    <a:gridCol w="1560749">
                      <a:extLst>
                        <a:ext uri="{9D8B030D-6E8A-4147-A177-3AD203B41FA5}">
                          <a16:colId xmlns:a16="http://schemas.microsoft.com/office/drawing/2014/main" val="2412010354"/>
                        </a:ext>
                      </a:extLst>
                    </a:gridCol>
                    <a:gridCol w="1560749">
                      <a:extLst>
                        <a:ext uri="{9D8B030D-6E8A-4147-A177-3AD203B41FA5}">
                          <a16:colId xmlns:a16="http://schemas.microsoft.com/office/drawing/2014/main" val="1226364140"/>
                        </a:ext>
                      </a:extLst>
                    </a:gridCol>
                    <a:gridCol w="1828259">
                      <a:extLst>
                        <a:ext uri="{9D8B030D-6E8A-4147-A177-3AD203B41FA5}">
                          <a16:colId xmlns:a16="http://schemas.microsoft.com/office/drawing/2014/main" val="2413336725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1457915824"/>
                        </a:ext>
                      </a:extLst>
                    </a:gridCol>
                    <a:gridCol w="1447801">
                      <a:extLst>
                        <a:ext uri="{9D8B030D-6E8A-4147-A177-3AD203B41FA5}">
                          <a16:colId xmlns:a16="http://schemas.microsoft.com/office/drawing/2014/main" val="4278805070"/>
                        </a:ext>
                      </a:extLst>
                    </a:gridCol>
                  </a:tblGrid>
                  <a:tr h="708308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NATURAL 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WHOLE (W)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INTEGER (Z)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RATIONAL (Q)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IRRATIONAL (I)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REAL        (R)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7921725"/>
                      </a:ext>
                    </a:extLst>
                  </a:tr>
                  <a:tr h="89189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81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6753820"/>
                      </a:ext>
                    </a:extLst>
                  </a:tr>
                  <a:tr h="89189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320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US" sz="3200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2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9112468"/>
                      </a:ext>
                    </a:extLst>
                  </a:tr>
                  <a:tr h="8918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ysClr val="windowText" lastClr="00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0206080"/>
                      </a:ext>
                    </a:extLst>
                  </a:tr>
                  <a:tr h="89189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320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32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2045726"/>
                      </a:ext>
                    </a:extLst>
                  </a:tr>
                  <a:tr h="8918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ysClr val="windowText" lastClr="000000"/>
                              </a:solidFill>
                            </a:rPr>
                            <a:t>e</a:t>
                          </a:r>
                          <a:endParaRPr lang="en-US" sz="3200" i="1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50766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92E0DF3-8A74-43BF-B464-8E3512A370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079031"/>
                  </p:ext>
                </p:extLst>
              </p:nvPr>
            </p:nvGraphicFramePr>
            <p:xfrm>
              <a:off x="304800" y="1422042"/>
              <a:ext cx="11582401" cy="5283558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1560749">
                      <a:extLst>
                        <a:ext uri="{9D8B030D-6E8A-4147-A177-3AD203B41FA5}">
                          <a16:colId xmlns:a16="http://schemas.microsoft.com/office/drawing/2014/main" val="3557422210"/>
                        </a:ext>
                      </a:extLst>
                    </a:gridCol>
                    <a:gridCol w="1642894">
                      <a:extLst>
                        <a:ext uri="{9D8B030D-6E8A-4147-A177-3AD203B41FA5}">
                          <a16:colId xmlns:a16="http://schemas.microsoft.com/office/drawing/2014/main" val="4124214658"/>
                        </a:ext>
                      </a:extLst>
                    </a:gridCol>
                    <a:gridCol w="1560749">
                      <a:extLst>
                        <a:ext uri="{9D8B030D-6E8A-4147-A177-3AD203B41FA5}">
                          <a16:colId xmlns:a16="http://schemas.microsoft.com/office/drawing/2014/main" val="2412010354"/>
                        </a:ext>
                      </a:extLst>
                    </a:gridCol>
                    <a:gridCol w="1560749">
                      <a:extLst>
                        <a:ext uri="{9D8B030D-6E8A-4147-A177-3AD203B41FA5}">
                          <a16:colId xmlns:a16="http://schemas.microsoft.com/office/drawing/2014/main" val="1226364140"/>
                        </a:ext>
                      </a:extLst>
                    </a:gridCol>
                    <a:gridCol w="1828259">
                      <a:extLst>
                        <a:ext uri="{9D8B030D-6E8A-4147-A177-3AD203B41FA5}">
                          <a16:colId xmlns:a16="http://schemas.microsoft.com/office/drawing/2014/main" val="2413336725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1457915824"/>
                        </a:ext>
                      </a:extLst>
                    </a:gridCol>
                    <a:gridCol w="1447801">
                      <a:extLst>
                        <a:ext uri="{9D8B030D-6E8A-4147-A177-3AD203B41FA5}">
                          <a16:colId xmlns:a16="http://schemas.microsoft.com/office/drawing/2014/main" val="4278805070"/>
                        </a:ext>
                      </a:extLst>
                    </a:gridCol>
                  </a:tblGrid>
                  <a:tr h="708308"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NATURAL 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WHOLE (W)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INTEGER (Z)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RATIONAL (Q)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IRRATIONAL (I)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ysClr val="windowText" lastClr="000000"/>
                              </a:solidFill>
                            </a:rPr>
                            <a:t>REAL        (R)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7921725"/>
                      </a:ext>
                    </a:extLst>
                  </a:tr>
                  <a:tr h="8918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1" t="-82993" r="-642969" b="-4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6753820"/>
                      </a:ext>
                    </a:extLst>
                  </a:tr>
                  <a:tr h="10076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1" t="-163030" r="-642969" b="-26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9112468"/>
                      </a:ext>
                    </a:extLst>
                  </a:tr>
                  <a:tr h="8918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ysClr val="windowText" lastClr="00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0206080"/>
                      </a:ext>
                    </a:extLst>
                  </a:tr>
                  <a:tr h="8918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1" t="-394558" r="-642969" b="-1006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2045726"/>
                      </a:ext>
                    </a:extLst>
                  </a:tr>
                  <a:tr h="8918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ysClr val="windowText" lastClr="000000"/>
                              </a:solidFill>
                            </a:rPr>
                            <a:t>e</a:t>
                          </a:r>
                          <a:endParaRPr lang="en-US" sz="3200" i="1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507662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14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Introduction to absolute value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Absolute Value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sz="5400" dirty="0"/>
              <a:t>Absolute Value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762000" y="1905000"/>
            <a:ext cx="108204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4000" dirty="0"/>
              <a:t>The distance between the number and zero on the number line. </a:t>
            </a:r>
          </a:p>
          <a:p>
            <a:pPr lvl="1">
              <a:spcBef>
                <a:spcPts val="0"/>
              </a:spcBef>
              <a:defRPr/>
            </a:pPr>
            <a:r>
              <a:rPr lang="en-US" sz="4000" dirty="0"/>
              <a:t>  |    |</a:t>
            </a:r>
          </a:p>
          <a:p>
            <a:pPr lvl="1">
              <a:spcBef>
                <a:spcPts val="0"/>
              </a:spcBef>
              <a:buNone/>
              <a:defRPr/>
            </a:pPr>
            <a:endParaRPr lang="en-US" sz="4000" i="1" dirty="0"/>
          </a:p>
          <a:p>
            <a:pPr lvl="1">
              <a:spcBef>
                <a:spcPts val="0"/>
              </a:spcBef>
              <a:buNone/>
              <a:defRPr/>
            </a:pP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*Distance is always positive</a:t>
            </a:r>
            <a:r>
              <a:rPr lang="en-US" sz="4000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Evaluate |-5a + 4| if a =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Evaluate -3|7y| if y = -4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Evaluate |2a| - |-2a| if a = -4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Box 13"/>
          <p:cNvSpPr txBox="1">
            <a:spLocks noChangeArrowheads="1"/>
          </p:cNvSpPr>
          <p:nvPr/>
        </p:nvSpPr>
        <p:spPr bwMode="auto">
          <a:xfrm>
            <a:off x="3581400" y="838200"/>
            <a:ext cx="1600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dirty="0">
              <a:latin typeface="Calibri" pitchFamily="34" charset="0"/>
            </a:endParaRPr>
          </a:p>
          <a:p>
            <a:endParaRPr lang="en-US" sz="3200" dirty="0">
              <a:latin typeface="Calibri" pitchFamily="34" charset="0"/>
            </a:endParaRP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5368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2524" y="1752601"/>
            <a:ext cx="13906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105401"/>
            <a:ext cx="1990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6324" y="3343275"/>
            <a:ext cx="13906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Rectangle 7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4" name="Rectangle 9"/>
          <p:cNvSpPr>
            <a:spLocks noChangeArrowheads="1"/>
          </p:cNvSpPr>
          <p:nvPr/>
        </p:nvSpPr>
        <p:spPr bwMode="auto">
          <a:xfrm>
            <a:off x="1524001" y="2129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33800" y="168381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If absolute value is </a:t>
            </a:r>
            <a:r>
              <a:rPr lang="en-US" sz="3200" b="1" dirty="0">
                <a:latin typeface="Calibri" pitchFamily="34" charset="0"/>
              </a:rPr>
              <a:t>positive</a:t>
            </a:r>
            <a:r>
              <a:rPr lang="en-US" sz="3200" dirty="0">
                <a:latin typeface="Calibri" pitchFamily="34" charset="0"/>
              </a:rPr>
              <a:t>, there are </a:t>
            </a:r>
            <a:r>
              <a:rPr lang="en-US" sz="3200" b="1" dirty="0">
                <a:latin typeface="Calibri" pitchFamily="34" charset="0"/>
              </a:rPr>
              <a:t>two</a:t>
            </a:r>
            <a:r>
              <a:rPr lang="en-US" sz="2800" b="1" dirty="0">
                <a:latin typeface="Calibri" pitchFamily="34" charset="0"/>
              </a:rPr>
              <a:t> solutions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33800" y="4975601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If absolute value is </a:t>
            </a:r>
            <a:r>
              <a:rPr lang="en-US" sz="3200" dirty="0">
                <a:latin typeface="Calibri" pitchFamily="34" charset="0"/>
              </a:rPr>
              <a:t>negative, there are </a:t>
            </a:r>
            <a:r>
              <a:rPr lang="en-US" sz="3200" b="1" dirty="0">
                <a:latin typeface="Calibri" pitchFamily="34" charset="0"/>
              </a:rPr>
              <a:t>No</a:t>
            </a:r>
            <a:r>
              <a:rPr lang="en-US" sz="2800" dirty="0">
                <a:latin typeface="Calibri" pitchFamily="34" charset="0"/>
              </a:rPr>
              <a:t> solutions ( NO SOLUTION or     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33800" y="328094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If absolute value is </a:t>
            </a:r>
            <a:r>
              <a:rPr lang="en-US" sz="3200" b="1" dirty="0">
                <a:latin typeface="Calibri" pitchFamily="34" charset="0"/>
              </a:rPr>
              <a:t>ZERO</a:t>
            </a:r>
            <a:r>
              <a:rPr lang="en-US" sz="3200" dirty="0">
                <a:latin typeface="Calibri" pitchFamily="34" charset="0"/>
              </a:rPr>
              <a:t>, there is </a:t>
            </a:r>
            <a:r>
              <a:rPr lang="en-US" sz="3200" b="1" dirty="0">
                <a:latin typeface="Calibri" pitchFamily="34" charset="0"/>
              </a:rPr>
              <a:t>ONE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answer.</a:t>
            </a:r>
          </a:p>
        </p:txBody>
      </p:sp>
      <p:sp>
        <p:nvSpPr>
          <p:cNvPr id="15378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5379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5483432"/>
            <a:ext cx="2508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F45E32C2-8652-4143-A72F-87CAB0F8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5752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dirty="0"/>
              <a:t>Absolute Value Equations</a:t>
            </a:r>
          </a:p>
        </p:txBody>
      </p:sp>
    </p:spTree>
  </p:cSld>
  <p:clrMapOvr>
    <a:masterClrMapping/>
  </p:clrMapOvr>
  <p:transition advClick="0" advTm="2300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C71C574C9FA4C849AE8F93F2E4AC9" ma:contentTypeVersion="8" ma:contentTypeDescription="Create a new document." ma:contentTypeScope="" ma:versionID="3f45cddbaa71f97cc5fc83b8bb3faeed">
  <xsd:schema xmlns:xsd="http://www.w3.org/2001/XMLSchema" xmlns:xs="http://www.w3.org/2001/XMLSchema" xmlns:p="http://schemas.microsoft.com/office/2006/metadata/properties" xmlns:ns3="991c27cd-7946-49f5-9588-ff3895bca6cb" xmlns:ns4="8fe75a11-7706-4e84-a915-22d86dfef3c3" targetNamespace="http://schemas.microsoft.com/office/2006/metadata/properties" ma:root="true" ma:fieldsID="f92ef02f043336dda75edb357201f09b" ns3:_="" ns4:_="">
    <xsd:import namespace="991c27cd-7946-49f5-9588-ff3895bca6cb"/>
    <xsd:import namespace="8fe75a11-7706-4e84-a915-22d86dfef3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c27cd-7946-49f5-9588-ff3895bca6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75a11-7706-4e84-a915-22d86dfe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6C74A8-22B0-4E8F-AE3F-7047557273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c27cd-7946-49f5-9588-ff3895bca6cb"/>
    <ds:schemaRef ds:uri="8fe75a11-7706-4e84-a915-22d86dfe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A062A8-AF1E-4817-B13C-4572CE1545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8DB9C5-9A7E-4269-A474-CDA7743C8E4E}">
  <ds:schemaRefs>
    <ds:schemaRef ds:uri="http://purl.org/dc/elements/1.1/"/>
    <ds:schemaRef ds:uri="8fe75a11-7706-4e84-a915-22d86dfef3c3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991c27cd-7946-49f5-9588-ff3895bca6c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3711</TotalTime>
  <Words>312</Words>
  <Application>Microsoft Office PowerPoint</Application>
  <PresentationFormat>Widescreen</PresentationFormat>
  <Paragraphs>58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Cambria Math</vt:lpstr>
      <vt:lpstr>Georgia</vt:lpstr>
      <vt:lpstr>Wingdings</vt:lpstr>
      <vt:lpstr>Wingdings 2</vt:lpstr>
      <vt:lpstr>Civic</vt:lpstr>
      <vt:lpstr>Equation</vt:lpstr>
      <vt:lpstr>The Real Number System</vt:lpstr>
      <vt:lpstr>PowerPoint Presentation</vt:lpstr>
      <vt:lpstr>Examples: Identify ALL number systems that each number belongs. </vt:lpstr>
      <vt:lpstr>Absolute Value</vt:lpstr>
      <vt:lpstr>Absolute Value</vt:lpstr>
      <vt:lpstr>Example 1</vt:lpstr>
      <vt:lpstr>Example 2</vt:lpstr>
      <vt:lpstr>Example 3</vt:lpstr>
      <vt:lpstr>Absolute Value Equations</vt:lpstr>
      <vt:lpstr>Steps for Solving Absolute Value Equations</vt:lpstr>
      <vt:lpstr>PowerPoint Presentation</vt:lpstr>
      <vt:lpstr>PowerPoint Presentation</vt:lpstr>
      <vt:lpstr>PowerPoint Presentation</vt:lpstr>
      <vt:lpstr>PowerPoint Presentation</vt:lpstr>
    </vt:vector>
  </TitlesOfParts>
  <Company>MCPS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Carden Virgo</cp:lastModifiedBy>
  <cp:revision>62</cp:revision>
  <dcterms:created xsi:type="dcterms:W3CDTF">2012-08-08T20:21:02Z</dcterms:created>
  <dcterms:modified xsi:type="dcterms:W3CDTF">2019-08-02T14:01:48Z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0x010100950C71C574C9FA4C849AE8F93F2E4AC9</vt:lpwstr>
  </property>
</Properties>
</file>