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4"/>
  </p:sldMasterIdLst>
  <p:notesMasterIdLst>
    <p:notesMasterId r:id="rId28"/>
  </p:notesMasterIdLst>
  <p:handoutMasterIdLst>
    <p:handoutMasterId r:id="rId29"/>
  </p:handoutMasterIdLst>
  <p:sldIdLst>
    <p:sldId id="338" r:id="rId5"/>
    <p:sldId id="329" r:id="rId6"/>
    <p:sldId id="345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63" r:id="rId17"/>
    <p:sldId id="357" r:id="rId18"/>
    <p:sldId id="358" r:id="rId19"/>
    <p:sldId id="360" r:id="rId20"/>
    <p:sldId id="359" r:id="rId21"/>
    <p:sldId id="361" r:id="rId22"/>
    <p:sldId id="362" r:id="rId23"/>
    <p:sldId id="364" r:id="rId24"/>
    <p:sldId id="366" r:id="rId25"/>
    <p:sldId id="365" r:id="rId26"/>
    <p:sldId id="367" r:id="rId2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9" d="100"/>
          <a:sy n="19" d="100"/>
        </p:scale>
        <p:origin x="32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79" tIns="46139" rIns="92279" bIns="461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279" tIns="46139" rIns="92279" bIns="46139" rtlCol="0"/>
          <a:lstStyle>
            <a:lvl1pPr algn="r">
              <a:defRPr sz="1200"/>
            </a:lvl1pPr>
          </a:lstStyle>
          <a:p>
            <a:fld id="{B21DFB48-1796-4E48-81FE-C2059DEF525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279" tIns="46139" rIns="92279" bIns="461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279" tIns="46139" rIns="92279" bIns="46139" rtlCol="0" anchor="b"/>
          <a:lstStyle>
            <a:lvl1pPr algn="r">
              <a:defRPr sz="1200"/>
            </a:lvl1pPr>
          </a:lstStyle>
          <a:p>
            <a:fld id="{B656E307-7ACF-494B-B929-C9A3E8187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79" tIns="46139" rIns="92279" bIns="461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279" tIns="46139" rIns="92279" bIns="46139" rtlCol="0"/>
          <a:lstStyle>
            <a:lvl1pPr algn="r">
              <a:defRPr sz="1200"/>
            </a:lvl1pPr>
          </a:lstStyle>
          <a:p>
            <a:fld id="{03BAED54-2C8C-4121-A87A-CA72D3BADEC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9" tIns="46139" rIns="92279" bIns="461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279" tIns="46139" rIns="92279" bIns="461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279" tIns="46139" rIns="92279" bIns="461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279" tIns="46139" rIns="92279" bIns="46139" rtlCol="0" anchor="b"/>
          <a:lstStyle>
            <a:lvl1pPr algn="r">
              <a:defRPr sz="1200"/>
            </a:lvl1pPr>
          </a:lstStyle>
          <a:p>
            <a:fld id="{E659D185-7441-4CF8-966C-7DDB3E3E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8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4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090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8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6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619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23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BCC5B5-75B6-4852-8BBC-6519B4303D1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A6C944-5A86-4B0A-8776-500F28920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01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32004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Parent Functions and</a:t>
            </a:r>
            <a:br>
              <a:rPr lang="en-US" dirty="0"/>
            </a:br>
            <a:r>
              <a:rPr lang="en-US" dirty="0"/>
              <a:t>Their Graphs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490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8. Logarithmic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371600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5579" y="2156973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949993" y="1363004"/>
                <a:ext cx="19375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93" y="1363004"/>
                <a:ext cx="193751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BAA3E2A-44E0-42B3-84D0-FF41E28B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102891"/>
            <a:ext cx="3705290" cy="3734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C12A30-C5CB-43BC-A235-46D0CA7A19B2}"/>
                  </a:ext>
                </a:extLst>
              </p:cNvPr>
              <p:cNvSpPr txBox="1"/>
              <p:nvPr/>
            </p:nvSpPr>
            <p:spPr>
              <a:xfrm>
                <a:off x="2952537" y="2173727"/>
                <a:ext cx="11841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C12A30-C5CB-43BC-A235-46D0CA7A1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37" y="2173727"/>
                <a:ext cx="11841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F3DEEE-4418-42E1-A698-14F2825871B7}"/>
                  </a:ext>
                </a:extLst>
              </p:cNvPr>
              <p:cNvSpPr txBox="1"/>
              <p:nvPr/>
            </p:nvSpPr>
            <p:spPr>
              <a:xfrm>
                <a:off x="2646726" y="3049174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F3DEEE-4418-42E1-A698-14F282587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26" y="3049174"/>
                <a:ext cx="161210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1EC596-8090-41A2-BA21-C9DE2C81854C}"/>
                  </a:ext>
                </a:extLst>
              </p:cNvPr>
              <p:cNvSpPr txBox="1"/>
              <p:nvPr/>
            </p:nvSpPr>
            <p:spPr>
              <a:xfrm>
                <a:off x="811052" y="4297740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1EC596-8090-41A2-BA21-C9DE2C818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2" y="4297740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417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725269"/>
            <a:ext cx="823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9. Rational OR Inverse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1563432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83179" y="2348805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761946" y="1333630"/>
                <a:ext cx="111466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46" y="1333630"/>
                <a:ext cx="1114664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4A3372A-CAA8-43C1-A11F-9013C1E71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52589"/>
            <a:ext cx="3694820" cy="3700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B030DC-D4B1-4CE5-A10F-7BF88FA36202}"/>
                  </a:ext>
                </a:extLst>
              </p:cNvPr>
              <p:cNvSpPr txBox="1"/>
              <p:nvPr/>
            </p:nvSpPr>
            <p:spPr>
              <a:xfrm>
                <a:off x="1752600" y="2784157"/>
                <a:ext cx="30226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 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∪(0,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B030DC-D4B1-4CE5-A10F-7BF88FA36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84157"/>
                <a:ext cx="302262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C2AE27-CCD5-4D52-BEE7-E51E049869B5}"/>
                  </a:ext>
                </a:extLst>
              </p:cNvPr>
              <p:cNvSpPr txBox="1"/>
              <p:nvPr/>
            </p:nvSpPr>
            <p:spPr>
              <a:xfrm>
                <a:off x="1752600" y="3588904"/>
                <a:ext cx="30226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 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∪(0,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C2AE27-CCD5-4D52-BEE7-E51E0498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88904"/>
                <a:ext cx="302262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DFE12C-DCED-4462-BC1B-B917A666371A}"/>
                  </a:ext>
                </a:extLst>
              </p:cNvPr>
              <p:cNvSpPr txBox="1"/>
              <p:nvPr/>
            </p:nvSpPr>
            <p:spPr>
              <a:xfrm>
                <a:off x="685800" y="4526340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DFE12C-DCED-4462-BC1B-B917A6663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26340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602"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8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85800"/>
            <a:ext cx="884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10. Inverse Squared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4276" y="1550268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04276" y="2261252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934250" y="1249159"/>
                <a:ext cx="131484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50" y="1249159"/>
                <a:ext cx="1314847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074FCA8-7A34-4C84-AF80-6C6145131AFA}"/>
              </a:ext>
            </a:extLst>
          </p:cNvPr>
          <p:cNvPicPr/>
          <p:nvPr/>
        </p:nvPicPr>
        <p:blipFill rotWithShape="1">
          <a:blip r:embed="rId3"/>
          <a:srcRect l="82429" t="55492" r="4504" b="10972"/>
          <a:stretch/>
        </p:blipFill>
        <p:spPr bwMode="auto">
          <a:xfrm>
            <a:off x="4800601" y="3200400"/>
            <a:ext cx="3853424" cy="3322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DC0AE4-E4BC-44E8-A3C2-7D41A7F9BDE8}"/>
                  </a:ext>
                </a:extLst>
              </p:cNvPr>
              <p:cNvSpPr txBox="1"/>
              <p:nvPr/>
            </p:nvSpPr>
            <p:spPr>
              <a:xfrm>
                <a:off x="811052" y="4410013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DC0AE4-E4BC-44E8-A3C2-7D41A7F9B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2" y="4410013"/>
                <a:ext cx="3447782" cy="1569660"/>
              </a:xfrm>
              <a:prstGeom prst="rect">
                <a:avLst/>
              </a:prstGeom>
              <a:blipFill>
                <a:blip r:embed="rId4"/>
                <a:stretch>
                  <a:fillRect l="-4417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9D45B0-7B7A-49F1-87E0-F2661F3C27FA}"/>
                  </a:ext>
                </a:extLst>
              </p:cNvPr>
              <p:cNvSpPr txBox="1"/>
              <p:nvPr/>
            </p:nvSpPr>
            <p:spPr>
              <a:xfrm>
                <a:off x="1752600" y="2784157"/>
                <a:ext cx="30226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 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∪(0,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9D45B0-7B7A-49F1-87E0-F2661F3C2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84157"/>
                <a:ext cx="302262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F106B4-3829-4BF9-A417-CC3AA6E6E6A4}"/>
                  </a:ext>
                </a:extLst>
              </p:cNvPr>
              <p:cNvSpPr txBox="1"/>
              <p:nvPr/>
            </p:nvSpPr>
            <p:spPr>
              <a:xfrm>
                <a:off x="1752600" y="3588904"/>
                <a:ext cx="11841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F106B4-3829-4BF9-A417-CC3AA6E6E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88904"/>
                <a:ext cx="118410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1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640136" y="3801468"/>
            <a:ext cx="571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0887" y="1750874"/>
            <a:ext cx="22860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11.</a:t>
            </a:r>
          </a:p>
          <a:p>
            <a:pPr algn="ctr"/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Greatest Integer (Step)</a:t>
            </a:r>
          </a:p>
          <a:p>
            <a:pPr algn="ctr"/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943968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659145" y="1420513"/>
                <a:ext cx="31184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145" y="1420513"/>
                <a:ext cx="311841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>
            <a:extLst>
              <a:ext uri="{FF2B5EF4-FFF2-40B4-BE49-F238E27FC236}">
                <a16:creationId xmlns:a16="http://schemas.microsoft.com/office/drawing/2014/main" id="{7D51C4F6-8C46-4BDA-99B0-9D932764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682" y="2273461"/>
            <a:ext cx="59875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Greatest Integer Function produces the "greatest integer less than or equal to the number"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operated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upon, symbol [x] or sometimes [[x]].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If the number is an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integer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use that integer. 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If the number is not an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integer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use the next smaller integer.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801469"/>
            <a:ext cx="8693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11. Greatest Integer (Step)Function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577217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01262" y="2362200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867400" y="1545857"/>
                <a:ext cx="31184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45857"/>
                <a:ext cx="311841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9B4D343-7CCF-4A68-B4C3-45EB8569E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34" y="3281439"/>
            <a:ext cx="3392931" cy="3377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EC9664-045B-452E-A9B4-494DD23DC33F}"/>
                  </a:ext>
                </a:extLst>
              </p:cNvPr>
              <p:cNvSpPr txBox="1"/>
              <p:nvPr/>
            </p:nvSpPr>
            <p:spPr>
              <a:xfrm>
                <a:off x="2883692" y="2402327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EC9664-045B-452E-A9B4-494DD23DC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92" y="2402327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67D63D-2515-48FC-928F-2F9A497B935E}"/>
                  </a:ext>
                </a:extLst>
              </p:cNvPr>
              <p:cNvSpPr txBox="1"/>
              <p:nvPr/>
            </p:nvSpPr>
            <p:spPr>
              <a:xfrm>
                <a:off x="2577881" y="3277774"/>
                <a:ext cx="1869423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 {integers}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67D63D-2515-48FC-928F-2F9A497B9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81" y="3277774"/>
                <a:ext cx="1869423" cy="984885"/>
              </a:xfrm>
              <a:prstGeom prst="rect">
                <a:avLst/>
              </a:prstGeom>
              <a:blipFill>
                <a:blip r:embed="rId5"/>
                <a:stretch>
                  <a:fillRect l="-7492" r="-3909" b="-24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2B6EAB-A616-4D46-8AB6-133A00A80715}"/>
                  </a:ext>
                </a:extLst>
              </p:cNvPr>
              <p:cNvSpPr txBox="1"/>
              <p:nvPr/>
            </p:nvSpPr>
            <p:spPr>
              <a:xfrm>
                <a:off x="742207" y="4526340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2B6EAB-A616-4D46-8AB6-133A00A80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7" y="4526340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602"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0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7252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12. Constant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4035" y="1457980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1600" y="2209800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988148" y="1455562"/>
                <a:ext cx="10863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148" y="1455562"/>
                <a:ext cx="108638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90E405-D154-4665-8E1E-B078F8EE2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32895"/>
            <a:ext cx="3729606" cy="3735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59892-F2F8-49E4-A8AC-8487D82FC8FF}"/>
                  </a:ext>
                </a:extLst>
              </p:cNvPr>
              <p:cNvSpPr txBox="1"/>
              <p:nvPr/>
            </p:nvSpPr>
            <p:spPr>
              <a:xfrm>
                <a:off x="2883692" y="2249927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59892-F2F8-49E4-A8AC-8487D82FC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92" y="2249927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DE8D3-08C5-4E8E-8761-160C129CD1E1}"/>
                  </a:ext>
                </a:extLst>
              </p:cNvPr>
              <p:cNvSpPr txBox="1"/>
              <p:nvPr/>
            </p:nvSpPr>
            <p:spPr>
              <a:xfrm>
                <a:off x="2577881" y="3125374"/>
                <a:ext cx="17698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DE8D3-08C5-4E8E-8761-160C129CD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81" y="3125374"/>
                <a:ext cx="176984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06B307-067C-4222-B4A2-E1180D08EBE1}"/>
                  </a:ext>
                </a:extLst>
              </p:cNvPr>
              <p:cNvSpPr txBox="1"/>
              <p:nvPr/>
            </p:nvSpPr>
            <p:spPr>
              <a:xfrm>
                <a:off x="742207" y="4373940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06B307-067C-4222-B4A2-E1180D08E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7" y="4373940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602"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0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AED2-2E1E-4609-8030-20C3B1382947}"/>
              </a:ext>
            </a:extLst>
          </p:cNvPr>
          <p:cNvSpPr txBox="1"/>
          <p:nvPr/>
        </p:nvSpPr>
        <p:spPr>
          <a:xfrm>
            <a:off x="762000" y="2362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Trigonometric Functions</a:t>
            </a:r>
          </a:p>
        </p:txBody>
      </p:sp>
    </p:spTree>
    <p:extLst>
      <p:ext uri="{BB962C8B-B14F-4D97-AF65-F5344CB8AC3E}">
        <p14:creationId xmlns:p14="http://schemas.microsoft.com/office/powerpoint/2010/main" val="155074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76027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13. Sine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1381780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47800" y="2044005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6027365" y="1346994"/>
                <a:ext cx="1702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65" y="1346994"/>
                <a:ext cx="170245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3EEB200-49D2-4FC3-9DEA-39FE9159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89" y="2939089"/>
            <a:ext cx="4388127" cy="2163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BE0B29-FED7-4AFC-9B7B-9B52FD816440}"/>
                  </a:ext>
                </a:extLst>
              </p:cNvPr>
              <p:cNvSpPr txBox="1"/>
              <p:nvPr/>
            </p:nvSpPr>
            <p:spPr>
              <a:xfrm>
                <a:off x="3036092" y="2021327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BE0B29-FED7-4AFC-9B7B-9B52FD816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92" y="2021327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E29AD7-5244-4491-8685-1FF1A531573B}"/>
                  </a:ext>
                </a:extLst>
              </p:cNvPr>
              <p:cNvSpPr txBox="1"/>
              <p:nvPr/>
            </p:nvSpPr>
            <p:spPr>
              <a:xfrm>
                <a:off x="2730281" y="2896774"/>
                <a:ext cx="13171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[−1, 1]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E29AD7-5244-4491-8685-1FF1A5315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281" y="2896774"/>
                <a:ext cx="131715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8D24D7-8865-419A-A72E-1A0C6C6C5855}"/>
                  </a:ext>
                </a:extLst>
              </p:cNvPr>
              <p:cNvSpPr txBox="1"/>
              <p:nvPr/>
            </p:nvSpPr>
            <p:spPr>
              <a:xfrm>
                <a:off x="821739" y="4632249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8D24D7-8865-419A-A72E-1A0C6C6C5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9" y="4632249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602"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9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74201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14. Cosine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467731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10942" y="2108314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951165" y="1426249"/>
                <a:ext cx="17585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165" y="1426249"/>
                <a:ext cx="175855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10C5EA3-C2BF-43A0-98FC-062EC4FA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189" y="2915950"/>
            <a:ext cx="4611669" cy="2273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837DA1-3E09-4666-9F11-CF15824A33CC}"/>
                  </a:ext>
                </a:extLst>
              </p:cNvPr>
              <p:cNvSpPr txBox="1"/>
              <p:nvPr/>
            </p:nvSpPr>
            <p:spPr>
              <a:xfrm>
                <a:off x="2959892" y="2057400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837DA1-3E09-4666-9F11-CF15824A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92" y="2057400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635EFA-453E-4A1F-89FC-177CFF954552}"/>
              </a:ext>
            </a:extLst>
          </p:cNvPr>
          <p:cNvSpPr txBox="1"/>
          <p:nvPr/>
        </p:nvSpPr>
        <p:spPr>
          <a:xfrm>
            <a:off x="2654081" y="2932847"/>
            <a:ext cx="105477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[-1, 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296DA-4DE7-4F4A-812C-1B6036BE7E0D}"/>
                  </a:ext>
                </a:extLst>
              </p:cNvPr>
              <p:cNvSpPr txBox="1"/>
              <p:nvPr/>
            </p:nvSpPr>
            <p:spPr>
              <a:xfrm>
                <a:off x="818407" y="4181413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296DA-4DE7-4F4A-812C-1B6036BE7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07" y="4181413"/>
                <a:ext cx="3447782" cy="1569660"/>
              </a:xfrm>
              <a:prstGeom prst="rect">
                <a:avLst/>
              </a:prstGeom>
              <a:blipFill>
                <a:blip r:embed="rId5"/>
                <a:stretch>
                  <a:fillRect l="-4417"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9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25" y="728877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15. Tangent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1457980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0" y="2166590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6101904" y="1423983"/>
                <a:ext cx="18168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904" y="1423983"/>
                <a:ext cx="181684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5341C25-0F9E-4401-9A36-D7BDF48D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07" y="4112063"/>
            <a:ext cx="4450540" cy="2193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D3422B-81EC-45E5-8FC0-78A30E6E6999}"/>
                  </a:ext>
                </a:extLst>
              </p:cNvPr>
              <p:cNvSpPr txBox="1"/>
              <p:nvPr/>
            </p:nvSpPr>
            <p:spPr>
              <a:xfrm>
                <a:off x="2806481" y="3049174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D3422B-81EC-45E5-8FC0-78A30E6E6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481" y="3049174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CE979A-5B73-4038-8E5D-6B562FA00D83}"/>
                  </a:ext>
                </a:extLst>
              </p:cNvPr>
              <p:cNvSpPr txBox="1"/>
              <p:nvPr/>
            </p:nvSpPr>
            <p:spPr>
              <a:xfrm>
                <a:off x="769565" y="4012203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CE979A-5B73-4038-8E5D-6B562FA00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65" y="4012203"/>
                <a:ext cx="3447782" cy="1569660"/>
              </a:xfrm>
              <a:prstGeom prst="rect">
                <a:avLst/>
              </a:prstGeom>
              <a:blipFill>
                <a:blip r:embed="rId5"/>
                <a:stretch>
                  <a:fillRect l="-4417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6038E7-E90B-42A0-87C8-A90B3E204736}"/>
                  </a:ext>
                </a:extLst>
              </p:cNvPr>
              <p:cNvSpPr txBox="1"/>
              <p:nvPr/>
            </p:nvSpPr>
            <p:spPr>
              <a:xfrm>
                <a:off x="3112292" y="2133600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6038E7-E90B-42A0-87C8-A90B3E20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92" y="2133600"/>
                <a:ext cx="161210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5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Parent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20000" cy="3886200"/>
          </a:xfrm>
        </p:spPr>
        <p:txBody>
          <a:bodyPr>
            <a:normAutofit/>
          </a:bodyPr>
          <a:lstStyle/>
          <a:p>
            <a:r>
              <a:rPr lang="en-US" sz="4000" dirty="0"/>
              <a:t>Each type of Algebraic function is its own family and possesses unique traits. A 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parent graph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/>
              <a:t>is the graph of the function based at the </a:t>
            </a:r>
            <a:r>
              <a:rPr lang="en-US" sz="4000" u="sng" dirty="0">
                <a:solidFill>
                  <a:schemeClr val="accent6">
                    <a:lumMod val="50000"/>
                  </a:schemeClr>
                </a:solidFill>
              </a:rPr>
              <a:t>origin</a:t>
            </a:r>
            <a:r>
              <a:rPr lang="en-US" sz="4000" dirty="0"/>
              <a:t>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0AD986-D3C4-4225-813E-ACFB4C372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4810"/>
            <a:ext cx="3143745" cy="3166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BC96B-C4DD-4422-B6F8-C5634833D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4" y="3657600"/>
            <a:ext cx="3175787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E85FF-2796-4261-A93F-E17D5135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31" y="183766"/>
            <a:ext cx="3195392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BDAB8-932E-4AAF-989F-6C2697FCF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876" y="4121117"/>
            <a:ext cx="4611669" cy="22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4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08B30-7CC3-4548-A5A0-9ACC2FBE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8" y="3563643"/>
            <a:ext cx="3100756" cy="3105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E69C3-A650-427C-ADE0-702D54396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48741"/>
            <a:ext cx="3100756" cy="3163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06E2F-087C-4BB0-8E1B-2FEB12EA1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625" y="3686475"/>
            <a:ext cx="3109440" cy="30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8E779-CF9F-4FB0-887F-B993F04AC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47" y="188741"/>
            <a:ext cx="3100756" cy="31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050502-20E6-4F33-B174-2966C25A9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690" y="3657600"/>
            <a:ext cx="3100754" cy="3105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A09DA-EFAF-4E93-95D7-6624A4EF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3081730" cy="3105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51850-6165-4D55-9F5F-32FF569D1DA3}"/>
              </a:ext>
            </a:extLst>
          </p:cNvPr>
          <p:cNvPicPr/>
          <p:nvPr/>
        </p:nvPicPr>
        <p:blipFill rotWithShape="1">
          <a:blip r:embed="rId4"/>
          <a:srcRect l="82429" t="55492" r="4504" b="10972"/>
          <a:stretch/>
        </p:blipFill>
        <p:spPr bwMode="auto">
          <a:xfrm>
            <a:off x="5244855" y="228600"/>
            <a:ext cx="3472425" cy="3105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F8AE9-5CB5-455D-9A84-CFC59570D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4637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0D1A3-278D-4D83-9E9E-D9F7CF0A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0939"/>
            <a:ext cx="2984299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0811FB-0A3C-4E50-94A7-49451EA3F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74433"/>
            <a:ext cx="2975863" cy="2962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683AB-EE7B-4F6D-841F-81CA63143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293" y="304800"/>
            <a:ext cx="448272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2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972" y="662575"/>
            <a:ext cx="579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1.  Linear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8667" y="1381773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78667" y="2032669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B0779-63DE-4E5F-973F-7D46C91EB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26" y="2725047"/>
            <a:ext cx="3883028" cy="3889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97D16C-0A5B-4FA1-8486-1AA1409F7A10}"/>
                  </a:ext>
                </a:extLst>
              </p:cNvPr>
              <p:cNvSpPr txBox="1"/>
              <p:nvPr/>
            </p:nvSpPr>
            <p:spPr>
              <a:xfrm>
                <a:off x="5947796" y="1319296"/>
                <a:ext cx="11146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97D16C-0A5B-4FA1-8486-1AA1409F7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796" y="1319296"/>
                <a:ext cx="111466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4BDD7-07E3-4DCC-91B1-B6237C7ECC07}"/>
                  </a:ext>
                </a:extLst>
              </p:cNvPr>
              <p:cNvSpPr txBox="1"/>
              <p:nvPr/>
            </p:nvSpPr>
            <p:spPr>
              <a:xfrm>
                <a:off x="2952537" y="2021327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4BDD7-07E3-4DCC-91B1-B6237C7EC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37" y="2021327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C7AA88-6E68-46B1-B6BF-027108ADA9B6}"/>
                  </a:ext>
                </a:extLst>
              </p:cNvPr>
              <p:cNvSpPr txBox="1"/>
              <p:nvPr/>
            </p:nvSpPr>
            <p:spPr>
              <a:xfrm>
                <a:off x="2646726" y="2896774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C7AA88-6E68-46B1-B6BF-027108ADA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26" y="2896774"/>
                <a:ext cx="161210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BF64FD-AE7D-43B4-9D86-DCF3F9A4D591}"/>
                  </a:ext>
                </a:extLst>
              </p:cNvPr>
              <p:cNvSpPr txBox="1"/>
              <p:nvPr/>
            </p:nvSpPr>
            <p:spPr>
              <a:xfrm>
                <a:off x="811052" y="4145340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BF64FD-AE7D-43B4-9D86-DCF3F9A4D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2" y="4145340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417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710625"/>
            <a:ext cx="6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2.  Absolute Value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504673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0769" y="2232516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078D2-7823-4F63-8315-FD2BFD28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2925014"/>
            <a:ext cx="3518380" cy="3523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6022E-8E2D-47D2-97FF-38150C12FBCE}"/>
                  </a:ext>
                </a:extLst>
              </p:cNvPr>
              <p:cNvSpPr txBox="1"/>
              <p:nvPr/>
            </p:nvSpPr>
            <p:spPr>
              <a:xfrm>
                <a:off x="5920685" y="1431018"/>
                <a:ext cx="15467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6022E-8E2D-47D2-97FF-38150C12F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685" y="1431018"/>
                <a:ext cx="154670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28E914-6A05-4FC7-9E42-B7379B924FB9}"/>
                  </a:ext>
                </a:extLst>
              </p:cNvPr>
              <p:cNvSpPr txBox="1"/>
              <p:nvPr/>
            </p:nvSpPr>
            <p:spPr>
              <a:xfrm>
                <a:off x="2999131" y="2199708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28E914-6A05-4FC7-9E42-B7379B924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31" y="2199708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1FAB63-A2AF-441F-9B37-7216497CBFCA}"/>
                  </a:ext>
                </a:extLst>
              </p:cNvPr>
              <p:cNvSpPr txBox="1"/>
              <p:nvPr/>
            </p:nvSpPr>
            <p:spPr>
              <a:xfrm>
                <a:off x="2722524" y="3080117"/>
                <a:ext cx="1158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1FAB63-A2AF-441F-9B37-7216497CB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524" y="3080117"/>
                <a:ext cx="115845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F1FF8B-FA48-4664-A662-057E6DF48C57}"/>
                  </a:ext>
                </a:extLst>
              </p:cNvPr>
              <p:cNvSpPr txBox="1"/>
              <p:nvPr/>
            </p:nvSpPr>
            <p:spPr>
              <a:xfrm>
                <a:off x="811052" y="4145340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F1FF8B-FA48-4664-A662-057E6DF48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2" y="4145340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417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1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49069"/>
            <a:ext cx="590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QuadraticFunction</a:t>
            </a:r>
            <a:endParaRPr lang="en-US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7835" y="1379000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28015" y="2057400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73187-4E34-47AD-8E0D-ED3F0FF47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07806"/>
            <a:ext cx="3784465" cy="3768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2FBBB-1451-4187-AAAA-FE465FB82707}"/>
                  </a:ext>
                </a:extLst>
              </p:cNvPr>
              <p:cNvSpPr txBox="1"/>
              <p:nvPr/>
            </p:nvSpPr>
            <p:spPr>
              <a:xfrm>
                <a:off x="5736701" y="1348222"/>
                <a:ext cx="14805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2FBBB-1451-4187-AAAA-FE465FB82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01" y="1348222"/>
                <a:ext cx="148059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24F3FA-0CC4-42E1-AD7E-5BA3A78E4505}"/>
                  </a:ext>
                </a:extLst>
              </p:cNvPr>
              <p:cNvSpPr txBox="1"/>
              <p:nvPr/>
            </p:nvSpPr>
            <p:spPr>
              <a:xfrm>
                <a:off x="2959892" y="2057400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24F3FA-0CC4-42E1-AD7E-5BA3A78E4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92" y="2057400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9DA5AE-7884-490F-8E9B-CD723C4E03AF}"/>
                  </a:ext>
                </a:extLst>
              </p:cNvPr>
              <p:cNvSpPr txBox="1"/>
              <p:nvPr/>
            </p:nvSpPr>
            <p:spPr>
              <a:xfrm>
                <a:off x="2654081" y="2932847"/>
                <a:ext cx="1158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9DA5AE-7884-490F-8E9B-CD723C4E0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081" y="2932847"/>
                <a:ext cx="115845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CC57C0-812E-437A-84CA-BDADE190A4E2}"/>
                  </a:ext>
                </a:extLst>
              </p:cNvPr>
              <p:cNvSpPr txBox="1"/>
              <p:nvPr/>
            </p:nvSpPr>
            <p:spPr>
              <a:xfrm>
                <a:off x="685800" y="4255536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CC57C0-812E-437A-84CA-BDADE190A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55536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602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2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562" y="572869"/>
            <a:ext cx="822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 Square Root (Radical)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1272993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19200" y="2062539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5EA8F-3413-4C74-8830-6FCE097BD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755037"/>
            <a:ext cx="3733800" cy="3761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900756" y="1244396"/>
                <a:ext cx="1384161" cy="498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756" y="1244396"/>
                <a:ext cx="1384161" cy="498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48FE61-CEF3-4EFD-A250-F7FD3B4D5EA2}"/>
                  </a:ext>
                </a:extLst>
              </p:cNvPr>
              <p:cNvSpPr txBox="1"/>
              <p:nvPr/>
            </p:nvSpPr>
            <p:spPr>
              <a:xfrm>
                <a:off x="2903485" y="2097527"/>
                <a:ext cx="12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48FE61-CEF3-4EFD-A250-F7FD3B4D5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85" y="2097527"/>
                <a:ext cx="124822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B8C869-5089-4798-BDF9-A854E3B99333}"/>
                  </a:ext>
                </a:extLst>
              </p:cNvPr>
              <p:cNvSpPr txBox="1"/>
              <p:nvPr/>
            </p:nvSpPr>
            <p:spPr>
              <a:xfrm>
                <a:off x="2597674" y="2972974"/>
                <a:ext cx="12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B8C869-5089-4798-BDF9-A854E3B9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674" y="2972974"/>
                <a:ext cx="124822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A00DD0-878B-4D2C-9CE0-EB8D34F8DABE}"/>
                  </a:ext>
                </a:extLst>
              </p:cNvPr>
              <p:cNvSpPr txBox="1"/>
              <p:nvPr/>
            </p:nvSpPr>
            <p:spPr>
              <a:xfrm>
                <a:off x="762000" y="4221540"/>
                <a:ext cx="344778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A00DD0-878B-4D2C-9CE0-EB8D34F8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21540"/>
                <a:ext cx="3447782" cy="1077218"/>
              </a:xfrm>
              <a:prstGeom prst="rect">
                <a:avLst/>
              </a:prstGeom>
              <a:blipFill>
                <a:blip r:embed="rId6"/>
                <a:stretch>
                  <a:fillRect l="-4417"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5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424" y="667512"/>
            <a:ext cx="7301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5. 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Cubic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3408" y="1436953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2165" y="2148418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969173" y="1436953"/>
                <a:ext cx="1314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73" y="1436953"/>
                <a:ext cx="131484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7288221-4B83-4DEF-9527-A12BE8BB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34921"/>
            <a:ext cx="3825116" cy="3902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76771-8AB1-4142-AF93-553EDF8A7045}"/>
                  </a:ext>
                </a:extLst>
              </p:cNvPr>
              <p:cNvSpPr txBox="1"/>
              <p:nvPr/>
            </p:nvSpPr>
            <p:spPr>
              <a:xfrm>
                <a:off x="2952537" y="2173727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76771-8AB1-4142-AF93-553EDF8A7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37" y="2173727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5E9D8F-50EA-4144-B5BE-B38D48B31E08}"/>
                  </a:ext>
                </a:extLst>
              </p:cNvPr>
              <p:cNvSpPr txBox="1"/>
              <p:nvPr/>
            </p:nvSpPr>
            <p:spPr>
              <a:xfrm>
                <a:off x="2646726" y="3049174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5E9D8F-50EA-4144-B5BE-B38D48B31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26" y="3049174"/>
                <a:ext cx="161210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C67508-31A4-4D4E-85A7-E63F131A6BDC}"/>
                  </a:ext>
                </a:extLst>
              </p:cNvPr>
              <p:cNvSpPr txBox="1"/>
              <p:nvPr/>
            </p:nvSpPr>
            <p:spPr>
              <a:xfrm>
                <a:off x="811052" y="4297740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C67508-31A4-4D4E-85A7-E63F131A6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2" y="4297740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417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4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451" y="688618"/>
            <a:ext cx="611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6. Cube Root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1381780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19200" y="2111939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874965" y="1371600"/>
                <a:ext cx="1428468" cy="498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965" y="1371600"/>
                <a:ext cx="1428468" cy="498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416967C-FA2C-4D25-846F-7C421B0B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04437"/>
            <a:ext cx="3629089" cy="3657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F49A74-3DF1-4A7E-8733-F9108A0C9108}"/>
                  </a:ext>
                </a:extLst>
              </p:cNvPr>
              <p:cNvSpPr txBox="1"/>
              <p:nvPr/>
            </p:nvSpPr>
            <p:spPr>
              <a:xfrm>
                <a:off x="2952537" y="2133600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F49A74-3DF1-4A7E-8733-F9108A0C9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37" y="2133600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EFC449-4BF3-474C-AF95-AB588B089CB9}"/>
                  </a:ext>
                </a:extLst>
              </p:cNvPr>
              <p:cNvSpPr txBox="1"/>
              <p:nvPr/>
            </p:nvSpPr>
            <p:spPr>
              <a:xfrm>
                <a:off x="2646726" y="3009047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EFC449-4BF3-474C-AF95-AB588B089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26" y="3009047"/>
                <a:ext cx="161210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5806F7-07A7-4A1F-9B68-DA74CFF1342A}"/>
                  </a:ext>
                </a:extLst>
              </p:cNvPr>
              <p:cNvSpPr txBox="1"/>
              <p:nvPr/>
            </p:nvSpPr>
            <p:spPr>
              <a:xfrm>
                <a:off x="811052" y="4257613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→−∞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5806F7-07A7-4A1F-9B68-DA74CFF13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2" y="4257613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417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9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88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pperplate Gothic Bold" panose="020E0705020206020404" pitchFamily="34" charset="0"/>
                <a:ea typeface="Cambria Math" panose="02040503050406030204" pitchFamily="18" charset="0"/>
              </a:rPr>
              <a:t>Parent  Functions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490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7. Exponential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1381780"/>
            <a:ext cx="46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Parent Function Formula: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51206" y="1981200"/>
            <a:ext cx="2405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Domain:</a:t>
            </a:r>
          </a:p>
          <a:p>
            <a:endParaRPr lang="en-US" sz="2800" b="1" dirty="0"/>
          </a:p>
          <a:p>
            <a:r>
              <a:rPr lang="en-US" sz="2800" b="1" dirty="0"/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/>
              <p:nvPr/>
            </p:nvSpPr>
            <p:spPr>
              <a:xfrm>
                <a:off x="5743664" y="1354056"/>
                <a:ext cx="13294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C41F64-D0A1-4694-8C6A-54200CEE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664" y="1354056"/>
                <a:ext cx="132940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726054-8AF2-4059-9559-ED3B9FE6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94635"/>
            <a:ext cx="3280663" cy="3265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41E849-7563-4B07-9F45-348F78CC5CAA}"/>
                  </a:ext>
                </a:extLst>
              </p:cNvPr>
              <p:cNvSpPr txBox="1"/>
              <p:nvPr/>
            </p:nvSpPr>
            <p:spPr>
              <a:xfrm>
                <a:off x="2883692" y="2021327"/>
                <a:ext cx="1612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41E849-7563-4B07-9F45-348F78CC5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92" y="2021327"/>
                <a:ext cx="161210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DD7F08-AFDC-4436-AEEA-A47E2D3BA6A4}"/>
                  </a:ext>
                </a:extLst>
              </p:cNvPr>
              <p:cNvSpPr txBox="1"/>
              <p:nvPr/>
            </p:nvSpPr>
            <p:spPr>
              <a:xfrm>
                <a:off x="2577881" y="2896774"/>
                <a:ext cx="11841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∞)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DD7F08-AFDC-4436-AEEA-A47E2D3BA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81" y="2896774"/>
                <a:ext cx="11841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1AD36C-738E-46E2-BE8E-08A99BFBFF04}"/>
                  </a:ext>
                </a:extLst>
              </p:cNvPr>
              <p:cNvSpPr txBox="1"/>
              <p:nvPr/>
            </p:nvSpPr>
            <p:spPr>
              <a:xfrm>
                <a:off x="742207" y="4145340"/>
                <a:ext cx="3447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 Behavior: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∞,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∞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1AD36C-738E-46E2-BE8E-08A99BFB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7" y="4145340"/>
                <a:ext cx="3447782" cy="1569660"/>
              </a:xfrm>
              <a:prstGeom prst="rect">
                <a:avLst/>
              </a:prstGeom>
              <a:blipFill>
                <a:blip r:embed="rId6"/>
                <a:stretch>
                  <a:fillRect l="-4602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Badge">
  <a:themeElements>
    <a:clrScheme name="Custom 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E398E1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0C71C574C9FA4C849AE8F93F2E4AC9" ma:contentTypeVersion="8" ma:contentTypeDescription="Create a new document." ma:contentTypeScope="" ma:versionID="3f45cddbaa71f97cc5fc83b8bb3faeed">
  <xsd:schema xmlns:xsd="http://www.w3.org/2001/XMLSchema" xmlns:xs="http://www.w3.org/2001/XMLSchema" xmlns:p="http://schemas.microsoft.com/office/2006/metadata/properties" xmlns:ns3="991c27cd-7946-49f5-9588-ff3895bca6cb" xmlns:ns4="8fe75a11-7706-4e84-a915-22d86dfef3c3" targetNamespace="http://schemas.microsoft.com/office/2006/metadata/properties" ma:root="true" ma:fieldsID="f92ef02f043336dda75edb357201f09b" ns3:_="" ns4:_="">
    <xsd:import namespace="991c27cd-7946-49f5-9588-ff3895bca6cb"/>
    <xsd:import namespace="8fe75a11-7706-4e84-a915-22d86dfef3c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c27cd-7946-49f5-9588-ff3895bca6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75a11-7706-4e84-a915-22d86dfe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DDF32E-8631-463E-B759-7707FF0729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c27cd-7946-49f5-9588-ff3895bca6cb"/>
    <ds:schemaRef ds:uri="8fe75a11-7706-4e84-a915-22d86dfef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1C620-6D8F-4457-981E-843C73ADC6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3105B-223E-4CCC-9B45-E91076773AF0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8fe75a11-7706-4e84-a915-22d86dfef3c3"/>
    <ds:schemaRef ds:uri="http://schemas.microsoft.com/office/infopath/2007/PartnerControls"/>
    <ds:schemaRef ds:uri="991c27cd-7946-49f5-9588-ff3895bca6c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31636</TotalTime>
  <Words>750</Words>
  <Application>Microsoft Office PowerPoint</Application>
  <PresentationFormat>On-screen Show (4:3)</PresentationFormat>
  <Paragraphs>193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Copperplate Gothic Bold</vt:lpstr>
      <vt:lpstr>Gill Sans MT</vt:lpstr>
      <vt:lpstr>Impact</vt:lpstr>
      <vt:lpstr>Badge</vt:lpstr>
      <vt:lpstr>Parent Functions and Their Graphs</vt:lpstr>
      <vt:lpstr>Parent Functions</vt:lpstr>
      <vt:lpstr>Parent  Functions</vt:lpstr>
      <vt:lpstr>Parent  Functions</vt:lpstr>
      <vt:lpstr>Parent  Functions</vt:lpstr>
      <vt:lpstr>Parent  Functions</vt:lpstr>
      <vt:lpstr>Parent  Functions</vt:lpstr>
      <vt:lpstr>Parent  Functions</vt:lpstr>
      <vt:lpstr>Parent  Functions</vt:lpstr>
      <vt:lpstr>Parent  Functions</vt:lpstr>
      <vt:lpstr>Parent  Functions</vt:lpstr>
      <vt:lpstr>Parent  Functions</vt:lpstr>
      <vt:lpstr>Parent  Functions</vt:lpstr>
      <vt:lpstr>Parent  Functions</vt:lpstr>
      <vt:lpstr>Parent  Functions</vt:lpstr>
      <vt:lpstr>PowerPoint Presentation</vt:lpstr>
      <vt:lpstr>Parent  Functions</vt:lpstr>
      <vt:lpstr>Parent  Functions</vt:lpstr>
      <vt:lpstr>Parent  Functions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Carden Virgo</cp:lastModifiedBy>
  <cp:revision>529</cp:revision>
  <cp:lastPrinted>2019-08-09T13:42:58Z</cp:lastPrinted>
  <dcterms:created xsi:type="dcterms:W3CDTF">2011-08-26T15:27:46Z</dcterms:created>
  <dcterms:modified xsi:type="dcterms:W3CDTF">2019-08-09T13:43:32Z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0x010100950C71C574C9FA4C849AE8F93F2E4AC9</vt:lpwstr>
  </property>
</Properties>
</file>