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3"/>
  </p:handoutMasterIdLst>
  <p:sldIdLst>
    <p:sldId id="256" r:id="rId2"/>
    <p:sldId id="257" r:id="rId3"/>
    <p:sldId id="261" r:id="rId4"/>
    <p:sldId id="262" r:id="rId5"/>
    <p:sldId id="270" r:id="rId6"/>
    <p:sldId id="273" r:id="rId7"/>
    <p:sldId id="281" r:id="rId8"/>
    <p:sldId id="271" r:id="rId9"/>
    <p:sldId id="272" r:id="rId10"/>
    <p:sldId id="282" r:id="rId11"/>
    <p:sldId id="283" r:id="rId12"/>
    <p:sldId id="284" r:id="rId13"/>
    <p:sldId id="285" r:id="rId14"/>
    <p:sldId id="258" r:id="rId15"/>
    <p:sldId id="260" r:id="rId16"/>
    <p:sldId id="263" r:id="rId17"/>
    <p:sldId id="264" r:id="rId18"/>
    <p:sldId id="265" r:id="rId19"/>
    <p:sldId id="295" r:id="rId20"/>
    <p:sldId id="267" r:id="rId21"/>
    <p:sldId id="268" r:id="rId22"/>
    <p:sldId id="269" r:id="rId23"/>
    <p:sldId id="286" r:id="rId24"/>
    <p:sldId id="287" r:id="rId25"/>
    <p:sldId id="288" r:id="rId26"/>
    <p:sldId id="289" r:id="rId27"/>
    <p:sldId id="290" r:id="rId28"/>
    <p:sldId id="291" r:id="rId29"/>
    <p:sldId id="292" r:id="rId30"/>
    <p:sldId id="293" r:id="rId31"/>
    <p:sldId id="294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792" y="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49D7-92B2-4178-BF64-F3A62ACE4ACC}" type="datetimeFigureOut">
              <a:rPr lang="en-US" smtClean="0"/>
              <a:pPr/>
              <a:t>10/7/2018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DD18B1-C83A-4619-B2FA-679C22B587B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C7990-5A2E-4252-A4EF-229136EDF8E7}" type="datetimeFigureOut">
              <a:rPr lang="en-US" smtClean="0"/>
              <a:pPr/>
              <a:t>10/7/2018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55C17-797C-4029-A034-190D614B19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C7990-5A2E-4252-A4EF-229136EDF8E7}" type="datetimeFigureOut">
              <a:rPr lang="en-US" smtClean="0"/>
              <a:pPr/>
              <a:t>10/7/2018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55C17-797C-4029-A034-190D614B19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C7990-5A2E-4252-A4EF-229136EDF8E7}" type="datetimeFigureOut">
              <a:rPr lang="en-US" smtClean="0"/>
              <a:pPr/>
              <a:t>10/7/2018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55C17-797C-4029-A034-190D614B19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C7990-5A2E-4252-A4EF-229136EDF8E7}" type="datetimeFigureOut">
              <a:rPr lang="en-US" smtClean="0"/>
              <a:pPr/>
              <a:t>10/7/2018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55C17-797C-4029-A034-190D614B19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C7990-5A2E-4252-A4EF-229136EDF8E7}" type="datetimeFigureOut">
              <a:rPr lang="en-US" smtClean="0"/>
              <a:pPr/>
              <a:t>10/7/2018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55C17-797C-4029-A034-190D614B19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C7990-5A2E-4252-A4EF-229136EDF8E7}" type="datetimeFigureOut">
              <a:rPr lang="en-US" smtClean="0"/>
              <a:pPr/>
              <a:t>10/7/2018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55C17-797C-4029-A034-190D614B19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C7990-5A2E-4252-A4EF-229136EDF8E7}" type="datetimeFigureOut">
              <a:rPr lang="en-US" smtClean="0"/>
              <a:pPr/>
              <a:t>10/7/2018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55C17-797C-4029-A034-190D614B19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C7990-5A2E-4252-A4EF-229136EDF8E7}" type="datetimeFigureOut">
              <a:rPr lang="en-US" smtClean="0"/>
              <a:pPr/>
              <a:t>10/7/2018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55C17-797C-4029-A034-190D614B19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C7990-5A2E-4252-A4EF-229136EDF8E7}" type="datetimeFigureOut">
              <a:rPr lang="en-US" smtClean="0"/>
              <a:pPr/>
              <a:t>10/7/2018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55C17-797C-4029-A034-190D614B19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C7990-5A2E-4252-A4EF-229136EDF8E7}" type="datetimeFigureOut">
              <a:rPr lang="en-US" smtClean="0"/>
              <a:pPr/>
              <a:t>10/7/2018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55C17-797C-4029-A034-190D614B19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C7990-5A2E-4252-A4EF-229136EDF8E7}" type="datetimeFigureOut">
              <a:rPr lang="en-US" smtClean="0"/>
              <a:pPr/>
              <a:t>10/7/2018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55C17-797C-4029-A034-190D614B19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CC7990-5A2E-4252-A4EF-229136EDF8E7}" type="datetimeFigureOut">
              <a:rPr lang="en-US" smtClean="0"/>
              <a:pPr/>
              <a:t>10/7/2018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F55C17-797C-4029-A034-190D614B19C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hyperlink" Target="http://www.google.com/url?sa=i&amp;rct=j&amp;q=&amp;esrc=s&amp;source=images&amp;cd=&amp;cad=rja&amp;uact=8&amp;ved=0CAcQjRxqFQoTCPrT7KPl08gCFUeKDQod4C8BcA&amp;url=http://mathcentral.uregina.ca/QQ/database/QQ.09.06/h/steph1.html&amp;psig=AFQjCNGC4nuIsU5MkbNxAHxR4QuFUAs2ZQ&amp;ust=1445524678454518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hyperlink" Target="http://www.google.com/url?sa=i&amp;rct=j&amp;q=&amp;esrc=s&amp;source=images&amp;cd=&amp;cad=rja&amp;uact=8&amp;ved=0CAcQjRxqFQoTCPv7z_jl08gCFYKPDQodHDMCUg&amp;url=http://math2.uncc.edu/~bjwichno/spring2010/math1121/Lecture_Notes/unit_1/Lectures/lec_piecewise_rule.htm&amp;psig=AFQjCNHnZy_j86k6F_9Uf-WNyK9uTc6zUg&amp;ust=1445524865359613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www.google.com/url?sa=i&amp;rct=j&amp;q=&amp;esrc=s&amp;source=images&amp;cd=&amp;cad=rja&amp;uact=8&amp;ved=0CAcQjRxqFQoTCMTjstzm08gCFYvPgAodWKQO8Q&amp;url=http://mathbitsnotebook.com/Algebra1/LinearEquations/LEPartsPractice.html&amp;psig=AFQjCNHbbS5WQg1PRu5-QeQmycLGy2FBfQ&amp;ust=1445525080990063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://www.google.com/url?sa=i&amp;rct=j&amp;q=&amp;esrc=s&amp;source=images&amp;cd=&amp;cad=rja&amp;uact=8&amp;ved=0CAcQjRxqFQoTCPK4kujm08gCFYH2gAodHOIE_w&amp;url=http://catalog.flatworldknowledge.com/bookhub/reader/4372?e=fwk-redden-ch02_s04&amp;psig=AFQjCNHbbS5WQg1PRu5-QeQmycLGy2FBfQ&amp;ust=1445525080990063" TargetMode="Externa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google.com/url?sa=i&amp;rct=j&amp;q=&amp;esrc=s&amp;source=images&amp;cd=&amp;cad=rja&amp;uact=8&amp;ved=0CAcQjRxqFQoTCIDu0v7i08gCFcuagAods5wDeg&amp;url=https://en.wikipedia.org/wiki/Piecewise&amp;psig=AFQjCNFpW9tYSFunPirrkAEKjr2KeaZNEw&amp;ust=1445524066184722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gif"/><Relationship Id="rId4" Type="http://schemas.openxmlformats.org/officeDocument/2006/relationships/hyperlink" Target="http://www.google.com/url?sa=i&amp;rct=j&amp;q=&amp;esrc=s&amp;source=images&amp;cd=&amp;cad=rja&amp;uact=8&amp;ved=0CAcQjRxqFQoTCP34lJbj08gCFUWJDQoduXEAbQ&amp;url=http://mathbitsnotebook.com/Algebra1/FunctionGraphs/FNGTypePiecewise.html&amp;psig=AFQjCNE_KmV7z1ZnSAQENcEmkTvPgu8H2g&amp;ust=1445524107437036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m/url?sa=i&amp;rct=j&amp;q=&amp;esrc=s&amp;source=images&amp;cd=&amp;cad=rja&amp;uact=8&amp;ved=0CAcQjRxqFQoTCIbDpdHk08gCFUeegAodiJEDqA&amp;url=http://mathbitsnotebook.com/Algebra1/FunctionGraphs/FNGTypePiecewisePractice.html&amp;psig=AFQjCNECGN2ES67OyL4THwtZl8Pst4_u3A&amp;ust=1445524450298100" TargetMode="External"/><Relationship Id="rId3" Type="http://schemas.openxmlformats.org/officeDocument/2006/relationships/image" Target="../media/image3.gif"/><Relationship Id="rId7" Type="http://schemas.openxmlformats.org/officeDocument/2006/relationships/image" Target="../media/image5.jpeg"/><Relationship Id="rId2" Type="http://schemas.openxmlformats.org/officeDocument/2006/relationships/hyperlink" Target="http://www.google.com/url?sa=i&amp;rct=j&amp;q=&amp;esrc=s&amp;source=images&amp;cd=&amp;cad=rja&amp;uact=8&amp;ved=0CAcQjRxqFQoTCJzK8c_j08gCFRLngAodERYBTQ&amp;url=http://mathematica.stackexchange.com/questions/32872/how-to-find-the-non-differentiable-points-of-a-given-continuous-function&amp;psig=AFQjCNE_KmV7z1ZnSAQENcEmkTvPgu8H2g&amp;ust=1445524107437036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om/url?sa=i&amp;rct=j&amp;q=&amp;esrc=s&amp;source=images&amp;cd=&amp;cad=rja&amp;uact=8&amp;ved=0CAcQjRxqFQoTCISUg5bk08gCFYqXgAodVYoKow&amp;url=http://mathbitsnotebook.com/Algebra1/FunctionGraphs/FNGTypePiecewisePractice.html&amp;psig=AFQjCNEbU3c5HJyMy9v5oKO5NO7zlJbg0A&amp;ust=1445524389937481" TargetMode="External"/><Relationship Id="rId5" Type="http://schemas.openxmlformats.org/officeDocument/2006/relationships/image" Target="../media/image4.gif"/><Relationship Id="rId4" Type="http://schemas.openxmlformats.org/officeDocument/2006/relationships/hyperlink" Target="http://www.google.com/url?sa=i&amp;rct=j&amp;q=&amp;esrc=s&amp;source=images&amp;cd=&amp;cad=rja&amp;uact=8&amp;ved=0CAcQjRxqFQoTCPan0-rj08gCFcHNgAodzKcIrw&amp;url=http://www.analyzemath.com/Graphing/piecewise_functions.html&amp;psig=AFQjCNE1gHpssD2X3Tkzh4cJB6B5ru-8Ng&amp;ust=1445524273182877" TargetMode="External"/><Relationship Id="rId9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533400"/>
            <a:ext cx="10363200" cy="50292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en-US" u="sng" dirty="0"/>
              <a:t>Objectives:  </a:t>
            </a:r>
            <a:br>
              <a:rPr lang="en-US" u="sng" dirty="0"/>
            </a:br>
            <a:br>
              <a:rPr lang="en-US" dirty="0"/>
            </a:br>
            <a:r>
              <a:rPr lang="en-US" dirty="0"/>
              <a:t>1. Graph Piecewise Functions  </a:t>
            </a:r>
            <a:br>
              <a:rPr lang="en-US" dirty="0"/>
            </a:br>
            <a:r>
              <a:rPr lang="en-US" dirty="0"/>
              <a:t>2. Determine if the function is continuous or discontinuous  </a:t>
            </a:r>
            <a:br>
              <a:rPr lang="en-US" dirty="0"/>
            </a:br>
            <a:r>
              <a:rPr lang="en-US" dirty="0"/>
              <a:t>3. Determine the domain for each piece of the function.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981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>
              <a:spcBef>
                <a:spcPct val="0"/>
              </a:spcBef>
              <a:defRPr/>
            </a:pPr>
            <a:r>
              <a:rPr lang="en-US" sz="4400" dirty="0">
                <a:latin typeface="+mj-lt"/>
                <a:ea typeface="+mj-ea"/>
                <a:cs typeface="+mj-cs"/>
              </a:rPr>
              <a:t>What is the domain?? (x value)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81200" y="4340220"/>
            <a:ext cx="3886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Line 1: _________ </a:t>
            </a:r>
          </a:p>
          <a:p>
            <a:endParaRPr lang="en-US" sz="2800" b="1" dirty="0"/>
          </a:p>
          <a:p>
            <a:r>
              <a:rPr lang="en-US" sz="2800" b="1" dirty="0"/>
              <a:t>Curve 2: ________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553200" y="4572000"/>
            <a:ext cx="38862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Line 1: _________ </a:t>
            </a:r>
          </a:p>
          <a:p>
            <a:endParaRPr lang="en-US" sz="2800" b="1" dirty="0"/>
          </a:p>
          <a:p>
            <a:r>
              <a:rPr lang="en-US" sz="2800" b="1" dirty="0"/>
              <a:t>Curve 2: _______ </a:t>
            </a:r>
          </a:p>
          <a:p>
            <a:endParaRPr lang="en-US" sz="2800" b="1" dirty="0"/>
          </a:p>
          <a:p>
            <a:r>
              <a:rPr lang="en-US" sz="2800" b="1" dirty="0"/>
              <a:t>Line 3: _________</a:t>
            </a:r>
          </a:p>
        </p:txBody>
      </p:sp>
      <p:pic>
        <p:nvPicPr>
          <p:cNvPr id="1026" name="Picture 2" descr="http://mathbitsnotebook.com/Algebra1/FunctionGraphs/PWprac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880"/>
          <a:stretch/>
        </p:blipFill>
        <p:spPr bwMode="auto">
          <a:xfrm>
            <a:off x="1447800" y="1164379"/>
            <a:ext cx="3581400" cy="294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mathbitsnotebook.com/Algebra1/FunctionGraphs/PW3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741"/>
          <a:stretch/>
        </p:blipFill>
        <p:spPr bwMode="auto">
          <a:xfrm>
            <a:off x="6019800" y="990600"/>
            <a:ext cx="4038600" cy="3295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209800" y="1930580"/>
            <a:ext cx="38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785382" y="2638466"/>
            <a:ext cx="38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629400" y="2379008"/>
            <a:ext cx="38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315200" y="1425714"/>
            <a:ext cx="38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067800" y="2417222"/>
            <a:ext cx="38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314700" y="4223494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x &lt; -1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480582" y="5032717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x ≥ -1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649308" y="4454128"/>
            <a:ext cx="1943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 -5≤ x ≤ -2</a:t>
            </a:r>
          </a:p>
        </p:txBody>
      </p:sp>
      <p:sp>
        <p:nvSpPr>
          <p:cNvPr id="5" name="Oval 4"/>
          <p:cNvSpPr/>
          <p:nvPr/>
        </p:nvSpPr>
        <p:spPr>
          <a:xfrm>
            <a:off x="7315200" y="2992409"/>
            <a:ext cx="152400" cy="9448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7916008" y="5304860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-2 ≤ x ≤ 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696200" y="6113746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2 &lt; x ≤ 5</a:t>
            </a:r>
          </a:p>
        </p:txBody>
      </p:sp>
    </p:spTree>
    <p:extLst>
      <p:ext uri="{BB962C8B-B14F-4D97-AF65-F5344CB8AC3E}">
        <p14:creationId xmlns:p14="http://schemas.microsoft.com/office/powerpoint/2010/main" val="217857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6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8723F24-F842-46F0-A2BE-2E0AEB3B44B9}"/>
              </a:ext>
            </a:extLst>
          </p:cNvPr>
          <p:cNvSpPr/>
          <p:nvPr/>
        </p:nvSpPr>
        <p:spPr>
          <a:xfrm>
            <a:off x="457200" y="381000"/>
            <a:ext cx="10896600" cy="1014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u="sng" dirty="0">
                <a:ea typeface="Calibri" panose="020F0502020204030204" pitchFamily="34" charset="0"/>
                <a:cs typeface="Times New Roman" panose="02020603050405020304" pitchFamily="18" charset="0"/>
              </a:rPr>
              <a:t>Determine where the piecewise function is increasing, decreasing or staying the same. </a:t>
            </a:r>
            <a:endParaRPr lang="en-US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http://i.stack.imgur.com/saC8D.gif">
            <a:extLst>
              <a:ext uri="{FF2B5EF4-FFF2-40B4-BE49-F238E27FC236}">
                <a16:creationId xmlns:a16="http://schemas.microsoft.com/office/drawing/2014/main" id="{C7371A2A-EDB9-4898-8843-6E68F252E252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2788417"/>
            <a:ext cx="3810000" cy="3810000"/>
          </a:xfrm>
          <a:prstGeom prst="rect">
            <a:avLst/>
          </a:prstGeom>
          <a:noFill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D0A43EA-9C65-4F9E-A47C-6574F88498EC}"/>
              </a:ext>
            </a:extLst>
          </p:cNvPr>
          <p:cNvSpPr txBox="1"/>
          <p:nvPr/>
        </p:nvSpPr>
        <p:spPr>
          <a:xfrm>
            <a:off x="381000" y="1676400"/>
            <a:ext cx="1143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/>
              <a:t>1)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FF03E74-75BA-41B7-B915-608022BB4BB6}"/>
              </a:ext>
            </a:extLst>
          </p:cNvPr>
          <p:cNvSpPr txBox="1"/>
          <p:nvPr/>
        </p:nvSpPr>
        <p:spPr>
          <a:xfrm>
            <a:off x="5486400" y="2091898"/>
            <a:ext cx="39624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Increasing: </a:t>
            </a:r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Decreasing: </a:t>
            </a:r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Stays the same: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2E93B78-41C6-4614-A55F-328650E4AA14}"/>
              </a:ext>
            </a:extLst>
          </p:cNvPr>
          <p:cNvSpPr txBox="1"/>
          <p:nvPr/>
        </p:nvSpPr>
        <p:spPr>
          <a:xfrm>
            <a:off x="7440386" y="1984177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x &gt; 2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A533261-5E5C-4CB6-8220-15D01125EF18}"/>
              </a:ext>
            </a:extLst>
          </p:cNvPr>
          <p:cNvSpPr txBox="1"/>
          <p:nvPr/>
        </p:nvSpPr>
        <p:spPr>
          <a:xfrm>
            <a:off x="7532914" y="3761586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x ≤ 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62E3C6C-C8FA-4817-9194-9FE9BE994892}"/>
              </a:ext>
            </a:extLst>
          </p:cNvPr>
          <p:cNvSpPr txBox="1"/>
          <p:nvPr/>
        </p:nvSpPr>
        <p:spPr>
          <a:xfrm>
            <a:off x="7440386" y="2558715"/>
            <a:ext cx="18560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0≤ x ≤ 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4F5366A-4A2B-49D3-ADB9-26791CBBCC57}"/>
              </a:ext>
            </a:extLst>
          </p:cNvPr>
          <p:cNvSpPr txBox="1"/>
          <p:nvPr/>
        </p:nvSpPr>
        <p:spPr>
          <a:xfrm>
            <a:off x="8126186" y="5538996"/>
            <a:ext cx="18560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1 ≤ x ≤ 2</a:t>
            </a:r>
          </a:p>
        </p:txBody>
      </p:sp>
    </p:spTree>
    <p:extLst>
      <p:ext uri="{BB962C8B-B14F-4D97-AF65-F5344CB8AC3E}">
        <p14:creationId xmlns:p14="http://schemas.microsoft.com/office/powerpoint/2010/main" val="3275903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8723F24-F842-46F0-A2BE-2E0AEB3B44B9}"/>
              </a:ext>
            </a:extLst>
          </p:cNvPr>
          <p:cNvSpPr/>
          <p:nvPr/>
        </p:nvSpPr>
        <p:spPr>
          <a:xfrm>
            <a:off x="457200" y="381000"/>
            <a:ext cx="10896600" cy="1014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u="sng" dirty="0">
                <a:ea typeface="Calibri" panose="020F0502020204030204" pitchFamily="34" charset="0"/>
                <a:cs typeface="Times New Roman" panose="02020603050405020304" pitchFamily="18" charset="0"/>
              </a:rPr>
              <a:t>Determine where the piecewise function is increasing, decreasing or staying the same. </a:t>
            </a:r>
            <a:endParaRPr lang="en-US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http://mathbitsnotebook.com/Algebra1/FunctionGraphs/PW3.gif">
            <a:extLst>
              <a:ext uri="{FF2B5EF4-FFF2-40B4-BE49-F238E27FC236}">
                <a16:creationId xmlns:a16="http://schemas.microsoft.com/office/drawing/2014/main" id="{2095856F-B878-40A7-AA57-D826458D6829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741"/>
          <a:stretch/>
        </p:blipFill>
        <p:spPr bwMode="auto">
          <a:xfrm>
            <a:off x="609600" y="1905000"/>
            <a:ext cx="4343400" cy="3657600"/>
          </a:xfrm>
          <a:prstGeom prst="rect">
            <a:avLst/>
          </a:prstGeom>
          <a:noFill/>
          <a:extLst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20CCD14-8E0C-4484-ABBA-DF57F1737AFE}"/>
              </a:ext>
            </a:extLst>
          </p:cNvPr>
          <p:cNvSpPr txBox="1"/>
          <p:nvPr/>
        </p:nvSpPr>
        <p:spPr>
          <a:xfrm>
            <a:off x="381000" y="1676400"/>
            <a:ext cx="1143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/>
              <a:t>2)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002762A-8583-430F-A7C3-1F0761CF51B5}"/>
              </a:ext>
            </a:extLst>
          </p:cNvPr>
          <p:cNvSpPr txBox="1"/>
          <p:nvPr/>
        </p:nvSpPr>
        <p:spPr>
          <a:xfrm>
            <a:off x="5486400" y="2091898"/>
            <a:ext cx="39624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Increasing: </a:t>
            </a:r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Decreasing: </a:t>
            </a:r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Stays the same: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2346234-E7FD-4868-B161-2E47BBDA5865}"/>
              </a:ext>
            </a:extLst>
          </p:cNvPr>
          <p:cNvSpPr txBox="1"/>
          <p:nvPr/>
        </p:nvSpPr>
        <p:spPr>
          <a:xfrm>
            <a:off x="7587343" y="2113669"/>
            <a:ext cx="18560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-2 ≤ x ≤ 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1542F1A-8E14-4FF5-9C65-71E1E1330748}"/>
              </a:ext>
            </a:extLst>
          </p:cNvPr>
          <p:cNvSpPr txBox="1"/>
          <p:nvPr/>
        </p:nvSpPr>
        <p:spPr>
          <a:xfrm>
            <a:off x="7587343" y="3712029"/>
            <a:ext cx="18560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0 ≤ x ≤ 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EDE0DEE-1054-4A0A-8656-3C45F89BEA4B}"/>
              </a:ext>
            </a:extLst>
          </p:cNvPr>
          <p:cNvSpPr txBox="1"/>
          <p:nvPr/>
        </p:nvSpPr>
        <p:spPr>
          <a:xfrm>
            <a:off x="7587343" y="4235249"/>
            <a:ext cx="18560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2 &lt;x ≤ 5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6E5EF27-7019-4DB1-9D13-75DB45ADAAAF}"/>
              </a:ext>
            </a:extLst>
          </p:cNvPr>
          <p:cNvSpPr txBox="1"/>
          <p:nvPr/>
        </p:nvSpPr>
        <p:spPr>
          <a:xfrm>
            <a:off x="8153400" y="5538996"/>
            <a:ext cx="18560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-5 ≤ x ≤ -2 </a:t>
            </a:r>
          </a:p>
        </p:txBody>
      </p:sp>
    </p:spTree>
    <p:extLst>
      <p:ext uri="{BB962C8B-B14F-4D97-AF65-F5344CB8AC3E}">
        <p14:creationId xmlns:p14="http://schemas.microsoft.com/office/powerpoint/2010/main" val="2558597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8723F24-F842-46F0-A2BE-2E0AEB3B44B9}"/>
              </a:ext>
            </a:extLst>
          </p:cNvPr>
          <p:cNvSpPr/>
          <p:nvPr/>
        </p:nvSpPr>
        <p:spPr>
          <a:xfrm>
            <a:off x="457200" y="381000"/>
            <a:ext cx="10896600" cy="1014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u="sng" dirty="0">
                <a:ea typeface="Calibri" panose="020F0502020204030204" pitchFamily="34" charset="0"/>
                <a:cs typeface="Times New Roman" panose="02020603050405020304" pitchFamily="18" charset="0"/>
              </a:rPr>
              <a:t>Determine where the piecewise function is increasing, decreasing or staying the same. </a:t>
            </a:r>
            <a:endParaRPr lang="en-US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http://mathbitsnotebook.com/Algebra1/FunctionGraphs/PWprac2.jpg">
            <a:extLst>
              <a:ext uri="{FF2B5EF4-FFF2-40B4-BE49-F238E27FC236}">
                <a16:creationId xmlns:a16="http://schemas.microsoft.com/office/drawing/2014/main" id="{853DCD58-85B0-4C2E-BA0F-19E6FF88F7EC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880"/>
          <a:stretch/>
        </p:blipFill>
        <p:spPr bwMode="auto">
          <a:xfrm>
            <a:off x="685800" y="1752600"/>
            <a:ext cx="3886200" cy="4267200"/>
          </a:xfrm>
          <a:prstGeom prst="rect">
            <a:avLst/>
          </a:prstGeom>
          <a:noFill/>
          <a:extLst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E7DF871-16BF-49D9-B172-0CF98CA0881C}"/>
              </a:ext>
            </a:extLst>
          </p:cNvPr>
          <p:cNvSpPr txBox="1"/>
          <p:nvPr/>
        </p:nvSpPr>
        <p:spPr>
          <a:xfrm>
            <a:off x="381000" y="1676400"/>
            <a:ext cx="1143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/>
              <a:t>3)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D6D6E21-F1DC-43E1-8496-631EC576AB14}"/>
              </a:ext>
            </a:extLst>
          </p:cNvPr>
          <p:cNvSpPr txBox="1"/>
          <p:nvPr/>
        </p:nvSpPr>
        <p:spPr>
          <a:xfrm>
            <a:off x="5334000" y="2091898"/>
            <a:ext cx="39624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Increasing: </a:t>
            </a:r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Decreasing: </a:t>
            </a:r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Stays the same: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1DBA953-7654-4E9F-9A88-0583D8F36768}"/>
              </a:ext>
            </a:extLst>
          </p:cNvPr>
          <p:cNvSpPr txBox="1"/>
          <p:nvPr/>
        </p:nvSpPr>
        <p:spPr>
          <a:xfrm>
            <a:off x="7315200" y="2097341"/>
            <a:ext cx="18560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</a:rPr>
              <a:t>x </a:t>
            </a:r>
            <a:r>
              <a:rPr lang="en-US" sz="2800" b="1" dirty="0">
                <a:solidFill>
                  <a:srgbClr val="FF0000"/>
                </a:solidFill>
              </a:rPr>
              <a:t>&gt; 0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B8B7F91-FC7C-47B7-9AED-3025AD2E776A}"/>
              </a:ext>
            </a:extLst>
          </p:cNvPr>
          <p:cNvSpPr txBox="1"/>
          <p:nvPr/>
        </p:nvSpPr>
        <p:spPr>
          <a:xfrm>
            <a:off x="7336971" y="3815447"/>
            <a:ext cx="18560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-1 ≤ x ≤ 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D812C1B-A937-4897-B71D-17349FC10EF1}"/>
              </a:ext>
            </a:extLst>
          </p:cNvPr>
          <p:cNvSpPr txBox="1"/>
          <p:nvPr/>
        </p:nvSpPr>
        <p:spPr>
          <a:xfrm>
            <a:off x="7924800" y="5496580"/>
            <a:ext cx="18560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x &lt; -1 </a:t>
            </a:r>
          </a:p>
        </p:txBody>
      </p:sp>
    </p:spTree>
    <p:extLst>
      <p:ext uri="{BB962C8B-B14F-4D97-AF65-F5344CB8AC3E}">
        <p14:creationId xmlns:p14="http://schemas.microsoft.com/office/powerpoint/2010/main" val="3979240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r>
              <a:rPr lang="en-US" dirty="0"/>
              <a:t>Evaluating piecewise 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1066801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US" dirty="0"/>
              <a:t>Sometimes, you’ll be given piecewise functions and asked to evaluate them; in other words, find the </a:t>
            </a:r>
            <a:r>
              <a:rPr lang="en-US" b="1" i="1" dirty="0"/>
              <a:t>y </a:t>
            </a:r>
            <a:r>
              <a:rPr lang="en-US" dirty="0"/>
              <a:t>values when you are given an </a:t>
            </a:r>
            <a:r>
              <a:rPr lang="en-US" b="1" i="1" dirty="0"/>
              <a:t>x</a:t>
            </a:r>
            <a:r>
              <a:rPr lang="en-US" dirty="0"/>
              <a:t> value.  </a:t>
            </a:r>
          </a:p>
          <a:p>
            <a:pPr>
              <a:buNone/>
            </a:pPr>
            <a:endParaRPr lang="en-US" sz="1000" dirty="0"/>
          </a:p>
          <a:p>
            <a:pPr>
              <a:buNone/>
            </a:pPr>
            <a:r>
              <a:rPr lang="en-US" dirty="0"/>
              <a:t>Example #5: Evaluate f(x) for </a:t>
            </a:r>
            <a:r>
              <a:rPr lang="en-US" b="1" i="1" dirty="0"/>
              <a:t>x</a:t>
            </a:r>
            <a:r>
              <a:rPr lang="en-US" b="1" dirty="0"/>
              <a:t> = –6 and </a:t>
            </a:r>
            <a:r>
              <a:rPr lang="en-US" b="1" i="1" dirty="0"/>
              <a:t>x</a:t>
            </a:r>
            <a:r>
              <a:rPr lang="en-US" b="1" dirty="0"/>
              <a:t> = 4 </a:t>
            </a:r>
            <a:endParaRPr lang="en-US" dirty="0"/>
          </a:p>
        </p:txBody>
      </p:sp>
      <p:pic>
        <p:nvPicPr>
          <p:cNvPr id="1026" name="Picture 2" descr="Piecewise Function Example"/>
          <p:cNvPicPr>
            <a:picLocks noChangeAspect="1" noChangeArrowheads="1"/>
          </p:cNvPicPr>
          <p:nvPr/>
        </p:nvPicPr>
        <p:blipFill>
          <a:blip r:embed="rId2" cstate="print">
            <a:grayscl/>
            <a:lum bright="-40000" contrast="40000"/>
          </a:blip>
          <a:srcRect/>
          <a:stretch>
            <a:fillRect/>
          </a:stretch>
        </p:blipFill>
        <p:spPr bwMode="auto">
          <a:xfrm>
            <a:off x="1752600" y="4648200"/>
            <a:ext cx="4047744" cy="12192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096000" y="4038600"/>
            <a:ext cx="4343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When x = -6, f(-6) = __________</a:t>
            </a:r>
          </a:p>
          <a:p>
            <a:endParaRPr lang="en-US" sz="2400" b="1" dirty="0"/>
          </a:p>
          <a:p>
            <a:endParaRPr lang="en-US" sz="2400" b="1" dirty="0"/>
          </a:p>
          <a:p>
            <a:endParaRPr lang="en-US" sz="1200" b="1" dirty="0"/>
          </a:p>
          <a:p>
            <a:r>
              <a:rPr lang="en-US" sz="2400" b="1" dirty="0"/>
              <a:t>When x= 4, f(4)= ___________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324600" y="4495801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f(x) = 2x+8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24600" y="4876801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f(-6) = 2(-6)+8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400800" y="5791201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f(x) = x</a:t>
            </a:r>
            <a:r>
              <a:rPr lang="en-US" sz="2400" b="1" baseline="300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77000" y="6248401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f(4) = (4)</a:t>
            </a:r>
            <a:r>
              <a:rPr lang="en-US" sz="2400" b="1" baseline="300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915400" y="3810000"/>
            <a:ext cx="609600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-4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839200" y="5105400"/>
            <a:ext cx="609600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16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981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4400" dirty="0">
                <a:latin typeface="+mj-lt"/>
                <a:ea typeface="+mj-ea"/>
                <a:cs typeface="+mj-cs"/>
              </a:rPr>
              <a:t>Evaluating piecewise functions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05000" y="3048000"/>
            <a:ext cx="64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6) 				       7)</a:t>
            </a:r>
          </a:p>
        </p:txBody>
      </p:sp>
      <p:pic>
        <p:nvPicPr>
          <p:cNvPr id="18434" name="Picture 2" descr="http://mathcentral.uregina.ca/QQ/database/QQ.09.06/h/steph1.1.gi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990600"/>
            <a:ext cx="3948040" cy="16764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438400" y="3124201"/>
            <a:ext cx="388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Evaluate f(x) when x = 8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629400" y="3124201"/>
            <a:ext cx="388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Evaluate f(x) when x = 3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981200" y="4648200"/>
            <a:ext cx="64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8) 				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667000" y="4648201"/>
            <a:ext cx="388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Evaluate f(x) when x = 10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705600" y="1143001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0, -1, -2, -3, ….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781800" y="1600201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1, 2, 3, 4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858000" y="2133601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6, 7, 8, 9, …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124200" y="3581401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f(x) = ½x+1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124200" y="4114801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f(8) = ½(8)+1 =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315200" y="3581401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f(x) = 2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315200" y="4114801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f(3) = 2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124200" y="5105401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f(x) = ½x+1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048000" y="5638801"/>
            <a:ext cx="289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f(x) = ½(10)+1 =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029200" y="4191000"/>
            <a:ext cx="304800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8077200" y="4191000"/>
            <a:ext cx="304800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5105400" y="5715000"/>
            <a:ext cx="381000" cy="381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029200" y="4114801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029200" y="5638801"/>
            <a:ext cx="289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10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981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4400" dirty="0">
                <a:latin typeface="+mj-lt"/>
                <a:ea typeface="+mj-ea"/>
                <a:cs typeface="+mj-cs"/>
              </a:rPr>
              <a:t>Evaluating piecewise functions</a:t>
            </a:r>
          </a:p>
        </p:txBody>
      </p:sp>
      <p:pic>
        <p:nvPicPr>
          <p:cNvPr id="20482" name="Picture 2" descr="http://math2.uncc.edu/~bjwichno/spring2010/math1121/Lecture_Notes/unit_1/Images/piecewise_f_x_1.gi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1143001"/>
            <a:ext cx="3657600" cy="1822957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905000" y="3048000"/>
            <a:ext cx="64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9) 				      10)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81200" y="4648200"/>
            <a:ext cx="64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11) 				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438400" y="3124201"/>
            <a:ext cx="388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Evaluate f(x) when x = -2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743200" y="4724401"/>
            <a:ext cx="388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Evaluate f(x) when x = 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781800" y="3124201"/>
            <a:ext cx="388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Evaluate f(x) when x = 5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705600" y="1143001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-1, -2, -3, -4 ….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705600" y="1828801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0, 1, 2, 3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629400" y="2362201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4, 5, 6, 7, …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124200" y="3581401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f(x) = x</a:t>
            </a:r>
            <a:r>
              <a:rPr lang="en-US" sz="2400" b="1" baseline="300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124200" y="4114801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f(-2) = (-2)</a:t>
            </a:r>
            <a:r>
              <a:rPr lang="en-US" sz="2400" b="1" baseline="30000" dirty="0">
                <a:solidFill>
                  <a:srgbClr val="FF0000"/>
                </a:solidFill>
              </a:rPr>
              <a:t>2</a:t>
            </a:r>
            <a:r>
              <a:rPr lang="en-US" sz="2400" b="1" dirty="0">
                <a:solidFill>
                  <a:srgbClr val="FF0000"/>
                </a:solidFill>
              </a:rPr>
              <a:t>=</a:t>
            </a:r>
            <a:endParaRPr lang="en-US" sz="2400" b="1" baseline="300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76800" y="4114801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4</a:t>
            </a:r>
            <a:endParaRPr lang="en-US" sz="2400" b="1" baseline="30000" dirty="0">
              <a:solidFill>
                <a:srgbClr val="FF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953000" y="4191000"/>
            <a:ext cx="304800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7010400" y="3657601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f(x) = 4 - x</a:t>
            </a:r>
            <a:endParaRPr lang="en-US" sz="2400" b="1" baseline="300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086600" y="4267201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f(5) = 4 – (5) =</a:t>
            </a:r>
            <a:endParaRPr lang="en-US" sz="2400" b="1" baseline="30000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991600" y="4267201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-1</a:t>
            </a:r>
            <a:endParaRPr lang="en-US" sz="2400" b="1" baseline="30000" dirty="0">
              <a:solidFill>
                <a:srgbClr val="FF00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067800" y="4343400"/>
            <a:ext cx="304800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3276600" y="5257801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f(x) = 2</a:t>
            </a:r>
            <a:endParaRPr lang="en-US" sz="2400" b="1" baseline="30000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276600" y="5791201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f(1) = 2</a:t>
            </a:r>
            <a:endParaRPr lang="en-US" sz="2400" b="1" baseline="30000" dirty="0">
              <a:solidFill>
                <a:srgbClr val="FF000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38600" y="5867400"/>
            <a:ext cx="304800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9" grpId="0" animBg="1"/>
      <p:bldP spid="2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981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4400" dirty="0">
                <a:latin typeface="+mj-lt"/>
                <a:ea typeface="+mj-ea"/>
                <a:cs typeface="+mj-cs"/>
              </a:rPr>
              <a:t>Evaluating piecewise functions</a:t>
            </a:r>
          </a:p>
        </p:txBody>
      </p:sp>
      <p:sp>
        <p:nvSpPr>
          <p:cNvPr id="21506" name="AutoShape 2" descr="Image result for piecewise function"/>
          <p:cNvSpPr>
            <a:spLocks noChangeAspect="1" noChangeArrowheads="1"/>
          </p:cNvSpPr>
          <p:nvPr/>
        </p:nvSpPr>
        <p:spPr bwMode="auto">
          <a:xfrm>
            <a:off x="15240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1510" name="Picture 6" descr="http://mathbitsnotebook.com/Algebra1/LinearEquations/pwPgraph2a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lum bright="-40000" contrast="40000"/>
          </a:blip>
          <a:srcRect b="13333"/>
          <a:stretch>
            <a:fillRect/>
          </a:stretch>
        </p:blipFill>
        <p:spPr bwMode="auto">
          <a:xfrm>
            <a:off x="1524000" y="1447800"/>
            <a:ext cx="4572000" cy="39624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096000" y="1371601"/>
            <a:ext cx="2971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12)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13)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14)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781800" y="1447801"/>
            <a:ext cx="388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Evaluate f(x) when x = 2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629400" y="3581401"/>
            <a:ext cx="388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Evaluate f(x) when x = -3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781800" y="5410201"/>
            <a:ext cx="388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Evaluate f(x) when x = 1</a:t>
            </a:r>
          </a:p>
        </p:txBody>
      </p:sp>
      <p:sp>
        <p:nvSpPr>
          <p:cNvPr id="10" name="Oval 9"/>
          <p:cNvSpPr/>
          <p:nvPr/>
        </p:nvSpPr>
        <p:spPr>
          <a:xfrm>
            <a:off x="4419600" y="44196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514600" y="44196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038600" y="29718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7010400" y="1981201"/>
            <a:ext cx="281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When x =2, f(2)=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934200" y="4038601"/>
            <a:ext cx="281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When x =-3, f(-3)=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34200" y="5943601"/>
            <a:ext cx="281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When x =1, f(1)=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220200" y="1981201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-2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372600" y="4114801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-2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144000" y="5943601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0" name="Rectangle 19"/>
          <p:cNvSpPr/>
          <p:nvPr/>
        </p:nvSpPr>
        <p:spPr>
          <a:xfrm>
            <a:off x="9220200" y="2057400"/>
            <a:ext cx="457200" cy="381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9372600" y="4191000"/>
            <a:ext cx="457200" cy="381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9144000" y="5943600"/>
            <a:ext cx="457200" cy="381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/>
      <p:bldP spid="14" grpId="0"/>
      <p:bldP spid="15" grpId="0"/>
      <p:bldP spid="17" grpId="0"/>
      <p:bldP spid="18" grpId="0"/>
      <p:bldP spid="19" grpId="0"/>
      <p:bldP spid="20" grpId="0" animBg="1"/>
      <p:bldP spid="21" grpId="0" animBg="1"/>
      <p:bldP spid="2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981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4400" dirty="0">
                <a:latin typeface="+mj-lt"/>
                <a:ea typeface="+mj-ea"/>
                <a:cs typeface="+mj-cs"/>
              </a:rPr>
              <a:t>Evaluating piecewise functions</a:t>
            </a:r>
          </a:p>
        </p:txBody>
      </p:sp>
      <p:pic>
        <p:nvPicPr>
          <p:cNvPr id="22530" name="Picture 2" descr="http://images.flatworldknowledge.com/reddenint/reddenint-fig02_217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1" y="1219200"/>
            <a:ext cx="5419725" cy="345757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7620000" y="1600200"/>
            <a:ext cx="2514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15)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16)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81200" y="5410201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17)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086600" y="2133601"/>
            <a:ext cx="388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Evaluate f(x) when x = 4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934200" y="4343401"/>
            <a:ext cx="388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Evaluate f(x) when x = -3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90800" y="5410201"/>
            <a:ext cx="388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Evaluate f(x) when x = -2 </a:t>
            </a:r>
          </a:p>
        </p:txBody>
      </p:sp>
      <p:sp>
        <p:nvSpPr>
          <p:cNvPr id="9" name="Oval 8"/>
          <p:cNvSpPr/>
          <p:nvPr/>
        </p:nvSpPr>
        <p:spPr>
          <a:xfrm>
            <a:off x="5943600" y="16764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7315200" y="2667001"/>
            <a:ext cx="281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When x =4, f(4)=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525000" y="2667001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525000" y="2743200"/>
            <a:ext cx="457200" cy="381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3276600" y="26670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7239000" y="4876801"/>
            <a:ext cx="281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When x = -3, f(-3)=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829800" y="4876801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6" name="Rectangle 15"/>
          <p:cNvSpPr/>
          <p:nvPr/>
        </p:nvSpPr>
        <p:spPr>
          <a:xfrm>
            <a:off x="9753600" y="4876800"/>
            <a:ext cx="457200" cy="381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3657600" y="26670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2895600" y="5943601"/>
            <a:ext cx="281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When x = -2, f(-2)=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486400" y="5943601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486400" y="6019800"/>
            <a:ext cx="457200" cy="381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/>
      <p:bldP spid="12" grpId="0" animBg="1"/>
      <p:bldP spid="13" grpId="0" animBg="1"/>
      <p:bldP spid="14" grpId="0"/>
      <p:bldP spid="15" grpId="0"/>
      <p:bldP spid="16" grpId="0" animBg="1"/>
      <p:bldP spid="17" grpId="0" animBg="1"/>
      <p:bldP spid="18" grpId="0"/>
      <p:bldP spid="19" grpId="0"/>
      <p:bldP spid="2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CAF0F97-86E8-4DF2-B1F4-B35C70B032C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374" t="16650" r="26875" b="18873"/>
          <a:stretch/>
        </p:blipFill>
        <p:spPr>
          <a:xfrm>
            <a:off x="1295400" y="1143000"/>
            <a:ext cx="8839200" cy="545397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0C5A919-5D5B-4E48-94B3-EFEC6886BF31}"/>
              </a:ext>
            </a:extLst>
          </p:cNvPr>
          <p:cNvSpPr txBox="1"/>
          <p:nvPr/>
        </p:nvSpPr>
        <p:spPr>
          <a:xfrm>
            <a:off x="381000" y="152400"/>
            <a:ext cx="1112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Piecewise Practice HW – 2</a:t>
            </a:r>
            <a:r>
              <a:rPr lang="en-US" sz="3600" baseline="30000" dirty="0"/>
              <a:t>nd</a:t>
            </a:r>
            <a:r>
              <a:rPr lang="en-US" sz="3600" dirty="0"/>
              <a:t>, 6th, 7</a:t>
            </a:r>
            <a:r>
              <a:rPr lang="en-US" sz="3600" baseline="30000" dirty="0"/>
              <a:t>th</a:t>
            </a:r>
            <a:r>
              <a:rPr lang="en-US" sz="3600" dirty="0"/>
              <a:t> need to finish: </a:t>
            </a:r>
          </a:p>
        </p:txBody>
      </p:sp>
    </p:spTree>
    <p:extLst>
      <p:ext uri="{BB962C8B-B14F-4D97-AF65-F5344CB8AC3E}">
        <p14:creationId xmlns:p14="http://schemas.microsoft.com/office/powerpoint/2010/main" val="20934298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5400" dirty="0"/>
              <a:t>Definition</a:t>
            </a:r>
            <a:r>
              <a:rPr lang="en-US" dirty="0"/>
              <a:t>: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/>
              <a:t>A </a:t>
            </a:r>
            <a:r>
              <a:rPr lang="en-US" sz="4000" u="sng" dirty="0"/>
              <a:t>piecewise function </a:t>
            </a:r>
            <a:r>
              <a:rPr lang="en-US" sz="4000" dirty="0"/>
              <a:t>is a function that is a combination of </a:t>
            </a:r>
            <a:r>
              <a:rPr lang="en-US" sz="4000" dirty="0">
                <a:solidFill>
                  <a:srgbClr val="FF0000"/>
                </a:solidFill>
              </a:rPr>
              <a:t>one or more functions.</a:t>
            </a:r>
          </a:p>
          <a:p>
            <a:endParaRPr lang="en-US" sz="4000" dirty="0"/>
          </a:p>
          <a:p>
            <a:r>
              <a:rPr lang="en-US" sz="4000" dirty="0"/>
              <a:t> The rule (function) is different for different parts of the </a:t>
            </a:r>
            <a:r>
              <a:rPr lang="en-US" sz="4000" dirty="0">
                <a:solidFill>
                  <a:srgbClr val="FF0000"/>
                </a:solidFill>
              </a:rPr>
              <a:t>domain</a:t>
            </a:r>
            <a:r>
              <a:rPr lang="en-US" sz="4000" dirty="0"/>
              <a:t> (x – values).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r>
              <a:rPr lang="en-US" dirty="0"/>
              <a:t>Graphing piecewise functions</a:t>
            </a:r>
          </a:p>
        </p:txBody>
      </p:sp>
      <p:pic>
        <p:nvPicPr>
          <p:cNvPr id="3" name="irc_mi" descr="http://mathbits.com/MathBits/StudentResources/GraphPaper/14by14%20axes.jpg"/>
          <p:cNvPicPr/>
          <p:nvPr/>
        </p:nvPicPr>
        <p:blipFill>
          <a:blip r:embed="rId2" cstate="print">
            <a:lum bright="-40000" contrast="40000"/>
          </a:blip>
          <a:srcRect/>
          <a:stretch>
            <a:fillRect/>
          </a:stretch>
        </p:blipFill>
        <p:spPr bwMode="auto">
          <a:xfrm>
            <a:off x="6477000" y="1600200"/>
            <a:ext cx="38100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057400" y="1219201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18)</a:t>
            </a: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 cstate="print"/>
          <a:srcRect l="58750" t="48438" r="26875" b="46093"/>
          <a:stretch>
            <a:fillRect/>
          </a:stretch>
        </p:blipFill>
        <p:spPr bwMode="auto">
          <a:xfrm>
            <a:off x="1752601" y="1676400"/>
            <a:ext cx="4757057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905000" y="3352800"/>
          <a:ext cx="1752600" cy="3251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76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6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502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02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02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02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02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4419600" y="3352800"/>
          <a:ext cx="1752600" cy="3251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76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6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502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02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02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02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02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123635" y="4078458"/>
            <a:ext cx="76200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600"/>
              </a:spcAft>
            </a:pPr>
            <a:r>
              <a:rPr lang="en-US" sz="2800" b="1" dirty="0">
                <a:solidFill>
                  <a:srgbClr val="FF0000"/>
                </a:solidFill>
              </a:rPr>
              <a:t>-2 </a:t>
            </a:r>
          </a:p>
          <a:p>
            <a:pPr>
              <a:spcAft>
                <a:spcPts val="1600"/>
              </a:spcAft>
            </a:pPr>
            <a:r>
              <a:rPr lang="en-US" sz="2800" b="1" dirty="0">
                <a:solidFill>
                  <a:srgbClr val="FF0000"/>
                </a:solidFill>
              </a:rPr>
              <a:t>-1</a:t>
            </a:r>
          </a:p>
          <a:p>
            <a:pPr>
              <a:spcAft>
                <a:spcPts val="1600"/>
              </a:spcAft>
            </a:pPr>
            <a:r>
              <a:rPr lang="en-US" sz="2800" b="1" dirty="0">
                <a:solidFill>
                  <a:srgbClr val="FF0000"/>
                </a:solidFill>
              </a:rPr>
              <a:t>0</a:t>
            </a:r>
          </a:p>
          <a:p>
            <a:pPr>
              <a:spcAft>
                <a:spcPts val="1600"/>
              </a:spcAft>
            </a:pPr>
            <a:r>
              <a:rPr lang="en-US" sz="28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648200" y="4038601"/>
            <a:ext cx="76200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600"/>
              </a:spcAft>
            </a:pPr>
            <a:r>
              <a:rPr lang="en-US" sz="2800" b="1" dirty="0">
                <a:solidFill>
                  <a:srgbClr val="FF0000"/>
                </a:solidFill>
              </a:rPr>
              <a:t>-2</a:t>
            </a:r>
          </a:p>
          <a:p>
            <a:pPr>
              <a:spcAft>
                <a:spcPts val="1600"/>
              </a:spcAft>
            </a:pPr>
            <a:r>
              <a:rPr lang="en-US" sz="2800" b="1" dirty="0">
                <a:solidFill>
                  <a:srgbClr val="FF0000"/>
                </a:solidFill>
              </a:rPr>
              <a:t>-3</a:t>
            </a:r>
          </a:p>
          <a:p>
            <a:pPr>
              <a:spcAft>
                <a:spcPts val="1600"/>
              </a:spcAft>
            </a:pPr>
            <a:r>
              <a:rPr lang="en-US" sz="2800" b="1" dirty="0">
                <a:solidFill>
                  <a:srgbClr val="FF0000"/>
                </a:solidFill>
              </a:rPr>
              <a:t>-4</a:t>
            </a:r>
          </a:p>
          <a:p>
            <a:pPr>
              <a:spcAft>
                <a:spcPts val="1600"/>
              </a:spcAft>
            </a:pPr>
            <a:r>
              <a:rPr lang="en-US" sz="2800" b="1" dirty="0">
                <a:solidFill>
                  <a:srgbClr val="FF0000"/>
                </a:solidFill>
              </a:rPr>
              <a:t>-5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995833" y="4753796"/>
            <a:ext cx="68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933700" y="5371123"/>
            <a:ext cx="68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-1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933700" y="5986673"/>
            <a:ext cx="68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-2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410200" y="4038600"/>
            <a:ext cx="68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410200" y="4724400"/>
            <a:ext cx="68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410200" y="5410200"/>
            <a:ext cx="68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-1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486400" y="6019800"/>
            <a:ext cx="68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-2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7FE77C5-133B-4E92-AAC7-EEE350B3A341}"/>
              </a:ext>
            </a:extLst>
          </p:cNvPr>
          <p:cNvSpPr txBox="1"/>
          <p:nvPr/>
        </p:nvSpPr>
        <p:spPr>
          <a:xfrm>
            <a:off x="2961835" y="4048780"/>
            <a:ext cx="68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1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781BE9DA-8573-4F22-8837-C446CCB58F76}"/>
              </a:ext>
            </a:extLst>
          </p:cNvPr>
          <p:cNvCxnSpPr/>
          <p:nvPr/>
        </p:nvCxnSpPr>
        <p:spPr>
          <a:xfrm>
            <a:off x="1752601" y="4310390"/>
            <a:ext cx="37103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364BB776-8837-44B8-BB65-E1D050AC82EB}"/>
              </a:ext>
            </a:extLst>
          </p:cNvPr>
          <p:cNvSpPr txBox="1"/>
          <p:nvPr/>
        </p:nvSpPr>
        <p:spPr>
          <a:xfrm>
            <a:off x="609600" y="4078458"/>
            <a:ext cx="1143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/>
              <a:t>OPEN</a:t>
            </a:r>
          </a:p>
        </p:txBody>
      </p:sp>
      <p:pic>
        <p:nvPicPr>
          <p:cNvPr id="25" name="Picture 24" descr="A close up of a map&#10;&#10;Description generated with very high confidence">
            <a:extLst>
              <a:ext uri="{FF2B5EF4-FFF2-40B4-BE49-F238E27FC236}">
                <a16:creationId xmlns:a16="http://schemas.microsoft.com/office/drawing/2014/main" id="{FE8FB964-D473-46D9-9E89-91328A97872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78" t="11481" r="15555" b="10000"/>
          <a:stretch/>
        </p:blipFill>
        <p:spPr>
          <a:xfrm rot="5400000">
            <a:off x="6556949" y="1463556"/>
            <a:ext cx="4436134" cy="4610100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4" grpId="0"/>
      <p:bldP spid="15" grpId="0"/>
      <p:bldP spid="16" grpId="0"/>
      <p:bldP spid="17" grpId="0"/>
      <p:bldP spid="21" grpId="0"/>
      <p:bldP spid="2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>
            <a:grayscl/>
            <a:lum bright="-40000" contrast="40000"/>
          </a:blip>
          <a:srcRect l="42500" t="21094" r="41875" b="70312"/>
          <a:stretch>
            <a:fillRect/>
          </a:stretch>
        </p:blipFill>
        <p:spPr bwMode="auto">
          <a:xfrm>
            <a:off x="2438400" y="1295400"/>
            <a:ext cx="3733800" cy="1642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0"/>
            <a:ext cx="8229600" cy="1143000"/>
          </a:xfrm>
        </p:spPr>
        <p:txBody>
          <a:bodyPr/>
          <a:lstStyle/>
          <a:p>
            <a:r>
              <a:rPr lang="en-US" dirty="0"/>
              <a:t>Graphing piecewise functions</a:t>
            </a:r>
          </a:p>
        </p:txBody>
      </p:sp>
      <p:pic>
        <p:nvPicPr>
          <p:cNvPr id="3" name="irc_mi" descr="http://mathbits.com/MathBits/StudentResources/GraphPaper/14by14%20axes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1600200"/>
            <a:ext cx="38100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752600" y="685801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19)</a:t>
            </a:r>
          </a:p>
        </p:txBody>
      </p:sp>
      <p:pic>
        <p:nvPicPr>
          <p:cNvPr id="6" name="irc_mi" descr="http://mathbits.com/MathBits/StudentResources/GraphPaper/14by14%20axes.jpg"/>
          <p:cNvPicPr/>
          <p:nvPr/>
        </p:nvPicPr>
        <p:blipFill>
          <a:blip r:embed="rId3" cstate="print">
            <a:lum bright="-40000" contrast="40000"/>
          </a:blip>
          <a:srcRect/>
          <a:stretch>
            <a:fillRect/>
          </a:stretch>
        </p:blipFill>
        <p:spPr bwMode="auto">
          <a:xfrm>
            <a:off x="6477000" y="1600200"/>
            <a:ext cx="38100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905000" y="3352800"/>
          <a:ext cx="1143000" cy="3251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1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502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02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02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02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02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3505200" y="3352800"/>
          <a:ext cx="1143000" cy="3251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1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502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02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02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02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02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5105400" y="3352800"/>
          <a:ext cx="1143000" cy="3251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1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502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02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02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02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02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981200" y="4114801"/>
            <a:ext cx="83820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600"/>
              </a:spcAft>
            </a:pPr>
            <a:r>
              <a:rPr lang="en-US" sz="2800" b="1" dirty="0">
                <a:solidFill>
                  <a:srgbClr val="FF0000"/>
                </a:solidFill>
              </a:rPr>
              <a:t>1 </a:t>
            </a:r>
          </a:p>
          <a:p>
            <a:pPr>
              <a:spcAft>
                <a:spcPts val="1600"/>
              </a:spcAft>
            </a:pPr>
            <a:r>
              <a:rPr lang="en-US" sz="2800" b="1" dirty="0">
                <a:solidFill>
                  <a:srgbClr val="FF0000"/>
                </a:solidFill>
              </a:rPr>
              <a:t>0</a:t>
            </a:r>
          </a:p>
          <a:p>
            <a:pPr>
              <a:spcAft>
                <a:spcPts val="1600"/>
              </a:spcAft>
            </a:pPr>
            <a:r>
              <a:rPr lang="en-US" sz="2800" b="1" dirty="0">
                <a:solidFill>
                  <a:srgbClr val="FF0000"/>
                </a:solidFill>
              </a:rPr>
              <a:t>-1</a:t>
            </a:r>
          </a:p>
          <a:p>
            <a:pPr>
              <a:spcAft>
                <a:spcPts val="1600"/>
              </a:spcAft>
            </a:pPr>
            <a:r>
              <a:rPr lang="en-US" sz="2800" b="1" dirty="0">
                <a:solidFill>
                  <a:srgbClr val="FF0000"/>
                </a:solidFill>
              </a:rPr>
              <a:t>-2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505200" y="4114801"/>
            <a:ext cx="83820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600"/>
              </a:spcAft>
            </a:pPr>
            <a:r>
              <a:rPr lang="en-US" sz="2800" b="1" dirty="0">
                <a:solidFill>
                  <a:srgbClr val="FF0000"/>
                </a:solidFill>
              </a:rPr>
              <a:t>1</a:t>
            </a:r>
          </a:p>
          <a:p>
            <a:pPr>
              <a:spcAft>
                <a:spcPts val="1600"/>
              </a:spcAft>
            </a:pPr>
            <a:r>
              <a:rPr lang="en-US" sz="2800" b="1" dirty="0">
                <a:solidFill>
                  <a:srgbClr val="FF0000"/>
                </a:solidFill>
              </a:rPr>
              <a:t>2</a:t>
            </a:r>
          </a:p>
          <a:p>
            <a:pPr>
              <a:spcAft>
                <a:spcPts val="1600"/>
              </a:spcAft>
            </a:pPr>
            <a:r>
              <a:rPr lang="en-US" sz="2800" b="1" dirty="0">
                <a:solidFill>
                  <a:srgbClr val="FF0000"/>
                </a:solidFill>
              </a:rPr>
              <a:t>3 </a:t>
            </a:r>
          </a:p>
          <a:p>
            <a:pPr>
              <a:spcAft>
                <a:spcPts val="1600"/>
              </a:spcAft>
            </a:pPr>
            <a:r>
              <a:rPr lang="en-US" sz="28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181600" y="4114801"/>
            <a:ext cx="83820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600"/>
              </a:spcAft>
            </a:pPr>
            <a:r>
              <a:rPr lang="en-US" sz="2800" b="1" dirty="0">
                <a:solidFill>
                  <a:srgbClr val="FF0000"/>
                </a:solidFill>
              </a:rPr>
              <a:t>4</a:t>
            </a:r>
          </a:p>
          <a:p>
            <a:pPr>
              <a:spcAft>
                <a:spcPts val="1600"/>
              </a:spcAft>
            </a:pPr>
            <a:r>
              <a:rPr lang="en-US" sz="2800" b="1" dirty="0">
                <a:solidFill>
                  <a:srgbClr val="FF0000"/>
                </a:solidFill>
              </a:rPr>
              <a:t>5</a:t>
            </a:r>
          </a:p>
          <a:p>
            <a:pPr>
              <a:spcAft>
                <a:spcPts val="1600"/>
              </a:spcAft>
            </a:pPr>
            <a:r>
              <a:rPr lang="en-US" sz="2800" b="1" dirty="0">
                <a:solidFill>
                  <a:srgbClr val="FF0000"/>
                </a:solidFill>
              </a:rPr>
              <a:t>6</a:t>
            </a:r>
          </a:p>
          <a:p>
            <a:pPr>
              <a:spcAft>
                <a:spcPts val="1600"/>
              </a:spcAft>
            </a:pPr>
            <a:r>
              <a:rPr lang="en-US" sz="2800" b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114800" y="4114800"/>
            <a:ext cx="68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114800" y="4724400"/>
            <a:ext cx="68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191000" y="5410200"/>
            <a:ext cx="68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791200" y="4038600"/>
            <a:ext cx="68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-1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715000" y="4724400"/>
            <a:ext cx="68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715000" y="5334000"/>
            <a:ext cx="68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715000" y="6019800"/>
            <a:ext cx="68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648243" y="4718538"/>
            <a:ext cx="68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572043" y="5328138"/>
            <a:ext cx="68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572043" y="6013938"/>
            <a:ext cx="68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B15058B-320F-4602-9DDA-0529D2D5F169}"/>
              </a:ext>
            </a:extLst>
          </p:cNvPr>
          <p:cNvSpPr txBox="1"/>
          <p:nvPr/>
        </p:nvSpPr>
        <p:spPr>
          <a:xfrm>
            <a:off x="2590800" y="4092575"/>
            <a:ext cx="68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5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F2ED6B2A-3F4E-4A2E-B259-099C70DDF339}"/>
              </a:ext>
            </a:extLst>
          </p:cNvPr>
          <p:cNvCxnSpPr/>
          <p:nvPr/>
        </p:nvCxnSpPr>
        <p:spPr>
          <a:xfrm>
            <a:off x="1562687" y="4371350"/>
            <a:ext cx="37103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809D159D-826A-4598-A361-C9261EEEC4E0}"/>
              </a:ext>
            </a:extLst>
          </p:cNvPr>
          <p:cNvSpPr txBox="1"/>
          <p:nvPr/>
        </p:nvSpPr>
        <p:spPr>
          <a:xfrm>
            <a:off x="419686" y="4139418"/>
            <a:ext cx="1143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/>
              <a:t>OPEN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E0085618-4D36-4FDE-B67C-FC2356A95E67}"/>
              </a:ext>
            </a:extLst>
          </p:cNvPr>
          <p:cNvCxnSpPr>
            <a:cxnSpLocks/>
          </p:cNvCxnSpPr>
          <p:nvPr/>
        </p:nvCxnSpPr>
        <p:spPr>
          <a:xfrm flipV="1">
            <a:off x="3611880" y="6537158"/>
            <a:ext cx="121920" cy="2498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72C4E71C-CB14-462A-BC07-607EB95F347F}"/>
              </a:ext>
            </a:extLst>
          </p:cNvPr>
          <p:cNvSpPr txBox="1"/>
          <p:nvPr/>
        </p:nvSpPr>
        <p:spPr>
          <a:xfrm>
            <a:off x="2468879" y="6555113"/>
            <a:ext cx="1143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/>
              <a:t>OPEN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7839587-9CA2-4214-97DD-E096D549040A}"/>
              </a:ext>
            </a:extLst>
          </p:cNvPr>
          <p:cNvSpPr txBox="1"/>
          <p:nvPr/>
        </p:nvSpPr>
        <p:spPr>
          <a:xfrm>
            <a:off x="4191000" y="6067814"/>
            <a:ext cx="68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2</a:t>
            </a:r>
          </a:p>
        </p:txBody>
      </p:sp>
      <p:pic>
        <p:nvPicPr>
          <p:cNvPr id="31" name="Picture 30" descr="A close up of text on a white background&#10;&#10;Description generated with high confidence">
            <a:extLst>
              <a:ext uri="{FF2B5EF4-FFF2-40B4-BE49-F238E27FC236}">
                <a16:creationId xmlns:a16="http://schemas.microsoft.com/office/drawing/2014/main" id="{0C437A49-1C0A-44AD-AD98-88AB51E56AD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33" t="27778" r="40834" b="30000"/>
          <a:stretch/>
        </p:blipFill>
        <p:spPr>
          <a:xfrm>
            <a:off x="6515100" y="1524000"/>
            <a:ext cx="5207668" cy="4038600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4" grpId="0"/>
      <p:bldP spid="26" grpId="0"/>
      <p:bldP spid="28" grpId="0"/>
      <p:bldP spid="3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Graphing piecewise functions</a:t>
            </a:r>
          </a:p>
        </p:txBody>
      </p:sp>
      <p:pic>
        <p:nvPicPr>
          <p:cNvPr id="3" name="irc_mi" descr="http://mathbits.com/MathBits/StudentResources/GraphPaper/14by14%20axes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00" y="1600200"/>
            <a:ext cx="38100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524000" y="914401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20)</a:t>
            </a: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 cstate="print">
            <a:lum bright="-40000" contrast="40000"/>
          </a:blip>
          <a:srcRect l="13125" t="53125" r="71875" b="39844"/>
          <a:stretch>
            <a:fillRect/>
          </a:stretch>
        </p:blipFill>
        <p:spPr bwMode="auto">
          <a:xfrm>
            <a:off x="2362200" y="1447800"/>
            <a:ext cx="4114800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rc_mi" descr="http://mathbits.com/MathBits/StudentResources/GraphPaper/14by14%20axes.jpg"/>
          <p:cNvPicPr/>
          <p:nvPr/>
        </p:nvPicPr>
        <p:blipFill>
          <a:blip r:embed="rId2" cstate="print">
            <a:lum bright="-40000" contrast="40000"/>
          </a:blip>
          <a:srcRect/>
          <a:stretch>
            <a:fillRect/>
          </a:stretch>
        </p:blipFill>
        <p:spPr bwMode="auto">
          <a:xfrm>
            <a:off x="6629400" y="1524000"/>
            <a:ext cx="38100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905000" y="3352800"/>
          <a:ext cx="1143000" cy="3251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1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502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02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02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02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02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981200" y="4114801"/>
            <a:ext cx="83820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600"/>
              </a:spcAft>
            </a:pPr>
            <a:r>
              <a:rPr lang="en-US" sz="2800" b="1" dirty="0">
                <a:solidFill>
                  <a:srgbClr val="FF0000"/>
                </a:solidFill>
              </a:rPr>
              <a:t>0 </a:t>
            </a:r>
          </a:p>
          <a:p>
            <a:pPr>
              <a:spcAft>
                <a:spcPts val="1600"/>
              </a:spcAft>
            </a:pPr>
            <a:r>
              <a:rPr lang="en-US" sz="2800" b="1" dirty="0">
                <a:solidFill>
                  <a:srgbClr val="FF0000"/>
                </a:solidFill>
              </a:rPr>
              <a:t>-1</a:t>
            </a:r>
          </a:p>
          <a:p>
            <a:pPr>
              <a:spcAft>
                <a:spcPts val="1600"/>
              </a:spcAft>
            </a:pPr>
            <a:r>
              <a:rPr lang="en-US" sz="2800" b="1" dirty="0">
                <a:solidFill>
                  <a:srgbClr val="FF0000"/>
                </a:solidFill>
              </a:rPr>
              <a:t>-2</a:t>
            </a:r>
          </a:p>
          <a:p>
            <a:pPr>
              <a:spcAft>
                <a:spcPts val="1600"/>
              </a:spcAft>
            </a:pPr>
            <a:r>
              <a:rPr lang="en-US" sz="2800" b="1" dirty="0">
                <a:solidFill>
                  <a:srgbClr val="FF0000"/>
                </a:solidFill>
              </a:rPr>
              <a:t>-3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3505200" y="3352800"/>
          <a:ext cx="1143000" cy="3251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1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502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02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02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02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02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5105400" y="3352800"/>
          <a:ext cx="1143000" cy="3251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1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502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02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02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02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02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3505200" y="4114800"/>
            <a:ext cx="838200" cy="17953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600"/>
              </a:spcAft>
            </a:pPr>
            <a:r>
              <a:rPr lang="en-US" sz="2800" b="1" dirty="0">
                <a:solidFill>
                  <a:srgbClr val="FF0000"/>
                </a:solidFill>
              </a:rPr>
              <a:t>0 </a:t>
            </a:r>
          </a:p>
          <a:p>
            <a:pPr>
              <a:spcAft>
                <a:spcPts val="1600"/>
              </a:spcAft>
            </a:pPr>
            <a:r>
              <a:rPr lang="en-US" sz="2800" b="1" dirty="0">
                <a:solidFill>
                  <a:srgbClr val="FF0000"/>
                </a:solidFill>
              </a:rPr>
              <a:t>1</a:t>
            </a:r>
          </a:p>
          <a:p>
            <a:pPr>
              <a:spcAft>
                <a:spcPts val="1600"/>
              </a:spcAft>
            </a:pPr>
            <a:r>
              <a:rPr lang="en-US" sz="28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181600" y="4114801"/>
            <a:ext cx="83820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600"/>
              </a:spcAft>
            </a:pPr>
            <a:r>
              <a:rPr lang="en-US" sz="2800" b="1" dirty="0">
                <a:solidFill>
                  <a:srgbClr val="FF0000"/>
                </a:solidFill>
              </a:rPr>
              <a:t>2 </a:t>
            </a:r>
          </a:p>
          <a:p>
            <a:pPr>
              <a:spcAft>
                <a:spcPts val="1600"/>
              </a:spcAft>
            </a:pPr>
            <a:r>
              <a:rPr lang="en-US" sz="2800" b="1" dirty="0">
                <a:solidFill>
                  <a:srgbClr val="FF0000"/>
                </a:solidFill>
              </a:rPr>
              <a:t>3</a:t>
            </a:r>
          </a:p>
          <a:p>
            <a:pPr>
              <a:spcAft>
                <a:spcPts val="1600"/>
              </a:spcAft>
            </a:pPr>
            <a:r>
              <a:rPr lang="en-US" sz="2800" b="1" dirty="0">
                <a:solidFill>
                  <a:srgbClr val="FF0000"/>
                </a:solidFill>
              </a:rPr>
              <a:t>4</a:t>
            </a:r>
          </a:p>
          <a:p>
            <a:pPr>
              <a:spcAft>
                <a:spcPts val="1600"/>
              </a:spcAft>
            </a:pPr>
            <a:r>
              <a:rPr lang="en-US" sz="28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465949" y="4724400"/>
            <a:ext cx="68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542149" y="5334000"/>
            <a:ext cx="68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542149" y="6019800"/>
            <a:ext cx="68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114800" y="4114800"/>
            <a:ext cx="68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114800" y="4800600"/>
            <a:ext cx="68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781235" y="4724400"/>
            <a:ext cx="68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781235" y="5334000"/>
            <a:ext cx="68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781235" y="6019800"/>
            <a:ext cx="68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807CB37-6AE3-4F38-AF41-116A52D798A1}"/>
              </a:ext>
            </a:extLst>
          </p:cNvPr>
          <p:cNvSpPr txBox="1"/>
          <p:nvPr/>
        </p:nvSpPr>
        <p:spPr>
          <a:xfrm>
            <a:off x="2491740" y="4100840"/>
            <a:ext cx="68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8009DD2-10B8-4686-8D5A-D83D394277B8}"/>
              </a:ext>
            </a:extLst>
          </p:cNvPr>
          <p:cNvSpPr txBox="1"/>
          <p:nvPr/>
        </p:nvSpPr>
        <p:spPr>
          <a:xfrm>
            <a:off x="4191000" y="5372875"/>
            <a:ext cx="68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3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95591402-4487-42B1-9E10-1714239CAB16}"/>
              </a:ext>
            </a:extLst>
          </p:cNvPr>
          <p:cNvCxnSpPr>
            <a:cxnSpLocks/>
          </p:cNvCxnSpPr>
          <p:nvPr/>
        </p:nvCxnSpPr>
        <p:spPr>
          <a:xfrm>
            <a:off x="3764281" y="4016048"/>
            <a:ext cx="114299" cy="2477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F61EEE8C-3669-4C6D-A958-298C1D5A45FC}"/>
              </a:ext>
            </a:extLst>
          </p:cNvPr>
          <p:cNvSpPr txBox="1"/>
          <p:nvPr/>
        </p:nvSpPr>
        <p:spPr>
          <a:xfrm>
            <a:off x="2621280" y="3784115"/>
            <a:ext cx="1143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/>
              <a:t>OPEN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4602540-A136-45C7-A048-1B98236C7AC6}"/>
              </a:ext>
            </a:extLst>
          </p:cNvPr>
          <p:cNvSpPr txBox="1"/>
          <p:nvPr/>
        </p:nvSpPr>
        <p:spPr>
          <a:xfrm>
            <a:off x="5753100" y="4100840"/>
            <a:ext cx="68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3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AE9687D7-AE58-44BC-A6FE-F3DCCF19C3F0}"/>
              </a:ext>
            </a:extLst>
          </p:cNvPr>
          <p:cNvCxnSpPr>
            <a:cxnSpLocks/>
          </p:cNvCxnSpPr>
          <p:nvPr/>
        </p:nvCxnSpPr>
        <p:spPr>
          <a:xfrm>
            <a:off x="5181601" y="4003338"/>
            <a:ext cx="114299" cy="2477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C6B7634D-E6FE-4977-A431-90032484301F}"/>
              </a:ext>
            </a:extLst>
          </p:cNvPr>
          <p:cNvSpPr txBox="1"/>
          <p:nvPr/>
        </p:nvSpPr>
        <p:spPr>
          <a:xfrm>
            <a:off x="4221481" y="3684627"/>
            <a:ext cx="1143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/>
              <a:t>OPEN</a:t>
            </a:r>
          </a:p>
        </p:txBody>
      </p:sp>
      <p:pic>
        <p:nvPicPr>
          <p:cNvPr id="31" name="Picture 30" descr="A close up of text on a white background&#10;&#10;Description generated with high confidence">
            <a:extLst>
              <a:ext uri="{FF2B5EF4-FFF2-40B4-BE49-F238E27FC236}">
                <a16:creationId xmlns:a16="http://schemas.microsoft.com/office/drawing/2014/main" id="{FB2DAAF7-2CF4-4942-93EC-FA02B7F10AB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00" t="24444" r="37199" b="30715"/>
          <a:stretch/>
        </p:blipFill>
        <p:spPr>
          <a:xfrm>
            <a:off x="6572543" y="1301265"/>
            <a:ext cx="4705057" cy="4751529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3" grpId="0"/>
      <p:bldP spid="14" grpId="0"/>
      <p:bldP spid="15" grpId="0"/>
      <p:bldP spid="16" grpId="0"/>
      <p:bldP spid="18" grpId="0"/>
      <p:bldP spid="19" grpId="0"/>
      <p:bldP spid="20" grpId="0"/>
      <p:bldP spid="21" grpId="0"/>
      <p:bldP spid="22" grpId="0"/>
      <p:bldP spid="24" grpId="0"/>
      <p:bldP spid="25" grpId="0"/>
      <p:bldP spid="27" grpId="0"/>
      <p:bldP spid="28" grpId="0"/>
      <p:bldP spid="3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914400"/>
            <a:ext cx="10363200" cy="37338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/>
              <a:t>Objectives: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1. Graph Step Functions </a:t>
            </a:r>
            <a:br>
              <a:rPr lang="en-US" dirty="0"/>
            </a:br>
            <a:r>
              <a:rPr lang="en-US" dirty="0"/>
              <a:t>2. Evaluate Step Functions </a:t>
            </a:r>
            <a:br>
              <a:rPr lang="en-US" dirty="0"/>
            </a:br>
            <a:r>
              <a:rPr lang="en-US" dirty="0"/>
              <a:t>3. Determine the domain of Step Functions   </a:t>
            </a:r>
          </a:p>
        </p:txBody>
      </p:sp>
    </p:spTree>
    <p:extLst>
      <p:ext uri="{BB962C8B-B14F-4D97-AF65-F5344CB8AC3E}">
        <p14:creationId xmlns:p14="http://schemas.microsoft.com/office/powerpoint/2010/main" val="3437105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Definition: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05000"/>
            <a:ext cx="7467600" cy="44196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/>
              <a:t>A </a:t>
            </a:r>
            <a:r>
              <a:rPr lang="en-US" u="sng" dirty="0"/>
              <a:t>step function </a:t>
            </a:r>
            <a:r>
              <a:rPr lang="en-US" dirty="0"/>
              <a:t>(or staircase function) is a </a:t>
            </a:r>
            <a:r>
              <a:rPr lang="en-US" dirty="0">
                <a:solidFill>
                  <a:srgbClr val="FF0000"/>
                </a:solidFill>
              </a:rPr>
              <a:t>piecewise </a:t>
            </a:r>
            <a:r>
              <a:rPr lang="en-US" dirty="0"/>
              <a:t>function containing all </a:t>
            </a:r>
            <a:r>
              <a:rPr lang="en-US" dirty="0">
                <a:solidFill>
                  <a:srgbClr val="FF0000"/>
                </a:solidFill>
              </a:rPr>
              <a:t>constant "pieces". 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All step functions are </a:t>
            </a:r>
            <a:r>
              <a:rPr lang="en-US" u="sng" dirty="0">
                <a:solidFill>
                  <a:srgbClr val="FF0000"/>
                </a:solidFill>
              </a:rPr>
              <a:t>discontinuous</a:t>
            </a:r>
            <a:r>
              <a:rPr lang="en-US" dirty="0"/>
              <a:t> (not continuous). 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You cannot draw a step function without removing your pencil from your paper.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22500" t="28906" r="55625" b="31250"/>
          <a:stretch>
            <a:fillRect/>
          </a:stretch>
        </p:blipFill>
        <p:spPr bwMode="auto">
          <a:xfrm>
            <a:off x="7848600" y="1676400"/>
            <a:ext cx="26670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96983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609600"/>
            <a:ext cx="975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What is the domain (x) for each step in the function? 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 l="21875" t="35156" r="59375" b="45313"/>
          <a:stretch>
            <a:fillRect/>
          </a:stretch>
        </p:blipFill>
        <p:spPr bwMode="auto">
          <a:xfrm>
            <a:off x="685800" y="1194375"/>
            <a:ext cx="402336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62500" t="35156" r="19737" b="45313"/>
          <a:stretch>
            <a:fillRect/>
          </a:stretch>
        </p:blipFill>
        <p:spPr bwMode="auto">
          <a:xfrm>
            <a:off x="6856396" y="1194375"/>
            <a:ext cx="3811604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85800" y="4648200"/>
            <a:ext cx="402336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Top: _____________ </a:t>
            </a:r>
          </a:p>
          <a:p>
            <a:endParaRPr lang="en-US" sz="2800" b="1" dirty="0"/>
          </a:p>
          <a:p>
            <a:r>
              <a:rPr lang="en-US" sz="2800" b="1" dirty="0"/>
              <a:t>Middle: __________</a:t>
            </a:r>
          </a:p>
          <a:p>
            <a:endParaRPr lang="en-US" sz="2800" b="1" dirty="0"/>
          </a:p>
          <a:p>
            <a:r>
              <a:rPr lang="en-US" sz="2800" b="1" dirty="0"/>
              <a:t>Bottom: _________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010400" y="4648200"/>
            <a:ext cx="402336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Left: _____________ </a:t>
            </a:r>
          </a:p>
          <a:p>
            <a:endParaRPr lang="en-US" sz="2800" b="1" dirty="0"/>
          </a:p>
          <a:p>
            <a:r>
              <a:rPr lang="en-US" sz="2800" b="1" dirty="0"/>
              <a:t>Middle: __________</a:t>
            </a:r>
          </a:p>
          <a:p>
            <a:endParaRPr lang="en-US" sz="2800" b="1" dirty="0"/>
          </a:p>
          <a:p>
            <a:r>
              <a:rPr lang="en-US" sz="2800" b="1" dirty="0"/>
              <a:t>Right: _________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F282D11-DB23-4CC3-9F87-73C3842110EC}"/>
              </a:ext>
            </a:extLst>
          </p:cNvPr>
          <p:cNvSpPr txBox="1"/>
          <p:nvPr/>
        </p:nvSpPr>
        <p:spPr>
          <a:xfrm>
            <a:off x="1676400" y="4547175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x &gt; 0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FB84F3B-9CA9-447C-BD6C-4CEA5742FDFA}"/>
              </a:ext>
            </a:extLst>
          </p:cNvPr>
          <p:cNvSpPr txBox="1"/>
          <p:nvPr/>
        </p:nvSpPr>
        <p:spPr>
          <a:xfrm>
            <a:off x="2057400" y="5334000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x = 0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101DB6F-A7C5-4155-8A51-0688B7DA36EB}"/>
              </a:ext>
            </a:extLst>
          </p:cNvPr>
          <p:cNvSpPr txBox="1"/>
          <p:nvPr/>
        </p:nvSpPr>
        <p:spPr>
          <a:xfrm>
            <a:off x="2209800" y="6114484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x &lt; 0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927DBA6-D525-44F6-8A8A-F95C9AB9E60C}"/>
              </a:ext>
            </a:extLst>
          </p:cNvPr>
          <p:cNvSpPr txBox="1"/>
          <p:nvPr/>
        </p:nvSpPr>
        <p:spPr>
          <a:xfrm>
            <a:off x="8183880" y="4554049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-4 ≤ x &lt; -1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E67D97C-046D-4E16-9579-7B2CCC193E38}"/>
              </a:ext>
            </a:extLst>
          </p:cNvPr>
          <p:cNvSpPr txBox="1"/>
          <p:nvPr/>
        </p:nvSpPr>
        <p:spPr>
          <a:xfrm>
            <a:off x="8382000" y="5334000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-1 ≤ x ≤ 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6116EE7-3B3E-4040-BC0C-E104B1198EC7}"/>
              </a:ext>
            </a:extLst>
          </p:cNvPr>
          <p:cNvSpPr txBox="1"/>
          <p:nvPr/>
        </p:nvSpPr>
        <p:spPr>
          <a:xfrm>
            <a:off x="8183880" y="6114484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2 &lt; x ≤ 5</a:t>
            </a:r>
          </a:p>
        </p:txBody>
      </p:sp>
    </p:spTree>
    <p:extLst>
      <p:ext uri="{BB962C8B-B14F-4D97-AF65-F5344CB8AC3E}">
        <p14:creationId xmlns:p14="http://schemas.microsoft.com/office/powerpoint/2010/main" val="1023725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r>
              <a:rPr lang="en-US" dirty="0"/>
              <a:t>Evaluating Step Functions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0935"/>
            <a:ext cx="11506200" cy="1223665"/>
          </a:xfrm>
        </p:spPr>
        <p:txBody>
          <a:bodyPr>
            <a:normAutofit fontScale="92500"/>
          </a:bodyPr>
          <a:lstStyle/>
          <a:p>
            <a:r>
              <a:rPr lang="en-US" dirty="0"/>
              <a:t>Sometimes, you’ll be given a step function and asked to evaluate it; in other words, find the </a:t>
            </a:r>
            <a:r>
              <a:rPr lang="en-US" b="1" i="1" dirty="0"/>
              <a:t>y </a:t>
            </a:r>
            <a:r>
              <a:rPr lang="en-US" dirty="0"/>
              <a:t>values when you are given an </a:t>
            </a:r>
            <a:r>
              <a:rPr lang="en-US" b="1" i="1" dirty="0"/>
              <a:t>x</a:t>
            </a:r>
            <a:r>
              <a:rPr lang="en-US" dirty="0"/>
              <a:t> value.  </a:t>
            </a:r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23125" t="57031" r="60625" b="32715"/>
          <a:stretch>
            <a:fillRect/>
          </a:stretch>
        </p:blipFill>
        <p:spPr bwMode="auto">
          <a:xfrm>
            <a:off x="1524000" y="2895600"/>
            <a:ext cx="316992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629400" y="2743200"/>
            <a:ext cx="35814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1. Evaluate when x = -4  </a:t>
            </a:r>
          </a:p>
          <a:p>
            <a:endParaRPr lang="en-US" sz="2400" b="1" dirty="0"/>
          </a:p>
          <a:p>
            <a:endParaRPr lang="en-US" sz="2400" b="1" dirty="0"/>
          </a:p>
          <a:p>
            <a:endParaRPr lang="en-US" sz="2400" b="1" dirty="0"/>
          </a:p>
          <a:p>
            <a:r>
              <a:rPr lang="en-US" sz="2400" b="1" dirty="0"/>
              <a:t>2. Evaluate when x = 0 </a:t>
            </a:r>
          </a:p>
          <a:p>
            <a:endParaRPr lang="en-US" sz="2400" b="1" dirty="0"/>
          </a:p>
          <a:p>
            <a:endParaRPr lang="en-US" sz="2400" b="1" dirty="0"/>
          </a:p>
          <a:p>
            <a:endParaRPr lang="en-US" sz="2400" b="1" dirty="0"/>
          </a:p>
          <a:p>
            <a:r>
              <a:rPr lang="en-US" sz="2400" b="1" dirty="0"/>
              <a:t>3.  Evaluate when x = 5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419600" y="3048001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1, 2, 3, …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267200" y="3505201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343400" y="3962401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-1, -2, -3, …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086600" y="3200401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f(x) = -1</a:t>
            </a:r>
          </a:p>
        </p:txBody>
      </p:sp>
      <p:sp>
        <p:nvSpPr>
          <p:cNvPr id="10" name="Rectangle 9"/>
          <p:cNvSpPr/>
          <p:nvPr/>
        </p:nvSpPr>
        <p:spPr>
          <a:xfrm>
            <a:off x="7924800" y="3733800"/>
            <a:ext cx="381000" cy="457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086600" y="3810001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f(-4) = -1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010400" y="4648201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f(x) = 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010400" y="5257801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f(0) =  0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772400" y="5257800"/>
            <a:ext cx="381000" cy="457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6934200" y="6019801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f(x) =1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934200" y="6396336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f(5) =  1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696200" y="6400800"/>
            <a:ext cx="381000" cy="457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096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  <p:bldP spid="1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Evaluating Step Functions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41250" t="56250" r="40000" b="32813"/>
          <a:stretch>
            <a:fillRect/>
          </a:stretch>
        </p:blipFill>
        <p:spPr bwMode="auto">
          <a:xfrm>
            <a:off x="1524000" y="1371600"/>
            <a:ext cx="2971800" cy="1386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61875" t="56250" r="19750" b="32813"/>
          <a:stretch>
            <a:fillRect/>
          </a:stretch>
        </p:blipFill>
        <p:spPr bwMode="auto">
          <a:xfrm>
            <a:off x="6096000" y="1371600"/>
            <a:ext cx="32004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Connector 6"/>
          <p:cNvCxnSpPr/>
          <p:nvPr/>
        </p:nvCxnSpPr>
        <p:spPr>
          <a:xfrm>
            <a:off x="6019800" y="1447800"/>
            <a:ext cx="0" cy="54102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057400" y="3048000"/>
            <a:ext cx="35814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4. Evaluate when x = 3</a:t>
            </a:r>
          </a:p>
          <a:p>
            <a:endParaRPr lang="en-US" sz="2400" b="1" dirty="0"/>
          </a:p>
          <a:p>
            <a:endParaRPr lang="en-US" sz="2400" b="1" dirty="0"/>
          </a:p>
          <a:p>
            <a:endParaRPr lang="en-US" sz="2400" b="1" dirty="0"/>
          </a:p>
          <a:p>
            <a:r>
              <a:rPr lang="en-US" sz="2400" b="1" dirty="0"/>
              <a:t>5. Evaluate when x = 0 </a:t>
            </a:r>
          </a:p>
          <a:p>
            <a:endParaRPr lang="en-US" sz="2400" b="1" dirty="0"/>
          </a:p>
          <a:p>
            <a:endParaRPr lang="en-US" sz="2400" b="1" dirty="0"/>
          </a:p>
          <a:p>
            <a:r>
              <a:rPr lang="en-US" sz="2400" b="1" dirty="0"/>
              <a:t>6.  Evaluate when x = -2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400800" y="2971800"/>
            <a:ext cx="35814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7. Evaluate when x = -1</a:t>
            </a:r>
          </a:p>
          <a:p>
            <a:endParaRPr lang="en-US" sz="2400" b="1" dirty="0"/>
          </a:p>
          <a:p>
            <a:endParaRPr lang="en-US" sz="2400" b="1" dirty="0"/>
          </a:p>
          <a:p>
            <a:endParaRPr lang="en-US" sz="2400" b="1" dirty="0"/>
          </a:p>
          <a:p>
            <a:r>
              <a:rPr lang="en-US" sz="2400" b="1" dirty="0"/>
              <a:t>8. Evaluate when x = 1 </a:t>
            </a:r>
          </a:p>
          <a:p>
            <a:endParaRPr lang="en-US" sz="2400" b="1" dirty="0"/>
          </a:p>
          <a:p>
            <a:endParaRPr lang="en-US" sz="2400" b="1" dirty="0"/>
          </a:p>
          <a:p>
            <a:r>
              <a:rPr lang="en-US" sz="2400" b="1" dirty="0"/>
              <a:t>9.  Evaluate when x = 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95800" y="1524001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-4, -3, -2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419600" y="1981201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-1, 0, 1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495800" y="2362201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2, 3, 4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220200" y="1600201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-4, -3, -2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220200" y="1981201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-1, 0, 1, 2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220200" y="2438401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3, 4, 5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438400" y="3505201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f(x) = -3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514600" y="3962401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f(3) = -3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276600" y="4038600"/>
            <a:ext cx="381000" cy="457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2438400" y="4876801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f(x) = 2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438400" y="5257801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f(0) = 2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200400" y="5257800"/>
            <a:ext cx="381000" cy="457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2514600" y="6019801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f(x) = 4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514600" y="6396336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f(-2) = 4</a:t>
            </a:r>
          </a:p>
        </p:txBody>
      </p:sp>
      <p:sp>
        <p:nvSpPr>
          <p:cNvPr id="24" name="Rectangle 23"/>
          <p:cNvSpPr/>
          <p:nvPr/>
        </p:nvSpPr>
        <p:spPr>
          <a:xfrm>
            <a:off x="3352800" y="6400800"/>
            <a:ext cx="381000" cy="457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6705600" y="3429001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f(x) = 2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781800" y="3886201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f(-1) = 2</a:t>
            </a:r>
          </a:p>
        </p:txBody>
      </p:sp>
      <p:sp>
        <p:nvSpPr>
          <p:cNvPr id="27" name="Rectangle 26"/>
          <p:cNvSpPr/>
          <p:nvPr/>
        </p:nvSpPr>
        <p:spPr>
          <a:xfrm>
            <a:off x="7620000" y="3886200"/>
            <a:ext cx="381000" cy="457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6705600" y="4800601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f(x) = 2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705600" y="5257801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f(-1) = 2</a:t>
            </a:r>
          </a:p>
        </p:txBody>
      </p:sp>
      <p:sp>
        <p:nvSpPr>
          <p:cNvPr id="30" name="Rectangle 29"/>
          <p:cNvSpPr/>
          <p:nvPr/>
        </p:nvSpPr>
        <p:spPr>
          <a:xfrm>
            <a:off x="7543800" y="5257800"/>
            <a:ext cx="381000" cy="381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6858000" y="5943601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f(x) = -1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934200" y="6396336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f(3) = -1</a:t>
            </a:r>
          </a:p>
        </p:txBody>
      </p:sp>
      <p:sp>
        <p:nvSpPr>
          <p:cNvPr id="33" name="Rectangle 32"/>
          <p:cNvSpPr/>
          <p:nvPr/>
        </p:nvSpPr>
        <p:spPr>
          <a:xfrm>
            <a:off x="7696200" y="6477000"/>
            <a:ext cx="381000" cy="381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183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1" grpId="0" animBg="1"/>
      <p:bldP spid="24" grpId="0" animBg="1"/>
      <p:bldP spid="27" grpId="0" animBg="1"/>
      <p:bldP spid="30" grpId="0" animBg="1"/>
      <p:bldP spid="3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r>
              <a:rPr lang="en-US" dirty="0"/>
              <a:t>Evaluating Step Functions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21875" t="35156" r="59375" b="45313"/>
          <a:stretch>
            <a:fillRect/>
          </a:stretch>
        </p:blipFill>
        <p:spPr bwMode="auto">
          <a:xfrm>
            <a:off x="1828800" y="762000"/>
            <a:ext cx="292608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62500" t="35156" r="19737" b="45313"/>
          <a:stretch>
            <a:fillRect/>
          </a:stretch>
        </p:blipFill>
        <p:spPr bwMode="auto">
          <a:xfrm>
            <a:off x="7467600" y="914400"/>
            <a:ext cx="2743200" cy="241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5"/>
          <p:cNvCxnSpPr/>
          <p:nvPr/>
        </p:nvCxnSpPr>
        <p:spPr>
          <a:xfrm>
            <a:off x="6019800" y="1447800"/>
            <a:ext cx="0" cy="54102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981200" y="3505200"/>
            <a:ext cx="3581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10. Evaluate when x = -6</a:t>
            </a:r>
          </a:p>
          <a:p>
            <a:endParaRPr lang="en-US" sz="2400" b="1" dirty="0"/>
          </a:p>
          <a:p>
            <a:endParaRPr lang="en-US" sz="2400" b="1" dirty="0"/>
          </a:p>
          <a:p>
            <a:r>
              <a:rPr lang="en-US" sz="2400" b="1" dirty="0"/>
              <a:t>11. Evaluate when x = 0</a:t>
            </a:r>
          </a:p>
          <a:p>
            <a:r>
              <a:rPr lang="en-US" sz="2400" b="1" dirty="0"/>
              <a:t> </a:t>
            </a:r>
          </a:p>
          <a:p>
            <a:endParaRPr lang="en-US" sz="2400" b="1" dirty="0"/>
          </a:p>
          <a:p>
            <a:r>
              <a:rPr lang="en-US" sz="2400" b="1" dirty="0"/>
              <a:t>12.  Evaluate when x = 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553200" y="3429000"/>
            <a:ext cx="3581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13. Evaluate when x = -1</a:t>
            </a:r>
          </a:p>
          <a:p>
            <a:endParaRPr lang="en-US" sz="2400" b="1" dirty="0"/>
          </a:p>
          <a:p>
            <a:endParaRPr lang="en-US" sz="2400" b="1" dirty="0"/>
          </a:p>
          <a:p>
            <a:r>
              <a:rPr lang="en-US" sz="2400" b="1" dirty="0"/>
              <a:t>14. Evaluate when x = 2 </a:t>
            </a:r>
          </a:p>
          <a:p>
            <a:endParaRPr lang="en-US" sz="2400" b="1" dirty="0"/>
          </a:p>
          <a:p>
            <a:endParaRPr lang="en-US" sz="2400" b="1" dirty="0"/>
          </a:p>
          <a:p>
            <a:r>
              <a:rPr lang="en-US" sz="2400" b="1" dirty="0"/>
              <a:t>15.  Evaluate when x = -3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057400" y="3962401"/>
            <a:ext cx="289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When x = -6, f(-6) =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133600" y="5105401"/>
            <a:ext cx="289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When x = 0, f(0) =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286000" y="6172201"/>
            <a:ext cx="289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When x = 1, f(1) =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934200" y="3962401"/>
            <a:ext cx="289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When x = -1, f(-1) =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858000" y="5029201"/>
            <a:ext cx="289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When x = 2, f(2) =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858000" y="6096001"/>
            <a:ext cx="289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When x = -3, f(-3) =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648200" y="3962401"/>
            <a:ext cx="609600" cy="461665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-1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572000" y="5105401"/>
            <a:ext cx="609600" cy="461665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724400" y="6172201"/>
            <a:ext cx="609600" cy="461665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525000" y="3962401"/>
            <a:ext cx="609600" cy="461665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296400" y="5029201"/>
            <a:ext cx="609600" cy="461665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9525000" y="6096001"/>
            <a:ext cx="609600" cy="461665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-1</a:t>
            </a:r>
          </a:p>
        </p:txBody>
      </p:sp>
    </p:spTree>
    <p:extLst>
      <p:ext uri="{BB962C8B-B14F-4D97-AF65-F5344CB8AC3E}">
        <p14:creationId xmlns:p14="http://schemas.microsoft.com/office/powerpoint/2010/main" val="2383074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Graphing Step Functions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lum bright="-40000" contrast="40000"/>
          </a:blip>
          <a:srcRect l="20000" t="33594" r="51250" b="54687"/>
          <a:stretch>
            <a:fillRect/>
          </a:stretch>
        </p:blipFill>
        <p:spPr bwMode="auto">
          <a:xfrm>
            <a:off x="1981200" y="1295400"/>
            <a:ext cx="514096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905000" y="533401"/>
            <a:ext cx="91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16)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905000" y="3352800"/>
          <a:ext cx="1143000" cy="3251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1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502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02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02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02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02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3429000" y="3352800"/>
          <a:ext cx="1143000" cy="3251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1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502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02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02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02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02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4876800" y="3352800"/>
          <a:ext cx="1143000" cy="3251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1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502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02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02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02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02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9" name="irc_mi" descr="http://mathbits.com/MathBits/StudentResources/GraphPaper/14by14%20axes.jpg"/>
          <p:cNvPicPr/>
          <p:nvPr/>
        </p:nvPicPr>
        <p:blipFill>
          <a:blip r:embed="rId3" cstate="print">
            <a:lum bright="-40000" contrast="40000"/>
          </a:blip>
          <a:srcRect/>
          <a:stretch>
            <a:fillRect/>
          </a:stretch>
        </p:blipFill>
        <p:spPr bwMode="auto">
          <a:xfrm>
            <a:off x="6553200" y="2438400"/>
            <a:ext cx="38100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1981200" y="4114800"/>
            <a:ext cx="838200" cy="17953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600"/>
              </a:spcAft>
            </a:pPr>
            <a:r>
              <a:rPr lang="en-US" sz="2800" b="1" dirty="0">
                <a:solidFill>
                  <a:srgbClr val="FF0000"/>
                </a:solidFill>
              </a:rPr>
              <a:t>-2</a:t>
            </a:r>
          </a:p>
          <a:p>
            <a:pPr>
              <a:spcAft>
                <a:spcPts val="1600"/>
              </a:spcAft>
            </a:pPr>
            <a:r>
              <a:rPr lang="en-US" sz="2800" b="1" dirty="0">
                <a:solidFill>
                  <a:srgbClr val="FF0000"/>
                </a:solidFill>
              </a:rPr>
              <a:t>-1 </a:t>
            </a:r>
          </a:p>
          <a:p>
            <a:pPr>
              <a:spcAft>
                <a:spcPts val="1600"/>
              </a:spcAft>
            </a:pPr>
            <a:r>
              <a:rPr lang="en-US" sz="2800" b="1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505200" y="4038600"/>
            <a:ext cx="838200" cy="17953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600"/>
              </a:spcAft>
            </a:pPr>
            <a:r>
              <a:rPr lang="en-US" sz="2800" b="1" dirty="0">
                <a:solidFill>
                  <a:srgbClr val="FF0000"/>
                </a:solidFill>
              </a:rPr>
              <a:t>0</a:t>
            </a:r>
          </a:p>
          <a:p>
            <a:pPr>
              <a:spcAft>
                <a:spcPts val="1600"/>
              </a:spcAft>
            </a:pPr>
            <a:r>
              <a:rPr lang="en-US" sz="2800" b="1" dirty="0">
                <a:solidFill>
                  <a:srgbClr val="FF0000"/>
                </a:solidFill>
              </a:rPr>
              <a:t>1 </a:t>
            </a:r>
          </a:p>
          <a:p>
            <a:pPr>
              <a:spcAft>
                <a:spcPts val="1600"/>
              </a:spcAft>
            </a:pPr>
            <a:r>
              <a:rPr lang="en-US" sz="28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876800" y="4038600"/>
            <a:ext cx="838200" cy="17953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600"/>
              </a:spcAft>
            </a:pPr>
            <a:r>
              <a:rPr lang="en-US" sz="2800" b="1" dirty="0">
                <a:solidFill>
                  <a:srgbClr val="FF0000"/>
                </a:solidFill>
              </a:rPr>
              <a:t>2</a:t>
            </a:r>
          </a:p>
          <a:p>
            <a:pPr>
              <a:spcAft>
                <a:spcPts val="1600"/>
              </a:spcAft>
            </a:pPr>
            <a:r>
              <a:rPr lang="en-US" sz="2800" b="1" dirty="0">
                <a:solidFill>
                  <a:srgbClr val="FF0000"/>
                </a:solidFill>
              </a:rPr>
              <a:t>3 </a:t>
            </a:r>
          </a:p>
          <a:p>
            <a:pPr>
              <a:spcAft>
                <a:spcPts val="1600"/>
              </a:spcAft>
            </a:pPr>
            <a:r>
              <a:rPr lang="en-US" sz="28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667000" y="4114800"/>
            <a:ext cx="838200" cy="17953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600"/>
              </a:spcAft>
            </a:pPr>
            <a:r>
              <a:rPr lang="en-US" sz="2800" b="1" dirty="0">
                <a:solidFill>
                  <a:srgbClr val="FF0000"/>
                </a:solidFill>
              </a:rPr>
              <a:t>5</a:t>
            </a:r>
          </a:p>
          <a:p>
            <a:pPr>
              <a:spcAft>
                <a:spcPts val="1600"/>
              </a:spcAft>
            </a:pPr>
            <a:r>
              <a:rPr lang="en-US" sz="2800" b="1" dirty="0">
                <a:solidFill>
                  <a:srgbClr val="FF0000"/>
                </a:solidFill>
              </a:rPr>
              <a:t>5 </a:t>
            </a:r>
          </a:p>
          <a:p>
            <a:pPr>
              <a:spcAft>
                <a:spcPts val="1600"/>
              </a:spcAft>
            </a:pPr>
            <a:r>
              <a:rPr lang="en-US" sz="28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038600" y="4114800"/>
            <a:ext cx="838200" cy="17953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600"/>
              </a:spcAft>
            </a:pPr>
            <a:r>
              <a:rPr lang="en-US" sz="2800" b="1" dirty="0">
                <a:solidFill>
                  <a:srgbClr val="FF0000"/>
                </a:solidFill>
              </a:rPr>
              <a:t>3</a:t>
            </a:r>
          </a:p>
          <a:p>
            <a:pPr>
              <a:spcAft>
                <a:spcPts val="1600"/>
              </a:spcAft>
            </a:pPr>
            <a:r>
              <a:rPr lang="en-US" sz="2800" b="1" dirty="0">
                <a:solidFill>
                  <a:srgbClr val="FF0000"/>
                </a:solidFill>
              </a:rPr>
              <a:t>3 </a:t>
            </a:r>
          </a:p>
          <a:p>
            <a:pPr>
              <a:spcAft>
                <a:spcPts val="1600"/>
              </a:spcAft>
            </a:pPr>
            <a:r>
              <a:rPr lang="en-US" sz="28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486400" y="4038600"/>
            <a:ext cx="838200" cy="17953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600"/>
              </a:spcAft>
            </a:pPr>
            <a:r>
              <a:rPr lang="en-US" sz="2800" b="1" dirty="0">
                <a:solidFill>
                  <a:srgbClr val="FF0000"/>
                </a:solidFill>
              </a:rPr>
              <a:t>1</a:t>
            </a:r>
          </a:p>
          <a:p>
            <a:pPr>
              <a:spcAft>
                <a:spcPts val="1600"/>
              </a:spcAft>
            </a:pPr>
            <a:r>
              <a:rPr lang="en-US" sz="2800" b="1" dirty="0">
                <a:solidFill>
                  <a:srgbClr val="FF0000"/>
                </a:solidFill>
              </a:rPr>
              <a:t>1 </a:t>
            </a:r>
          </a:p>
          <a:p>
            <a:pPr>
              <a:spcAft>
                <a:spcPts val="1600"/>
              </a:spcAft>
            </a:pPr>
            <a:r>
              <a:rPr lang="en-US" sz="2800" b="1" dirty="0">
                <a:solidFill>
                  <a:srgbClr val="FF0000"/>
                </a:solidFill>
              </a:rPr>
              <a:t>1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5910E5A7-36FE-4073-819B-E2EEF8A57700}"/>
              </a:ext>
            </a:extLst>
          </p:cNvPr>
          <p:cNvCxnSpPr/>
          <p:nvPr/>
        </p:nvCxnSpPr>
        <p:spPr>
          <a:xfrm>
            <a:off x="1611923" y="5638800"/>
            <a:ext cx="37103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B067A141-EB61-4940-9840-FA521ACC53D4}"/>
              </a:ext>
            </a:extLst>
          </p:cNvPr>
          <p:cNvSpPr txBox="1"/>
          <p:nvPr/>
        </p:nvSpPr>
        <p:spPr>
          <a:xfrm>
            <a:off x="468922" y="5406868"/>
            <a:ext cx="1143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/>
              <a:t>OPEN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E1DCFD67-DDAE-41B5-A0C7-6E071068874F}"/>
              </a:ext>
            </a:extLst>
          </p:cNvPr>
          <p:cNvCxnSpPr>
            <a:cxnSpLocks/>
          </p:cNvCxnSpPr>
          <p:nvPr/>
        </p:nvCxnSpPr>
        <p:spPr>
          <a:xfrm flipV="1">
            <a:off x="3505200" y="5833963"/>
            <a:ext cx="304800" cy="3620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01EB9C08-01E6-4092-A49F-7B38BDBFEACD}"/>
              </a:ext>
            </a:extLst>
          </p:cNvPr>
          <p:cNvSpPr txBox="1"/>
          <p:nvPr/>
        </p:nvSpPr>
        <p:spPr>
          <a:xfrm>
            <a:off x="2362199" y="5964089"/>
            <a:ext cx="1143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/>
              <a:t>OPEN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8454E414-31C8-4AFC-86C7-42DE30CFDABE}"/>
              </a:ext>
            </a:extLst>
          </p:cNvPr>
          <p:cNvCxnSpPr>
            <a:cxnSpLocks/>
          </p:cNvCxnSpPr>
          <p:nvPr/>
        </p:nvCxnSpPr>
        <p:spPr>
          <a:xfrm flipV="1">
            <a:off x="4937175" y="5801026"/>
            <a:ext cx="304800" cy="3620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615EB049-200E-43B4-B7C1-CA2FA324F9C1}"/>
              </a:ext>
            </a:extLst>
          </p:cNvPr>
          <p:cNvSpPr txBox="1"/>
          <p:nvPr/>
        </p:nvSpPr>
        <p:spPr>
          <a:xfrm>
            <a:off x="3794174" y="5931152"/>
            <a:ext cx="1143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/>
              <a:t>OPEN</a:t>
            </a:r>
          </a:p>
        </p:txBody>
      </p:sp>
      <p:pic>
        <p:nvPicPr>
          <p:cNvPr id="25" name="Picture 24" descr="A close up of text on a whiteboard&#10;&#10;Description generated with very high confidence">
            <a:extLst>
              <a:ext uri="{FF2B5EF4-FFF2-40B4-BE49-F238E27FC236}">
                <a16:creationId xmlns:a16="http://schemas.microsoft.com/office/drawing/2014/main" id="{F1FD2B3F-46A5-483B-9AE7-36D75496662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00" t="19680" r="14932" b="12928"/>
          <a:stretch/>
        </p:blipFill>
        <p:spPr>
          <a:xfrm rot="5400000">
            <a:off x="6629688" y="2149920"/>
            <a:ext cx="4381706" cy="4914117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55463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  <p:bldP spid="19" grpId="0"/>
      <p:bldP spid="21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609601"/>
            <a:ext cx="8229600" cy="5516563"/>
          </a:xfrm>
        </p:spPr>
        <p:txBody>
          <a:bodyPr/>
          <a:lstStyle/>
          <a:p>
            <a:pPr>
              <a:buNone/>
            </a:pPr>
            <a:r>
              <a:rPr lang="en-US" dirty="0"/>
              <a:t>A piecewise function with either be: 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Continuous             OR              discontinuous</a:t>
            </a:r>
          </a:p>
          <a:p>
            <a:pPr>
              <a:buNone/>
            </a:pPr>
            <a:r>
              <a:rPr lang="en-US" sz="2000" dirty="0"/>
              <a:t>(all connected)				     (disconnected)</a:t>
            </a:r>
          </a:p>
        </p:txBody>
      </p:sp>
      <p:pic>
        <p:nvPicPr>
          <p:cNvPr id="17410" name="Picture 2" descr="https://upload.wikimedia.org/wikipedia/commons/thumb/c/c0/Upper_semi.svg/220px-Upper_semi.svg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lum bright="-40000" contrast="40000"/>
          </a:blip>
          <a:srcRect/>
          <a:stretch>
            <a:fillRect/>
          </a:stretch>
        </p:blipFill>
        <p:spPr bwMode="auto">
          <a:xfrm>
            <a:off x="6705600" y="3200400"/>
            <a:ext cx="3203310" cy="2286000"/>
          </a:xfrm>
          <a:prstGeom prst="rect">
            <a:avLst/>
          </a:prstGeom>
          <a:noFill/>
        </p:spPr>
      </p:pic>
      <p:pic>
        <p:nvPicPr>
          <p:cNvPr id="17412" name="Picture 4" descr="http://mathbitsnotebook.com/Algebra1/FunctionGraphs/PW1.gif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lum bright="-40000" contrast="40000"/>
          </a:blip>
          <a:srcRect b="14286"/>
          <a:stretch>
            <a:fillRect/>
          </a:stretch>
        </p:blipFill>
        <p:spPr bwMode="auto">
          <a:xfrm>
            <a:off x="1676400" y="2743200"/>
            <a:ext cx="3733800" cy="3200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Graphing Step Functions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lum bright="-40000" contrast="40000"/>
          </a:blip>
          <a:srcRect l="20000" t="50000" r="53750" b="35937"/>
          <a:stretch>
            <a:fillRect/>
          </a:stretch>
        </p:blipFill>
        <p:spPr bwMode="auto">
          <a:xfrm>
            <a:off x="1905000" y="1219200"/>
            <a:ext cx="444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752600" y="609601"/>
            <a:ext cx="91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17)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905000" y="3352800"/>
          <a:ext cx="1143000" cy="3251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1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502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02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02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02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02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3352800" y="3352800"/>
          <a:ext cx="1143000" cy="3251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1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502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02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02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02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02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4876800" y="3352800"/>
          <a:ext cx="1143000" cy="3251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1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502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02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02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02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02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9" name="irc_mi" descr="http://mathbits.com/MathBits/StudentResources/GraphPaper/14by14%20axes.jpg"/>
          <p:cNvPicPr/>
          <p:nvPr/>
        </p:nvPicPr>
        <p:blipFill>
          <a:blip r:embed="rId3" cstate="print">
            <a:lum bright="-40000" contrast="40000"/>
          </a:blip>
          <a:srcRect/>
          <a:stretch>
            <a:fillRect/>
          </a:stretch>
        </p:blipFill>
        <p:spPr bwMode="auto">
          <a:xfrm>
            <a:off x="6629400" y="1524000"/>
            <a:ext cx="38100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1981200" y="4114801"/>
            <a:ext cx="838200" cy="30675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400"/>
              </a:spcAft>
            </a:pPr>
            <a:r>
              <a:rPr lang="en-US" sz="2800" b="1" dirty="0">
                <a:solidFill>
                  <a:srgbClr val="FF0000"/>
                </a:solidFill>
              </a:rPr>
              <a:t>-5</a:t>
            </a:r>
          </a:p>
          <a:p>
            <a:pPr>
              <a:spcAft>
                <a:spcPts val="1400"/>
              </a:spcAft>
            </a:pPr>
            <a:r>
              <a:rPr lang="en-US" sz="2800" b="1" dirty="0">
                <a:solidFill>
                  <a:srgbClr val="FF0000"/>
                </a:solidFill>
              </a:rPr>
              <a:t>-4</a:t>
            </a:r>
          </a:p>
          <a:p>
            <a:pPr>
              <a:spcAft>
                <a:spcPts val="1400"/>
              </a:spcAft>
            </a:pPr>
            <a:r>
              <a:rPr lang="en-US" sz="2800" b="1" dirty="0">
                <a:solidFill>
                  <a:srgbClr val="FF0000"/>
                </a:solidFill>
              </a:rPr>
              <a:t>-3</a:t>
            </a:r>
          </a:p>
          <a:p>
            <a:pPr>
              <a:spcAft>
                <a:spcPts val="1400"/>
              </a:spcAft>
            </a:pPr>
            <a:r>
              <a:rPr lang="en-US" sz="2800" b="1" dirty="0">
                <a:solidFill>
                  <a:srgbClr val="FF0000"/>
                </a:solidFill>
              </a:rPr>
              <a:t>-2 </a:t>
            </a:r>
          </a:p>
          <a:p>
            <a:pPr>
              <a:spcAft>
                <a:spcPts val="1400"/>
              </a:spcAft>
            </a:pPr>
            <a:r>
              <a:rPr lang="en-US" sz="2800" b="1" dirty="0">
                <a:solidFill>
                  <a:srgbClr val="FF0000"/>
                </a:solidFill>
              </a:rPr>
              <a:t>-1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352800" y="4038601"/>
            <a:ext cx="838200" cy="30675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600"/>
              </a:spcAft>
            </a:pPr>
            <a:r>
              <a:rPr lang="en-US" sz="2800" b="1" dirty="0">
                <a:solidFill>
                  <a:srgbClr val="FF0000"/>
                </a:solidFill>
              </a:rPr>
              <a:t>-1</a:t>
            </a:r>
          </a:p>
          <a:p>
            <a:pPr>
              <a:spcAft>
                <a:spcPts val="1600"/>
              </a:spcAft>
            </a:pPr>
            <a:r>
              <a:rPr lang="en-US" sz="2800" b="1" dirty="0">
                <a:solidFill>
                  <a:srgbClr val="FF0000"/>
                </a:solidFill>
              </a:rPr>
              <a:t>0</a:t>
            </a:r>
          </a:p>
          <a:p>
            <a:pPr>
              <a:spcAft>
                <a:spcPts val="1600"/>
              </a:spcAft>
            </a:pPr>
            <a:r>
              <a:rPr lang="en-US" sz="2800" b="1" dirty="0">
                <a:solidFill>
                  <a:srgbClr val="FF0000"/>
                </a:solidFill>
              </a:rPr>
              <a:t>1</a:t>
            </a:r>
          </a:p>
          <a:p>
            <a:pPr>
              <a:spcAft>
                <a:spcPts val="1600"/>
              </a:spcAft>
            </a:pPr>
            <a:r>
              <a:rPr lang="en-US" sz="2800" b="1" dirty="0">
                <a:solidFill>
                  <a:srgbClr val="FF0000"/>
                </a:solidFill>
              </a:rPr>
              <a:t>2 </a:t>
            </a:r>
          </a:p>
          <a:p>
            <a:pPr>
              <a:spcAft>
                <a:spcPts val="1600"/>
              </a:spcAft>
            </a:pPr>
            <a:r>
              <a:rPr lang="en-US" sz="28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876800" y="4038601"/>
            <a:ext cx="838200" cy="30675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600"/>
              </a:spcAft>
            </a:pPr>
            <a:r>
              <a:rPr lang="en-US" sz="2800" b="1" dirty="0">
                <a:solidFill>
                  <a:srgbClr val="FF0000"/>
                </a:solidFill>
              </a:rPr>
              <a:t>3</a:t>
            </a:r>
          </a:p>
          <a:p>
            <a:pPr>
              <a:spcAft>
                <a:spcPts val="1600"/>
              </a:spcAft>
            </a:pPr>
            <a:r>
              <a:rPr lang="en-US" sz="2800" b="1" dirty="0">
                <a:solidFill>
                  <a:srgbClr val="FF0000"/>
                </a:solidFill>
              </a:rPr>
              <a:t>4</a:t>
            </a:r>
          </a:p>
          <a:p>
            <a:pPr>
              <a:spcAft>
                <a:spcPts val="1600"/>
              </a:spcAft>
            </a:pPr>
            <a:r>
              <a:rPr lang="en-US" sz="2800" b="1" dirty="0">
                <a:solidFill>
                  <a:srgbClr val="FF0000"/>
                </a:solidFill>
              </a:rPr>
              <a:t>5</a:t>
            </a:r>
          </a:p>
          <a:p>
            <a:pPr>
              <a:spcAft>
                <a:spcPts val="1600"/>
              </a:spcAft>
            </a:pPr>
            <a:r>
              <a:rPr lang="en-US" sz="2800" b="1" dirty="0">
                <a:solidFill>
                  <a:srgbClr val="FF0000"/>
                </a:solidFill>
              </a:rPr>
              <a:t>6 </a:t>
            </a:r>
          </a:p>
          <a:p>
            <a:pPr>
              <a:spcAft>
                <a:spcPts val="1600"/>
              </a:spcAft>
            </a:pPr>
            <a:r>
              <a:rPr lang="en-US" sz="2800" b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514600" y="4038601"/>
            <a:ext cx="838200" cy="30675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600"/>
              </a:spcAft>
            </a:pPr>
            <a:r>
              <a:rPr lang="en-US" sz="2800" b="1" dirty="0">
                <a:solidFill>
                  <a:srgbClr val="FF0000"/>
                </a:solidFill>
              </a:rPr>
              <a:t>7</a:t>
            </a:r>
          </a:p>
          <a:p>
            <a:pPr>
              <a:spcAft>
                <a:spcPts val="1600"/>
              </a:spcAft>
            </a:pPr>
            <a:r>
              <a:rPr lang="en-US" sz="2800" b="1" dirty="0">
                <a:solidFill>
                  <a:srgbClr val="FF0000"/>
                </a:solidFill>
              </a:rPr>
              <a:t>7</a:t>
            </a:r>
          </a:p>
          <a:p>
            <a:pPr>
              <a:spcAft>
                <a:spcPts val="1600"/>
              </a:spcAft>
            </a:pPr>
            <a:r>
              <a:rPr lang="en-US" sz="2800" b="1" dirty="0">
                <a:solidFill>
                  <a:srgbClr val="FF0000"/>
                </a:solidFill>
              </a:rPr>
              <a:t>7</a:t>
            </a:r>
          </a:p>
          <a:p>
            <a:pPr>
              <a:spcAft>
                <a:spcPts val="1600"/>
              </a:spcAft>
            </a:pPr>
            <a:r>
              <a:rPr lang="en-US" sz="2800" b="1" dirty="0">
                <a:solidFill>
                  <a:srgbClr val="FF0000"/>
                </a:solidFill>
              </a:rPr>
              <a:t>7 </a:t>
            </a:r>
          </a:p>
          <a:p>
            <a:pPr>
              <a:spcAft>
                <a:spcPts val="1600"/>
              </a:spcAft>
            </a:pPr>
            <a:r>
              <a:rPr lang="en-US" sz="2800" b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962400" y="4038601"/>
            <a:ext cx="838200" cy="30675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600"/>
              </a:spcAft>
            </a:pPr>
            <a:r>
              <a:rPr lang="en-US" sz="2800" b="1" dirty="0">
                <a:solidFill>
                  <a:srgbClr val="FF0000"/>
                </a:solidFill>
              </a:rPr>
              <a:t>3</a:t>
            </a:r>
          </a:p>
          <a:p>
            <a:pPr>
              <a:spcAft>
                <a:spcPts val="1600"/>
              </a:spcAft>
            </a:pPr>
            <a:r>
              <a:rPr lang="en-US" sz="2800" b="1" dirty="0">
                <a:solidFill>
                  <a:srgbClr val="FF0000"/>
                </a:solidFill>
              </a:rPr>
              <a:t>3</a:t>
            </a:r>
          </a:p>
          <a:p>
            <a:pPr>
              <a:spcAft>
                <a:spcPts val="1600"/>
              </a:spcAft>
            </a:pPr>
            <a:r>
              <a:rPr lang="en-US" sz="2800" b="1" dirty="0">
                <a:solidFill>
                  <a:srgbClr val="FF0000"/>
                </a:solidFill>
              </a:rPr>
              <a:t>3</a:t>
            </a:r>
          </a:p>
          <a:p>
            <a:pPr>
              <a:spcAft>
                <a:spcPts val="1600"/>
              </a:spcAft>
            </a:pPr>
            <a:r>
              <a:rPr lang="en-US" sz="2800" b="1" dirty="0">
                <a:solidFill>
                  <a:srgbClr val="FF0000"/>
                </a:solidFill>
              </a:rPr>
              <a:t>3 </a:t>
            </a:r>
          </a:p>
          <a:p>
            <a:pPr>
              <a:spcAft>
                <a:spcPts val="1600"/>
              </a:spcAft>
            </a:pPr>
            <a:r>
              <a:rPr lang="en-US" sz="28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511800" y="4141193"/>
            <a:ext cx="838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b="1" dirty="0">
                <a:solidFill>
                  <a:srgbClr val="FF0000"/>
                </a:solidFill>
              </a:rPr>
              <a:t>-1</a:t>
            </a:r>
          </a:p>
          <a:p>
            <a:pPr>
              <a:spcAft>
                <a:spcPts val="1200"/>
              </a:spcAft>
            </a:pPr>
            <a:r>
              <a:rPr lang="en-US" sz="2800" b="1" dirty="0">
                <a:solidFill>
                  <a:srgbClr val="FF0000"/>
                </a:solidFill>
              </a:rPr>
              <a:t>-1</a:t>
            </a:r>
          </a:p>
          <a:p>
            <a:pPr>
              <a:spcAft>
                <a:spcPts val="1200"/>
              </a:spcAft>
            </a:pPr>
            <a:r>
              <a:rPr lang="en-US" sz="2800" b="1" dirty="0">
                <a:solidFill>
                  <a:srgbClr val="FF0000"/>
                </a:solidFill>
              </a:rPr>
              <a:t>-1</a:t>
            </a:r>
          </a:p>
          <a:p>
            <a:pPr>
              <a:spcAft>
                <a:spcPts val="1200"/>
              </a:spcAft>
            </a:pPr>
            <a:r>
              <a:rPr lang="en-US" sz="2800" b="1" dirty="0">
                <a:solidFill>
                  <a:srgbClr val="FF0000"/>
                </a:solidFill>
              </a:rPr>
              <a:t>-1 </a:t>
            </a:r>
          </a:p>
          <a:p>
            <a:pPr>
              <a:spcAft>
                <a:spcPts val="1200"/>
              </a:spcAft>
            </a:pPr>
            <a:r>
              <a:rPr lang="en-US" sz="2800" b="1" dirty="0">
                <a:solidFill>
                  <a:srgbClr val="FF0000"/>
                </a:solidFill>
              </a:rPr>
              <a:t>-1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1AC5561A-E94C-48EC-8D63-43A897A13990}"/>
              </a:ext>
            </a:extLst>
          </p:cNvPr>
          <p:cNvCxnSpPr/>
          <p:nvPr/>
        </p:nvCxnSpPr>
        <p:spPr>
          <a:xfrm>
            <a:off x="1524000" y="6741826"/>
            <a:ext cx="37103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CEC0EABA-B664-48D3-B95A-F124B1C14327}"/>
              </a:ext>
            </a:extLst>
          </p:cNvPr>
          <p:cNvSpPr txBox="1"/>
          <p:nvPr/>
        </p:nvSpPr>
        <p:spPr>
          <a:xfrm>
            <a:off x="380999" y="6509894"/>
            <a:ext cx="1143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/>
              <a:t>OPEN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CA280A1-ACFD-44AE-AF1F-B9D4FCCED175}"/>
              </a:ext>
            </a:extLst>
          </p:cNvPr>
          <p:cNvSpPr txBox="1"/>
          <p:nvPr/>
        </p:nvSpPr>
        <p:spPr>
          <a:xfrm>
            <a:off x="2352234" y="6604000"/>
            <a:ext cx="1143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/>
              <a:t>OPEN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AF83A09-E09F-4DAD-9F5A-102C7D853DEC}"/>
              </a:ext>
            </a:extLst>
          </p:cNvPr>
          <p:cNvSpPr txBox="1"/>
          <p:nvPr/>
        </p:nvSpPr>
        <p:spPr>
          <a:xfrm>
            <a:off x="3866269" y="6557160"/>
            <a:ext cx="1143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/>
              <a:t>OPEN</a:t>
            </a:r>
          </a:p>
        </p:txBody>
      </p:sp>
      <p:pic>
        <p:nvPicPr>
          <p:cNvPr id="22" name="Picture 21" descr="A close up of text on a whiteboard&#10;&#10;Description generated with very high confidence">
            <a:extLst>
              <a:ext uri="{FF2B5EF4-FFF2-40B4-BE49-F238E27FC236}">
                <a16:creationId xmlns:a16="http://schemas.microsoft.com/office/drawing/2014/main" id="{2638C081-6D41-4258-88FE-0ED167D49C8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00" t="17407" r="19615" b="24814"/>
          <a:stretch/>
        </p:blipFill>
        <p:spPr>
          <a:xfrm rot="5400000">
            <a:off x="6729913" y="1171620"/>
            <a:ext cx="4530397" cy="4861161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004630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  <p:bldP spid="18" grpId="0"/>
      <p:bldP spid="20" grpId="0"/>
      <p:bldP spid="2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Graphing Step Functions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lum bright="-40000" contrast="40000"/>
          </a:blip>
          <a:srcRect l="60000" t="33594" r="15625" b="53906"/>
          <a:stretch>
            <a:fillRect/>
          </a:stretch>
        </p:blipFill>
        <p:spPr bwMode="auto">
          <a:xfrm>
            <a:off x="1828801" y="1295400"/>
            <a:ext cx="4271963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828800" y="609601"/>
            <a:ext cx="91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18)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905000" y="3352800"/>
          <a:ext cx="1143000" cy="3251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1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502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02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02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02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02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3429000" y="3352800"/>
          <a:ext cx="1143000" cy="3251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1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502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02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02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02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02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4953000" y="3352800"/>
          <a:ext cx="1143000" cy="3251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1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502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02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02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02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02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9" name="irc_mi" descr="http://mathbits.com/MathBits/StudentResources/GraphPaper/14by14%20axes.jpg"/>
          <p:cNvPicPr/>
          <p:nvPr/>
        </p:nvPicPr>
        <p:blipFill>
          <a:blip r:embed="rId3" cstate="print">
            <a:lum bright="-40000" contrast="40000"/>
          </a:blip>
          <a:srcRect/>
          <a:stretch>
            <a:fillRect/>
          </a:stretch>
        </p:blipFill>
        <p:spPr bwMode="auto">
          <a:xfrm>
            <a:off x="6629400" y="1524000"/>
            <a:ext cx="38100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1981200" y="4114801"/>
            <a:ext cx="83820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600"/>
              </a:spcAft>
            </a:pPr>
            <a:r>
              <a:rPr lang="en-US" sz="2800" b="1" dirty="0">
                <a:solidFill>
                  <a:srgbClr val="FF0000"/>
                </a:solidFill>
              </a:rPr>
              <a:t>0</a:t>
            </a:r>
          </a:p>
          <a:p>
            <a:pPr>
              <a:spcAft>
                <a:spcPts val="1600"/>
              </a:spcAft>
            </a:pPr>
            <a:r>
              <a:rPr lang="en-US" sz="2800" b="1" dirty="0">
                <a:solidFill>
                  <a:srgbClr val="FF0000"/>
                </a:solidFill>
              </a:rPr>
              <a:t>1</a:t>
            </a:r>
          </a:p>
          <a:p>
            <a:pPr>
              <a:spcAft>
                <a:spcPts val="1600"/>
              </a:spcAft>
            </a:pPr>
            <a:r>
              <a:rPr lang="en-US" sz="2800" b="1" dirty="0">
                <a:solidFill>
                  <a:srgbClr val="FF0000"/>
                </a:solidFill>
              </a:rPr>
              <a:t>2 </a:t>
            </a:r>
          </a:p>
          <a:p>
            <a:pPr>
              <a:spcAft>
                <a:spcPts val="1600"/>
              </a:spcAft>
            </a:pPr>
            <a:r>
              <a:rPr lang="en-US" sz="28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581400" y="4038601"/>
            <a:ext cx="83820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600"/>
              </a:spcAft>
            </a:pPr>
            <a:r>
              <a:rPr lang="en-US" sz="2800" b="1" dirty="0">
                <a:solidFill>
                  <a:srgbClr val="FF0000"/>
                </a:solidFill>
              </a:rPr>
              <a:t>3</a:t>
            </a:r>
          </a:p>
          <a:p>
            <a:pPr>
              <a:spcAft>
                <a:spcPts val="1600"/>
              </a:spcAft>
            </a:pPr>
            <a:r>
              <a:rPr lang="en-US" sz="2800" b="1" dirty="0">
                <a:solidFill>
                  <a:srgbClr val="FF0000"/>
                </a:solidFill>
              </a:rPr>
              <a:t>4</a:t>
            </a:r>
          </a:p>
          <a:p>
            <a:pPr>
              <a:spcAft>
                <a:spcPts val="1600"/>
              </a:spcAft>
            </a:pPr>
            <a:r>
              <a:rPr lang="en-US" sz="2800" b="1" dirty="0">
                <a:solidFill>
                  <a:srgbClr val="FF0000"/>
                </a:solidFill>
              </a:rPr>
              <a:t>5 </a:t>
            </a:r>
          </a:p>
          <a:p>
            <a:pPr>
              <a:spcAft>
                <a:spcPts val="1600"/>
              </a:spcAft>
            </a:pPr>
            <a:r>
              <a:rPr lang="en-US" sz="28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029200" y="4114801"/>
            <a:ext cx="838200" cy="30675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600"/>
              </a:spcAft>
            </a:pPr>
            <a:r>
              <a:rPr lang="en-US" sz="2800" b="1" dirty="0">
                <a:solidFill>
                  <a:srgbClr val="FF0000"/>
                </a:solidFill>
              </a:rPr>
              <a:t>6</a:t>
            </a:r>
          </a:p>
          <a:p>
            <a:pPr>
              <a:spcAft>
                <a:spcPts val="1600"/>
              </a:spcAft>
            </a:pPr>
            <a:r>
              <a:rPr lang="en-US" sz="2800" b="1" dirty="0">
                <a:solidFill>
                  <a:srgbClr val="FF0000"/>
                </a:solidFill>
              </a:rPr>
              <a:t>7</a:t>
            </a:r>
          </a:p>
          <a:p>
            <a:pPr>
              <a:spcAft>
                <a:spcPts val="1600"/>
              </a:spcAft>
            </a:pPr>
            <a:r>
              <a:rPr lang="en-US" sz="2800" b="1" dirty="0">
                <a:solidFill>
                  <a:srgbClr val="FF0000"/>
                </a:solidFill>
              </a:rPr>
              <a:t>8 </a:t>
            </a:r>
          </a:p>
          <a:p>
            <a:pPr>
              <a:spcAft>
                <a:spcPts val="1600"/>
              </a:spcAft>
            </a:pPr>
            <a:r>
              <a:rPr lang="en-US" sz="2800" b="1" dirty="0">
                <a:solidFill>
                  <a:srgbClr val="FF0000"/>
                </a:solidFill>
              </a:rPr>
              <a:t>9</a:t>
            </a:r>
          </a:p>
          <a:p>
            <a:pPr>
              <a:spcAft>
                <a:spcPts val="1600"/>
              </a:spcAft>
            </a:pP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14600" y="4114801"/>
            <a:ext cx="83820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600"/>
              </a:spcAft>
            </a:pPr>
            <a:r>
              <a:rPr lang="en-US" sz="2800" b="1" dirty="0">
                <a:solidFill>
                  <a:srgbClr val="FF0000"/>
                </a:solidFill>
              </a:rPr>
              <a:t>8</a:t>
            </a:r>
          </a:p>
          <a:p>
            <a:pPr>
              <a:spcAft>
                <a:spcPts val="1600"/>
              </a:spcAft>
            </a:pPr>
            <a:r>
              <a:rPr lang="en-US" sz="2800" b="1" dirty="0">
                <a:solidFill>
                  <a:srgbClr val="FF0000"/>
                </a:solidFill>
              </a:rPr>
              <a:t>8</a:t>
            </a:r>
          </a:p>
          <a:p>
            <a:pPr>
              <a:spcAft>
                <a:spcPts val="1600"/>
              </a:spcAft>
            </a:pPr>
            <a:r>
              <a:rPr lang="en-US" sz="2800" b="1" dirty="0">
                <a:solidFill>
                  <a:srgbClr val="FF0000"/>
                </a:solidFill>
              </a:rPr>
              <a:t>8 </a:t>
            </a:r>
          </a:p>
          <a:p>
            <a:pPr>
              <a:spcAft>
                <a:spcPts val="1600"/>
              </a:spcAft>
            </a:pPr>
            <a:r>
              <a:rPr lang="en-US" sz="28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038600" y="4038601"/>
            <a:ext cx="83820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600"/>
              </a:spcAft>
            </a:pPr>
            <a:r>
              <a:rPr lang="en-US" sz="2800" b="1" dirty="0">
                <a:solidFill>
                  <a:srgbClr val="FF0000"/>
                </a:solidFill>
              </a:rPr>
              <a:t>5</a:t>
            </a:r>
          </a:p>
          <a:p>
            <a:pPr>
              <a:spcAft>
                <a:spcPts val="1600"/>
              </a:spcAft>
            </a:pPr>
            <a:r>
              <a:rPr lang="en-US" sz="2800" b="1" dirty="0">
                <a:solidFill>
                  <a:srgbClr val="FF0000"/>
                </a:solidFill>
              </a:rPr>
              <a:t>5</a:t>
            </a:r>
          </a:p>
          <a:p>
            <a:pPr>
              <a:spcAft>
                <a:spcPts val="1600"/>
              </a:spcAft>
            </a:pPr>
            <a:r>
              <a:rPr lang="en-US" sz="2800" b="1" dirty="0">
                <a:solidFill>
                  <a:srgbClr val="FF0000"/>
                </a:solidFill>
              </a:rPr>
              <a:t>5 </a:t>
            </a:r>
          </a:p>
          <a:p>
            <a:pPr>
              <a:spcAft>
                <a:spcPts val="1600"/>
              </a:spcAft>
            </a:pPr>
            <a:r>
              <a:rPr lang="en-US" sz="28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638800" y="4114801"/>
            <a:ext cx="83820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600"/>
              </a:spcAft>
            </a:pPr>
            <a:r>
              <a:rPr lang="en-US" sz="2800" b="1" dirty="0">
                <a:solidFill>
                  <a:srgbClr val="FF0000"/>
                </a:solidFill>
              </a:rPr>
              <a:t>2</a:t>
            </a:r>
          </a:p>
          <a:p>
            <a:pPr>
              <a:spcAft>
                <a:spcPts val="1600"/>
              </a:spcAft>
            </a:pPr>
            <a:r>
              <a:rPr lang="en-US" sz="2800" b="1" dirty="0">
                <a:solidFill>
                  <a:srgbClr val="FF0000"/>
                </a:solidFill>
              </a:rPr>
              <a:t>2</a:t>
            </a:r>
          </a:p>
          <a:p>
            <a:pPr>
              <a:spcAft>
                <a:spcPts val="1600"/>
              </a:spcAft>
            </a:pPr>
            <a:r>
              <a:rPr lang="en-US" sz="2800" b="1" dirty="0">
                <a:solidFill>
                  <a:srgbClr val="FF0000"/>
                </a:solidFill>
              </a:rPr>
              <a:t>2 </a:t>
            </a:r>
          </a:p>
          <a:p>
            <a:pPr>
              <a:spcAft>
                <a:spcPts val="1600"/>
              </a:spcAft>
            </a:pPr>
            <a:r>
              <a:rPr lang="en-US" sz="2800" b="1" dirty="0">
                <a:solidFill>
                  <a:srgbClr val="FF0000"/>
                </a:solidFill>
              </a:rPr>
              <a:t>2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35F317B-1C72-4E91-ADE3-68804D4685BF}"/>
              </a:ext>
            </a:extLst>
          </p:cNvPr>
          <p:cNvCxnSpPr/>
          <p:nvPr/>
        </p:nvCxnSpPr>
        <p:spPr>
          <a:xfrm>
            <a:off x="1676400" y="6233536"/>
            <a:ext cx="37103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6C27C1F9-2226-49BB-8020-6112B455A50B}"/>
              </a:ext>
            </a:extLst>
          </p:cNvPr>
          <p:cNvSpPr txBox="1"/>
          <p:nvPr/>
        </p:nvSpPr>
        <p:spPr>
          <a:xfrm>
            <a:off x="533399" y="6001604"/>
            <a:ext cx="1143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/>
              <a:t>OPEN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3B388480-31B0-479A-92B6-5DA97B2D41E9}"/>
              </a:ext>
            </a:extLst>
          </p:cNvPr>
          <p:cNvCxnSpPr>
            <a:cxnSpLocks/>
          </p:cNvCxnSpPr>
          <p:nvPr/>
        </p:nvCxnSpPr>
        <p:spPr>
          <a:xfrm flipV="1">
            <a:off x="3727059" y="6448216"/>
            <a:ext cx="82941" cy="2034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664A47FA-F35C-4EE0-B237-399BC44511F2}"/>
              </a:ext>
            </a:extLst>
          </p:cNvPr>
          <p:cNvSpPr txBox="1"/>
          <p:nvPr/>
        </p:nvSpPr>
        <p:spPr>
          <a:xfrm>
            <a:off x="2584058" y="6419760"/>
            <a:ext cx="1143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/>
              <a:t>OPEN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FE9597F5-FE55-4243-80CA-76303A37BAAC}"/>
              </a:ext>
            </a:extLst>
          </p:cNvPr>
          <p:cNvCxnSpPr>
            <a:cxnSpLocks/>
          </p:cNvCxnSpPr>
          <p:nvPr/>
        </p:nvCxnSpPr>
        <p:spPr>
          <a:xfrm flipV="1">
            <a:off x="5343966" y="6448216"/>
            <a:ext cx="0" cy="2602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1D70A909-A705-4974-A71E-655F51F7359B}"/>
              </a:ext>
            </a:extLst>
          </p:cNvPr>
          <p:cNvSpPr txBox="1"/>
          <p:nvPr/>
        </p:nvSpPr>
        <p:spPr>
          <a:xfrm>
            <a:off x="4200965" y="6476555"/>
            <a:ext cx="1143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/>
              <a:t>OPEN</a:t>
            </a:r>
          </a:p>
        </p:txBody>
      </p:sp>
    </p:spTree>
    <p:extLst>
      <p:ext uri="{BB962C8B-B14F-4D97-AF65-F5344CB8AC3E}">
        <p14:creationId xmlns:p14="http://schemas.microsoft.com/office/powerpoint/2010/main" val="759776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  <p:bldP spid="17" grpId="0"/>
      <p:bldP spid="19" grpId="0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2400" y="228600"/>
            <a:ext cx="4648200" cy="1143000"/>
          </a:xfrm>
        </p:spPr>
        <p:txBody>
          <a:bodyPr>
            <a:noAutofit/>
          </a:bodyPr>
          <a:lstStyle/>
          <a:p>
            <a:r>
              <a:rPr lang="en-US" sz="2400" dirty="0"/>
              <a:t>Determine if the following piecewise functions are continuous or discontinuous. </a:t>
            </a:r>
          </a:p>
        </p:txBody>
      </p:sp>
      <p:sp>
        <p:nvSpPr>
          <p:cNvPr id="19458" name="AutoShape 2" descr="Image result for continuous piecewise function"/>
          <p:cNvSpPr>
            <a:spLocks noChangeAspect="1" noChangeArrowheads="1"/>
          </p:cNvSpPr>
          <p:nvPr/>
        </p:nvSpPr>
        <p:spPr bwMode="auto">
          <a:xfrm>
            <a:off x="15240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60" name="AutoShape 4" descr="Image result for continuous piecewise function"/>
          <p:cNvSpPr>
            <a:spLocks noChangeAspect="1" noChangeArrowheads="1"/>
          </p:cNvSpPr>
          <p:nvPr/>
        </p:nvSpPr>
        <p:spPr bwMode="auto">
          <a:xfrm>
            <a:off x="15240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9462" name="Picture 6" descr="http://i.stack.imgur.com/saC8D.gi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lum bright="-40000" contrast="40000"/>
          </a:blip>
          <a:srcRect/>
          <a:stretch>
            <a:fillRect/>
          </a:stretch>
        </p:blipFill>
        <p:spPr bwMode="auto">
          <a:xfrm>
            <a:off x="7239000" y="1524000"/>
            <a:ext cx="2362200" cy="1535430"/>
          </a:xfrm>
          <a:prstGeom prst="rect">
            <a:avLst/>
          </a:prstGeom>
          <a:noFill/>
        </p:spPr>
      </p:pic>
      <p:pic>
        <p:nvPicPr>
          <p:cNvPr id="19464" name="Picture 8" descr="http://cdn-0.analyzemath.com/Graphing/piecewise_2.gif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lum bright="-40000" contrast="40000"/>
          </a:blip>
          <a:srcRect b="4000"/>
          <a:stretch>
            <a:fillRect/>
          </a:stretch>
        </p:blipFill>
        <p:spPr bwMode="auto">
          <a:xfrm>
            <a:off x="2514600" y="1524000"/>
            <a:ext cx="2438400" cy="195072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752600" y="1524000"/>
            <a:ext cx="64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1) 					2)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828800" y="4267200"/>
            <a:ext cx="64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3) 					4)</a:t>
            </a:r>
          </a:p>
        </p:txBody>
      </p:sp>
      <p:pic>
        <p:nvPicPr>
          <p:cNvPr id="19466" name="Picture 10" descr="http://mathbitsnotebook.com/Algebra1/FunctionGraphs/PWprac2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lum bright="-40000" contrast="40000"/>
          </a:blip>
          <a:srcRect b="16804"/>
          <a:stretch>
            <a:fillRect/>
          </a:stretch>
        </p:blipFill>
        <p:spPr bwMode="auto">
          <a:xfrm>
            <a:off x="7239001" y="3657600"/>
            <a:ext cx="2867025" cy="2362200"/>
          </a:xfrm>
          <a:prstGeom prst="rect">
            <a:avLst/>
          </a:prstGeom>
          <a:noFill/>
        </p:spPr>
      </p:pic>
      <p:pic>
        <p:nvPicPr>
          <p:cNvPr id="19468" name="Picture 12" descr="http://mathbitsnotebook.com/Algebra1/FunctionGraphs/PWprac1a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>
            <a:lum bright="-40000" contrast="40000"/>
          </a:blip>
          <a:srcRect b="17333"/>
          <a:stretch>
            <a:fillRect/>
          </a:stretch>
        </p:blipFill>
        <p:spPr bwMode="auto">
          <a:xfrm>
            <a:off x="2667000" y="3962400"/>
            <a:ext cx="2488790" cy="205740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2667000" y="3429001"/>
            <a:ext cx="281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Discontinuous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086600" y="3048001"/>
            <a:ext cx="281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Continuous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667000" y="6172201"/>
            <a:ext cx="281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Continuous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315200" y="6172201"/>
            <a:ext cx="281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Discontinuous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Vertical Line Test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Piecewise functions are functions therefore…. They must pass the VERTICAL LINE TEST! </a:t>
            </a:r>
          </a:p>
          <a:p>
            <a:endParaRPr lang="en-US" sz="4400" dirty="0"/>
          </a:p>
          <a:p>
            <a:r>
              <a:rPr lang="en-US" sz="4400" dirty="0"/>
              <a:t>A.K.A. No vertical line should touch the graph more than once.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6600" y="2362200"/>
            <a:ext cx="6172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/>
              <a:t>≤				&gt;</a:t>
            </a:r>
          </a:p>
          <a:p>
            <a:r>
              <a:rPr lang="en-US" sz="7200" b="1" dirty="0"/>
              <a:t>≥				&lt;</a:t>
            </a:r>
          </a:p>
        </p:txBody>
      </p:sp>
      <p:sp>
        <p:nvSpPr>
          <p:cNvPr id="3" name="Oval 2"/>
          <p:cNvSpPr/>
          <p:nvPr/>
        </p:nvSpPr>
        <p:spPr>
          <a:xfrm>
            <a:off x="3352800" y="4648200"/>
            <a:ext cx="457200" cy="4572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7086600" y="4724400"/>
            <a:ext cx="457200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819400" y="5486400"/>
            <a:ext cx="6172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Included			NOT included	</a:t>
            </a:r>
            <a:r>
              <a:rPr lang="en-US" dirty="0"/>
              <a:t>	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381000"/>
            <a:ext cx="11430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Piecewise functions will have open and closed dots. </a:t>
            </a:r>
          </a:p>
          <a:p>
            <a:endParaRPr lang="en-US" sz="4000" dirty="0"/>
          </a:p>
          <a:p>
            <a:r>
              <a:rPr lang="en-US" sz="4000" dirty="0"/>
              <a:t>Remember: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838200"/>
            <a:ext cx="67056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For example: 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189"/>
          <p:cNvPicPr>
            <a:picLocks noChangeAspect="1" noChangeArrowheads="1"/>
          </p:cNvPicPr>
          <p:nvPr/>
        </p:nvPicPr>
        <p:blipFill rotWithShape="1">
          <a:blip r:embed="rId2" cstate="print"/>
          <a:srcRect l="50427" t="24121" r="3178" b="63819"/>
          <a:stretch/>
        </p:blipFill>
        <p:spPr bwMode="auto">
          <a:xfrm>
            <a:off x="914400" y="1905000"/>
            <a:ext cx="9889668" cy="163371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35425" y="4038600"/>
            <a:ext cx="11734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This graph DOES NOT include “5”. It only includes numbers smaller than 5 such as 4, 3, 2, 1, … etc. </a:t>
            </a:r>
          </a:p>
          <a:p>
            <a:endParaRPr lang="en-US" sz="3200" dirty="0"/>
          </a:p>
          <a:p>
            <a:r>
              <a:rPr lang="en-US" sz="3200" dirty="0"/>
              <a:t>The line get’s as close to 5 as possible (i.e. 4.999999999999) but will NEVER touch 5 because of the open dot. </a:t>
            </a:r>
          </a:p>
        </p:txBody>
      </p:sp>
    </p:spTree>
    <p:extLst>
      <p:ext uri="{BB962C8B-B14F-4D97-AF65-F5344CB8AC3E}">
        <p14:creationId xmlns:p14="http://schemas.microsoft.com/office/powerpoint/2010/main" val="34982350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lum bright="-40000" contrast="40000"/>
          </a:blip>
          <a:srcRect l="14375" t="32031" r="63587" b="39782"/>
          <a:stretch>
            <a:fillRect/>
          </a:stretch>
        </p:blipFill>
        <p:spPr bwMode="auto">
          <a:xfrm>
            <a:off x="1905001" y="1752600"/>
            <a:ext cx="3276601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lum bright="-40000" contrast="40000"/>
          </a:blip>
          <a:srcRect l="45125" t="32031" r="31875" b="40422"/>
          <a:stretch>
            <a:fillRect/>
          </a:stretch>
        </p:blipFill>
        <p:spPr bwMode="auto">
          <a:xfrm>
            <a:off x="6477000" y="1905000"/>
            <a:ext cx="3419706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1981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>
              <a:spcBef>
                <a:spcPct val="0"/>
              </a:spcBef>
              <a:defRPr/>
            </a:pPr>
            <a:r>
              <a:rPr lang="en-US" sz="4400" dirty="0">
                <a:latin typeface="+mj-lt"/>
                <a:ea typeface="+mj-ea"/>
                <a:cs typeface="+mj-cs"/>
              </a:rPr>
              <a:t>Do these graphs pass the vertical line test???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09800" y="5334001"/>
            <a:ext cx="7772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Yes! The open dot means that point is NOT included. Therefore it only crosses once!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lum bright="-40000" contrast="40000"/>
          </a:blip>
          <a:srcRect l="14375" t="32031" r="63587" b="39782"/>
          <a:stretch>
            <a:fillRect/>
          </a:stretch>
        </p:blipFill>
        <p:spPr bwMode="auto">
          <a:xfrm>
            <a:off x="1905001" y="1295400"/>
            <a:ext cx="3276601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lum bright="-40000" contrast="40000"/>
          </a:blip>
          <a:srcRect l="45125" t="32031" r="31875" b="40422"/>
          <a:stretch>
            <a:fillRect/>
          </a:stretch>
        </p:blipFill>
        <p:spPr bwMode="auto">
          <a:xfrm>
            <a:off x="6477000" y="1295400"/>
            <a:ext cx="3419706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1981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>
              <a:spcBef>
                <a:spcPct val="0"/>
              </a:spcBef>
              <a:defRPr/>
            </a:pPr>
            <a:r>
              <a:rPr lang="en-US" sz="4400" dirty="0">
                <a:latin typeface="+mj-lt"/>
                <a:ea typeface="+mj-ea"/>
                <a:cs typeface="+mj-cs"/>
              </a:rPr>
              <a:t>What is the domain?? (x value)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62400" y="1295400"/>
            <a:ext cx="38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305800" y="1676400"/>
            <a:ext cx="38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667000" y="2971800"/>
            <a:ext cx="38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010400" y="2819400"/>
            <a:ext cx="38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905000" y="4876801"/>
            <a:ext cx="3886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Line 1: _________ </a:t>
            </a:r>
          </a:p>
          <a:p>
            <a:endParaRPr lang="en-US" sz="2800" b="1" dirty="0"/>
          </a:p>
          <a:p>
            <a:r>
              <a:rPr lang="en-US" sz="2800" b="1" dirty="0"/>
              <a:t>Line 2: _________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019800" y="5029201"/>
            <a:ext cx="3886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Line 1: _________ </a:t>
            </a:r>
          </a:p>
          <a:p>
            <a:endParaRPr lang="en-US" sz="2800" b="1" dirty="0"/>
          </a:p>
          <a:p>
            <a:r>
              <a:rPr lang="en-US" sz="2800" b="1" dirty="0"/>
              <a:t>Line 2: _________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200400" y="4800600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x ≤ 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124200" y="5562600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x &gt; 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315200" y="4876800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x &lt; -1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239000" y="5715000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x ≥ -1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1400</TotalTime>
  <Words>1636</Words>
  <Application>Microsoft Office PowerPoint</Application>
  <PresentationFormat>Widescreen</PresentationFormat>
  <Paragraphs>500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5" baseType="lpstr">
      <vt:lpstr>Arial</vt:lpstr>
      <vt:lpstr>Calibri</vt:lpstr>
      <vt:lpstr>Times New Roman</vt:lpstr>
      <vt:lpstr>Office Theme</vt:lpstr>
      <vt:lpstr>Objectives:    1. Graph Piecewise Functions   2. Determine if the function is continuous or discontinuous   3. Determine the domain for each piece of the function. </vt:lpstr>
      <vt:lpstr>Definition: </vt:lpstr>
      <vt:lpstr>PowerPoint Presentation</vt:lpstr>
      <vt:lpstr>Determine if the following piecewise functions are continuous or discontinuous. </vt:lpstr>
      <vt:lpstr>Vertical Line Test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Evaluating piecewise functions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Graphing piecewise functions</vt:lpstr>
      <vt:lpstr>Graphing piecewise functions</vt:lpstr>
      <vt:lpstr>Graphing piecewise functions</vt:lpstr>
      <vt:lpstr>Objectives:   1. Graph Step Functions  2. Evaluate Step Functions  3. Determine the domain of Step Functions   </vt:lpstr>
      <vt:lpstr>Definition: </vt:lpstr>
      <vt:lpstr>PowerPoint Presentation</vt:lpstr>
      <vt:lpstr>Evaluating Step Functions </vt:lpstr>
      <vt:lpstr>Evaluating Step Functions </vt:lpstr>
      <vt:lpstr>Evaluating Step Functions </vt:lpstr>
      <vt:lpstr>Graphing Step Functions </vt:lpstr>
      <vt:lpstr>Graphing Step Functions </vt:lpstr>
      <vt:lpstr>Graphing Step Functions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Piecewise Functions</dc:title>
  <dc:creator>mhillstrom</dc:creator>
  <cp:lastModifiedBy>Carden Virgo</cp:lastModifiedBy>
  <cp:revision>230</cp:revision>
  <dcterms:created xsi:type="dcterms:W3CDTF">2015-10-20T14:33:44Z</dcterms:created>
  <dcterms:modified xsi:type="dcterms:W3CDTF">2018-10-07T15:39:22Z</dcterms:modified>
</cp:coreProperties>
</file>