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8" r:id="rId3"/>
    <p:sldId id="258" r:id="rId4"/>
    <p:sldId id="279" r:id="rId5"/>
    <p:sldId id="270" r:id="rId6"/>
    <p:sldId id="280" r:id="rId7"/>
    <p:sldId id="281" r:id="rId8"/>
    <p:sldId id="265" r:id="rId9"/>
    <p:sldId id="259" r:id="rId10"/>
    <p:sldId id="260" r:id="rId11"/>
    <p:sldId id="261" r:id="rId12"/>
    <p:sldId id="262" r:id="rId13"/>
    <p:sldId id="264" r:id="rId14"/>
    <p:sldId id="266" r:id="rId15"/>
    <p:sldId id="267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7CB842-151C-4FB9-8333-0B74D27770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672F53-F553-4F23-8CEB-F41C1254C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3D64AC8-2797-45E0-BB19-14A40AAA5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7066" indent="-291179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4717" indent="-232943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0604" indent="-232943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6491" indent="-232943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F2C73E8D-9FD2-4D35-9AA8-691B06843115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52F0AD5-1424-4300-8E48-10A67021B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0055A4B-2A90-4ACB-9863-BC238C755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Typically, in the summer as the temperature increases people are thirstier.  Consider the two numerical variables, temperature and water consumption.  We would expect the higher the temperature, the more water a given person would consume.  Thus we would say that in the summer time, temperature and water consumption are positively correlated.</a:t>
            </a:r>
          </a:p>
        </p:txBody>
      </p:sp>
    </p:spTree>
    <p:extLst>
      <p:ext uri="{BB962C8B-B14F-4D97-AF65-F5344CB8AC3E}">
        <p14:creationId xmlns:p14="http://schemas.microsoft.com/office/powerpoint/2010/main" val="308145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47FAD73-751D-4454-8C98-16C1F82382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7066" indent="-291179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4717" indent="-232943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0604" indent="-232943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6491" indent="-232943" algn="ct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3A5E6A26-D1EF-49EF-85F3-8B3FD57CF063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C1FBC7E-CA88-4A5B-93F4-59B4EB91C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DEFCEC0-C6ED-4E6A-99CA-4156F13DF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45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C580-B6FE-4C8A-8554-04E4ADE216F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5F3B-A42B-46DB-B4E0-8E3165BA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4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C580-B6FE-4C8A-8554-04E4ADE216F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5F3B-A42B-46DB-B4E0-8E3165BA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C580-B6FE-4C8A-8554-04E4ADE216F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5F3B-A42B-46DB-B4E0-8E3165BA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2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C580-B6FE-4C8A-8554-04E4ADE216F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5F3B-A42B-46DB-B4E0-8E3165BA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C580-B6FE-4C8A-8554-04E4ADE216F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5F3B-A42B-46DB-B4E0-8E3165BA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3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C580-B6FE-4C8A-8554-04E4ADE216F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5F3B-A42B-46DB-B4E0-8E3165BA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6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C580-B6FE-4C8A-8554-04E4ADE216F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5F3B-A42B-46DB-B4E0-8E3165BA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C580-B6FE-4C8A-8554-04E4ADE216F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5F3B-A42B-46DB-B4E0-8E3165BA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1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C580-B6FE-4C8A-8554-04E4ADE216F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5F3B-A42B-46DB-B4E0-8E3165BA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C580-B6FE-4C8A-8554-04E4ADE216F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5F3B-A42B-46DB-B4E0-8E3165BA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6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C580-B6FE-4C8A-8554-04E4ADE216F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5F3B-A42B-46DB-B4E0-8E3165BA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3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2C580-B6FE-4C8A-8554-04E4ADE216F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65F3B-A42B-46DB-B4E0-8E3165BA7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905000"/>
            <a:ext cx="1008888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Objective: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/>
              <a:t>Interpret Scatterplots &amp; Use them to Make Predictions</a:t>
            </a:r>
          </a:p>
        </p:txBody>
      </p:sp>
    </p:spTree>
    <p:extLst>
      <p:ext uri="{BB962C8B-B14F-4D97-AF65-F5344CB8AC3E}">
        <p14:creationId xmlns:p14="http://schemas.microsoft.com/office/powerpoint/2010/main" val="4032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9464" y="5227320"/>
            <a:ext cx="11421719" cy="170622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Draw a line of best fit. </a:t>
            </a:r>
          </a:p>
          <a:p>
            <a:pPr marL="514350" indent="-514350">
              <a:buAutoNum type="arabicPeriod"/>
            </a:pPr>
            <a:r>
              <a:rPr lang="en-US" dirty="0"/>
              <a:t>Predict what a student who earned a 75% on their history test earned on their math test.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5583" y="0"/>
            <a:ext cx="10515600" cy="1325563"/>
          </a:xfrm>
        </p:spPr>
        <p:txBody>
          <a:bodyPr/>
          <a:lstStyle/>
          <a:p>
            <a:r>
              <a:rPr lang="en-US" dirty="0"/>
              <a:t>History   Vs.  Math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25" y="1024394"/>
            <a:ext cx="6145695" cy="37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59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1" y="5257800"/>
            <a:ext cx="9403079" cy="1435608"/>
          </a:xfrm>
        </p:spPr>
        <p:txBody>
          <a:bodyPr>
            <a:normAutofit/>
          </a:bodyPr>
          <a:lstStyle/>
          <a:p>
            <a:r>
              <a:rPr lang="en-US" sz="4000" dirty="0"/>
              <a:t>What score would he get on the math test?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3994" y="23020"/>
            <a:ext cx="10515600" cy="1325563"/>
          </a:xfrm>
        </p:spPr>
        <p:txBody>
          <a:bodyPr/>
          <a:lstStyle/>
          <a:p>
            <a:r>
              <a:rPr lang="en-US" dirty="0"/>
              <a:t>History   Vs.  Math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1"/>
            <a:ext cx="6019800" cy="369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479235" y="2438400"/>
            <a:ext cx="4131365" cy="1603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239000" y="2971800"/>
            <a:ext cx="0" cy="1524000"/>
          </a:xfrm>
          <a:prstGeom prst="straightConnector1">
            <a:avLst/>
          </a:prstGeom>
          <a:ln w="38100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2971800"/>
            <a:ext cx="335280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53400" y="617220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About 77%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6494" y="4491663"/>
            <a:ext cx="990600" cy="830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75% on History Test</a:t>
            </a:r>
          </a:p>
        </p:txBody>
      </p:sp>
    </p:spTree>
    <p:extLst>
      <p:ext uri="{BB962C8B-B14F-4D97-AF65-F5344CB8AC3E}">
        <p14:creationId xmlns:p14="http://schemas.microsoft.com/office/powerpoint/2010/main" val="37230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46037"/>
            <a:ext cx="10515600" cy="1325563"/>
          </a:xfrm>
        </p:spPr>
        <p:txBody>
          <a:bodyPr/>
          <a:lstStyle/>
          <a:p>
            <a:r>
              <a:rPr lang="en-US" dirty="0"/>
              <a:t>Population of Goldfish &amp; Star fish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E3F903A-5997-4978-BD1D-27B7DA01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1371600"/>
            <a:ext cx="5231574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0D427F-5945-4356-A656-040FADAD5691}"/>
              </a:ext>
            </a:extLst>
          </p:cNvPr>
          <p:cNvSpPr/>
          <p:nvPr/>
        </p:nvSpPr>
        <p:spPr>
          <a:xfrm>
            <a:off x="1432560" y="504131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Is there a relationship with this data?</a:t>
            </a:r>
          </a:p>
          <a:p>
            <a:endParaRPr lang="en-US" sz="2800" dirty="0"/>
          </a:p>
          <a:p>
            <a:r>
              <a:rPr lang="en-US" sz="2800" dirty="0"/>
              <a:t>What kind of relationship is it?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77F8A5-1697-4FE4-B496-2DFA223DFE9A}"/>
              </a:ext>
            </a:extLst>
          </p:cNvPr>
          <p:cNvSpPr txBox="1"/>
          <p:nvPr/>
        </p:nvSpPr>
        <p:spPr>
          <a:xfrm>
            <a:off x="7129670" y="5041315"/>
            <a:ext cx="17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7CD46-302C-4FEA-834F-C507DAE45B8A}"/>
              </a:ext>
            </a:extLst>
          </p:cNvPr>
          <p:cNvSpPr txBox="1"/>
          <p:nvPr/>
        </p:nvSpPr>
        <p:spPr>
          <a:xfrm>
            <a:off x="6302735" y="5840413"/>
            <a:ext cx="523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Negative (moderate to strong) </a:t>
            </a:r>
          </a:p>
        </p:txBody>
      </p:sp>
    </p:spTree>
    <p:extLst>
      <p:ext uri="{BB962C8B-B14F-4D97-AF65-F5344CB8AC3E}">
        <p14:creationId xmlns:p14="http://schemas.microsoft.com/office/powerpoint/2010/main" val="32042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4648201"/>
            <a:ext cx="8407893" cy="1904999"/>
          </a:xfrm>
        </p:spPr>
        <p:txBody>
          <a:bodyPr/>
          <a:lstStyle/>
          <a:p>
            <a:r>
              <a:rPr lang="en-US" dirty="0"/>
              <a:t>Draw a line of best fit.</a:t>
            </a:r>
          </a:p>
          <a:p>
            <a:r>
              <a:rPr lang="en-US" dirty="0"/>
              <a:t>If I have a goldfish population of 15, how many star fish will there be?</a:t>
            </a:r>
          </a:p>
          <a:p>
            <a:r>
              <a:rPr lang="en-US" b="1" dirty="0">
                <a:solidFill>
                  <a:srgbClr val="FF0000"/>
                </a:solidFill>
              </a:rPr>
              <a:t>There would be about 26 star fish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Goldfish &amp; Star Fish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1371600"/>
            <a:ext cx="5231574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181600" y="1981200"/>
            <a:ext cx="31242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43600" y="2438400"/>
            <a:ext cx="0" cy="144780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14800" y="2438400"/>
            <a:ext cx="182880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4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6" y="562341"/>
            <a:ext cx="6099004" cy="5601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3240" y="335280"/>
            <a:ext cx="49987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graph shows the relationship between the number of hours a student studied for a test and their final score.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What type of relationship is this? 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What does that mean in context? 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Predict a students score if they studied 10 hours per week? 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Predict a students score if they studied 25 hours per week?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8AE7B-5911-4D29-BB75-B936F714A266}"/>
              </a:ext>
            </a:extLst>
          </p:cNvPr>
          <p:cNvSpPr txBox="1"/>
          <p:nvPr/>
        </p:nvSpPr>
        <p:spPr>
          <a:xfrm>
            <a:off x="7089913" y="2292626"/>
            <a:ext cx="319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Positive (moderate)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09361-6C7C-41F1-B9A7-0F89BCE42C15}"/>
              </a:ext>
            </a:extLst>
          </p:cNvPr>
          <p:cNvSpPr txBox="1"/>
          <p:nvPr/>
        </p:nvSpPr>
        <p:spPr>
          <a:xfrm>
            <a:off x="7089913" y="3305324"/>
            <a:ext cx="4890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more you study – the better your final grade.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935C1-DED9-44D0-8D88-160DF9A756E9}"/>
              </a:ext>
            </a:extLst>
          </p:cNvPr>
          <p:cNvSpPr txBox="1"/>
          <p:nvPr/>
        </p:nvSpPr>
        <p:spPr>
          <a:xfrm>
            <a:off x="7401339" y="5005789"/>
            <a:ext cx="319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0FA79-9FD6-4337-9B6A-2AEFDC3056A3}"/>
              </a:ext>
            </a:extLst>
          </p:cNvPr>
          <p:cNvSpPr txBox="1"/>
          <p:nvPr/>
        </p:nvSpPr>
        <p:spPr>
          <a:xfrm>
            <a:off x="7775713" y="6123142"/>
            <a:ext cx="319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80%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3" y="329656"/>
            <a:ext cx="6399098" cy="6238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329656"/>
            <a:ext cx="4678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graph shows the relationship between a persons age and their reaction time while driving. </a:t>
            </a:r>
          </a:p>
          <a:p>
            <a:endParaRPr lang="en-US" sz="2400" b="1" dirty="0"/>
          </a:p>
          <a:p>
            <a:r>
              <a:rPr lang="en-US" sz="2400" b="1" dirty="0"/>
              <a:t>What type of relationship is this? 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Meaning? 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Predict a persons reaction time if they are 30 years old? 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Predict a person’s reaction time if they are 60 years old? </a:t>
            </a:r>
          </a:p>
        </p:txBody>
      </p:sp>
    </p:spTree>
    <p:extLst>
      <p:ext uri="{BB962C8B-B14F-4D97-AF65-F5344CB8AC3E}">
        <p14:creationId xmlns:p14="http://schemas.microsoft.com/office/powerpoint/2010/main" val="337338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7264-04FE-4253-8A6D-B32645B91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Correlation Coefficient on the Calculator!</a:t>
            </a:r>
          </a:p>
        </p:txBody>
      </p:sp>
    </p:spTree>
    <p:extLst>
      <p:ext uri="{BB962C8B-B14F-4D97-AF65-F5344CB8AC3E}">
        <p14:creationId xmlns:p14="http://schemas.microsoft.com/office/powerpoint/2010/main" val="232047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86106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99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21790"/>
            <a:ext cx="8763000" cy="633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85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596" y="672248"/>
            <a:ext cx="8678405" cy="61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14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A7D116B-0A5B-4D30-8110-9DA54ADD7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/>
              <a:t>Correlation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722A11E-6DFC-4218-9E8F-76FCB8E83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10515600" cy="4648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3600" b="1" dirty="0"/>
              <a:t>Definitions: </a:t>
            </a:r>
          </a:p>
          <a:p>
            <a:pPr marL="0" indent="0" eaLnBrk="1" hangingPunct="1">
              <a:buNone/>
              <a:defRPr/>
            </a:pPr>
            <a:endParaRPr lang="en-US" altLang="en-US" sz="3600" b="1" dirty="0"/>
          </a:p>
          <a:p>
            <a:pPr marL="0" indent="0" eaLnBrk="1" hangingPunct="1">
              <a:buNone/>
              <a:defRPr/>
            </a:pPr>
            <a:r>
              <a:rPr lang="en-US" altLang="en-US" sz="3600" b="1" dirty="0"/>
              <a:t>Correlation </a:t>
            </a:r>
          </a:p>
          <a:p>
            <a:pPr lvl="1" eaLnBrk="1" hangingPunct="1">
              <a:defRPr/>
            </a:pPr>
            <a:r>
              <a:rPr lang="en-US" altLang="en-US" sz="3200" dirty="0"/>
              <a:t>A measure of association between two numerical variables.</a:t>
            </a:r>
          </a:p>
          <a:p>
            <a:pPr lvl="1" eaLnBrk="1" hangingPunct="1"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99074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368" y="308869"/>
            <a:ext cx="8627537" cy="624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F1D422-0AEA-4625-9A0B-158CA72608A1}"/>
              </a:ext>
            </a:extLst>
          </p:cNvPr>
          <p:cNvSpPr/>
          <p:nvPr/>
        </p:nvSpPr>
        <p:spPr>
          <a:xfrm>
            <a:off x="6829230" y="2486267"/>
            <a:ext cx="3866042" cy="39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https://im.openupresources.org/6/students/7/11.html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6C30B3-6E27-4C7C-B5A7-568151887B35}"/>
              </a:ext>
            </a:extLst>
          </p:cNvPr>
          <p:cNvSpPr/>
          <p:nvPr/>
        </p:nvSpPr>
        <p:spPr>
          <a:xfrm>
            <a:off x="945397" y="4370522"/>
            <a:ext cx="4308528" cy="1720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oordinate plane first quadrant">
            <a:extLst>
              <a:ext uri="{FF2B5EF4-FFF2-40B4-BE49-F238E27FC236}">
                <a16:creationId xmlns:a16="http://schemas.microsoft.com/office/drawing/2014/main" id="{7E1DFD8B-E78A-4FA4-9C32-4CD3DE54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12" y="1428037"/>
            <a:ext cx="5121093" cy="51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49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1"/>
            <a:ext cx="8915400" cy="14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r="47318"/>
          <a:stretch/>
        </p:blipFill>
        <p:spPr bwMode="auto">
          <a:xfrm>
            <a:off x="2133600" y="2286000"/>
            <a:ext cx="437568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9A8EDA9-7252-4858-9586-3025E4F8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046466"/>
            <a:ext cx="8305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F8741E-CAE2-4354-8A4C-37EAE4A200F0}"/>
              </a:ext>
            </a:extLst>
          </p:cNvPr>
          <p:cNvSpPr/>
          <p:nvPr/>
        </p:nvSpPr>
        <p:spPr>
          <a:xfrm>
            <a:off x="2014780" y="5346915"/>
            <a:ext cx="3735091" cy="681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310A6-7147-4EF9-A1D1-3B9B24409070}"/>
              </a:ext>
            </a:extLst>
          </p:cNvPr>
          <p:cNvSpPr txBox="1"/>
          <p:nvPr/>
        </p:nvSpPr>
        <p:spPr>
          <a:xfrm>
            <a:off x="2014780" y="5780868"/>
            <a:ext cx="408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H = 2.91L + 54.04 </a:t>
            </a:r>
          </a:p>
        </p:txBody>
      </p:sp>
    </p:spTree>
    <p:extLst>
      <p:ext uri="{BB962C8B-B14F-4D97-AF65-F5344CB8AC3E}">
        <p14:creationId xmlns:p14="http://schemas.microsoft.com/office/powerpoint/2010/main" val="29225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1"/>
            <a:ext cx="8458200" cy="327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95801" y="4724401"/>
            <a:ext cx="2828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Strong positive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6E26FE-2C66-4323-87FC-1FD7923A5954}"/>
              </a:ext>
            </a:extLst>
          </p:cNvPr>
          <p:cNvCxnSpPr/>
          <p:nvPr/>
        </p:nvCxnSpPr>
        <p:spPr>
          <a:xfrm>
            <a:off x="5005953" y="1890793"/>
            <a:ext cx="9298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B3FC2D-F1B5-40AA-8A03-A39E3FEF499F}"/>
              </a:ext>
            </a:extLst>
          </p:cNvPr>
          <p:cNvCxnSpPr/>
          <p:nvPr/>
        </p:nvCxnSpPr>
        <p:spPr>
          <a:xfrm>
            <a:off x="6599695" y="2694122"/>
            <a:ext cx="9298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4FDFBF-B5FF-4FAF-A0EF-C98AF5CD25A7}"/>
              </a:ext>
            </a:extLst>
          </p:cNvPr>
          <p:cNvCxnSpPr>
            <a:cxnSpLocks/>
          </p:cNvCxnSpPr>
          <p:nvPr/>
        </p:nvCxnSpPr>
        <p:spPr>
          <a:xfrm>
            <a:off x="6733134" y="3655016"/>
            <a:ext cx="16049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1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2941"/>
          <a:stretch/>
        </p:blipFill>
        <p:spPr bwMode="auto">
          <a:xfrm>
            <a:off x="1741967" y="440413"/>
            <a:ext cx="8708066" cy="129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962400"/>
            <a:ext cx="7481888" cy="22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4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9998"/>
            <a:ext cx="8534400" cy="633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513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86106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r="46847" b="16292"/>
          <a:stretch/>
        </p:blipFill>
        <p:spPr bwMode="auto">
          <a:xfrm>
            <a:off x="1905000" y="2438400"/>
            <a:ext cx="4495800" cy="312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8C12CEE-DCB0-4D7E-8631-3EB299B1A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16292"/>
          <a:stretch/>
        </p:blipFill>
        <p:spPr bwMode="auto">
          <a:xfrm>
            <a:off x="1905000" y="2438400"/>
            <a:ext cx="8458200" cy="312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1B766-D4AF-4D22-A2FA-4EFEDCEA41AC}"/>
              </a:ext>
            </a:extLst>
          </p:cNvPr>
          <p:cNvSpPr txBox="1"/>
          <p:nvPr/>
        </p:nvSpPr>
        <p:spPr>
          <a:xfrm>
            <a:off x="2014780" y="5780868"/>
            <a:ext cx="408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y =  -0.15x + 47.5 </a:t>
            </a:r>
          </a:p>
        </p:txBody>
      </p:sp>
    </p:spTree>
    <p:extLst>
      <p:ext uri="{BB962C8B-B14F-4D97-AF65-F5344CB8AC3E}">
        <p14:creationId xmlns:p14="http://schemas.microsoft.com/office/powerpoint/2010/main" val="15054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1"/>
            <a:ext cx="8382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4600" y="1066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Interpreting the 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361A0-0F7C-4E92-9CE2-D78A51B5234F}"/>
              </a:ext>
            </a:extLst>
          </p:cNvPr>
          <p:cNvCxnSpPr/>
          <p:nvPr/>
        </p:nvCxnSpPr>
        <p:spPr>
          <a:xfrm>
            <a:off x="5166102" y="2805193"/>
            <a:ext cx="9298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7457DE-A8DE-4DC9-8751-80CE92B297A6}"/>
              </a:ext>
            </a:extLst>
          </p:cNvPr>
          <p:cNvCxnSpPr>
            <a:cxnSpLocks/>
          </p:cNvCxnSpPr>
          <p:nvPr/>
        </p:nvCxnSpPr>
        <p:spPr>
          <a:xfrm>
            <a:off x="2142641" y="3595606"/>
            <a:ext cx="1824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DA3B1A-C787-4F9E-8D6B-A8639982B234}"/>
              </a:ext>
            </a:extLst>
          </p:cNvPr>
          <p:cNvCxnSpPr>
            <a:cxnSpLocks/>
          </p:cNvCxnSpPr>
          <p:nvPr/>
        </p:nvCxnSpPr>
        <p:spPr>
          <a:xfrm>
            <a:off x="6788258" y="4091552"/>
            <a:ext cx="17048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120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8991600" cy="13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3622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02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77481"/>
            <a:ext cx="8686800" cy="587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4761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609600"/>
            <a:ext cx="8675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1662" y="3826641"/>
            <a:ext cx="7136324" cy="303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F6ABAE-EA43-4040-B797-90AE021E3980}"/>
              </a:ext>
            </a:extLst>
          </p:cNvPr>
          <p:cNvSpPr/>
          <p:nvPr/>
        </p:nvSpPr>
        <p:spPr>
          <a:xfrm>
            <a:off x="1467172" y="2743524"/>
            <a:ext cx="9521125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correlation coefficient is ___________________________.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equation of the line of best fit is _____________________________.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0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700" y="1341070"/>
            <a:ext cx="10622280" cy="5917883"/>
          </a:xfrm>
        </p:spPr>
        <p:txBody>
          <a:bodyPr>
            <a:normAutofit/>
          </a:bodyPr>
          <a:lstStyle/>
          <a:p>
            <a:r>
              <a:rPr lang="en-US" sz="3600" dirty="0"/>
              <a:t>Scatter Plots show a </a:t>
            </a:r>
            <a:r>
              <a:rPr lang="en-US" sz="3600" b="1" u="sng" dirty="0">
                <a:solidFill>
                  <a:srgbClr val="FF0000"/>
                </a:solidFill>
              </a:rPr>
              <a:t>positive trend (correlation) </a:t>
            </a:r>
            <a:r>
              <a:rPr lang="en-US" sz="3600" dirty="0"/>
              <a:t>if as y increases, x increases.</a:t>
            </a:r>
          </a:p>
          <a:p>
            <a:pPr lvl="1"/>
            <a:r>
              <a:rPr lang="en-US" dirty="0"/>
              <a:t>Example: As the temperature increases in the summer, the thirstier people tend to get. 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600" dirty="0"/>
              <a:t>Scatter Plots show a </a:t>
            </a:r>
            <a:r>
              <a:rPr lang="en-US" sz="3600" b="1" u="sng" dirty="0">
                <a:solidFill>
                  <a:srgbClr val="002060"/>
                </a:solidFill>
              </a:rPr>
              <a:t>negative trend (correlation)</a:t>
            </a:r>
            <a:r>
              <a:rPr lang="en-US" sz="3600" dirty="0"/>
              <a:t> if one increases while the other decreases.</a:t>
            </a:r>
          </a:p>
          <a:p>
            <a:pPr lvl="1"/>
            <a:r>
              <a:rPr lang="en-US" dirty="0"/>
              <a:t>Example: The more hours you study, the less questions missed on a test.</a:t>
            </a:r>
          </a:p>
          <a:p>
            <a:pPr lvl="1"/>
            <a:endParaRPr lang="en-US" sz="3200" dirty="0"/>
          </a:p>
          <a:p>
            <a:r>
              <a:rPr lang="en-US" sz="3600" dirty="0"/>
              <a:t>A scatter plot shows </a:t>
            </a:r>
            <a:r>
              <a:rPr lang="en-US" sz="3600" b="1" u="sng" dirty="0">
                <a:solidFill>
                  <a:srgbClr val="7030A0"/>
                </a:solidFill>
              </a:rPr>
              <a:t>no trend (correlation)</a:t>
            </a:r>
            <a:r>
              <a:rPr lang="en-US" sz="3600" dirty="0"/>
              <a:t> if there is no obvious pattern.</a:t>
            </a:r>
          </a:p>
        </p:txBody>
      </p:sp>
    </p:spTree>
    <p:extLst>
      <p:ext uri="{BB962C8B-B14F-4D97-AF65-F5344CB8AC3E}">
        <p14:creationId xmlns:p14="http://schemas.microsoft.com/office/powerpoint/2010/main" val="18857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73076"/>
            <a:ext cx="8382000" cy="144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62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0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scatterplot2">
            <a:extLst>
              <a:ext uri="{FF2B5EF4-FFF2-40B4-BE49-F238E27FC236}">
                <a16:creationId xmlns:a16="http://schemas.microsoft.com/office/drawing/2014/main" id="{66F306C6-8DBF-4AB6-A8D2-C6001DC4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62" y="2384652"/>
            <a:ext cx="2491201" cy="212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DD8815-894C-434C-A54E-90B948C4DEAC}"/>
              </a:ext>
            </a:extLst>
          </p:cNvPr>
          <p:cNvSpPr txBox="1"/>
          <p:nvPr/>
        </p:nvSpPr>
        <p:spPr>
          <a:xfrm>
            <a:off x="1171500" y="4684311"/>
            <a:ext cx="198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POSITIVE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4F1BF-1009-446C-85B7-0C1654016FAE}"/>
              </a:ext>
            </a:extLst>
          </p:cNvPr>
          <p:cNvSpPr txBox="1"/>
          <p:nvPr/>
        </p:nvSpPr>
        <p:spPr>
          <a:xfrm>
            <a:off x="7990458" y="4499645"/>
            <a:ext cx="198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NEGATIVE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FD4AB-73C0-4AC5-9E73-E71A77F0A477}"/>
              </a:ext>
            </a:extLst>
          </p:cNvPr>
          <p:cNvSpPr txBox="1"/>
          <p:nvPr/>
        </p:nvSpPr>
        <p:spPr>
          <a:xfrm>
            <a:off x="4398955" y="4637673"/>
            <a:ext cx="198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 CORRELATION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4FB6156-BD23-4F66-933E-2328A38A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78" y="2384652"/>
            <a:ext cx="2582948" cy="232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A112EA9-55AC-4241-A639-6F9119559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44" y="2133600"/>
            <a:ext cx="2483732" cy="237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46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1031">
            <a:extLst>
              <a:ext uri="{FF2B5EF4-FFF2-40B4-BE49-F238E27FC236}">
                <a16:creationId xmlns:a16="http://schemas.microsoft.com/office/drawing/2014/main" id="{D9B20A5C-A19F-4ABE-92EC-33E49CAF4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dirty="0"/>
              <a:t>Measuring the Relationship</a:t>
            </a:r>
          </a:p>
        </p:txBody>
      </p:sp>
      <p:sp>
        <p:nvSpPr>
          <p:cNvPr id="21512" name="Rectangle 1032">
            <a:extLst>
              <a:ext uri="{FF2B5EF4-FFF2-40B4-BE49-F238E27FC236}">
                <a16:creationId xmlns:a16="http://schemas.microsoft.com/office/drawing/2014/main" id="{83A34769-2024-4410-AD1F-6FDC4DBF5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524000"/>
            <a:ext cx="7086600" cy="4495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4000" b="1" dirty="0"/>
              <a:t>Correlation Coefficient, </a:t>
            </a:r>
            <a:r>
              <a:rPr lang="en-US" altLang="en-US" sz="4000" b="1" i="1" dirty="0"/>
              <a:t>r</a:t>
            </a:r>
            <a:endParaRPr lang="en-US" altLang="en-US" sz="4000" dirty="0"/>
          </a:p>
          <a:p>
            <a:pPr lvl="1" algn="ctr" eaLnBrk="1" hangingPunct="1">
              <a:buFont typeface="Wingdings" panose="05000000000000000000" pitchFamily="2" charset="2"/>
              <a:buNone/>
              <a:defRPr/>
            </a:pPr>
            <a:endParaRPr lang="en-US" altLang="en-US" sz="4000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1508" name="Rectangle 1028">
            <a:extLst>
              <a:ext uri="{FF2B5EF4-FFF2-40B4-BE49-F238E27FC236}">
                <a16:creationId xmlns:a16="http://schemas.microsoft.com/office/drawing/2014/main" id="{9D1E752A-16AA-4C19-8D5C-19EBF9C138B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84964" y="1295400"/>
            <a:ext cx="3983037" cy="48768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32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38083F-B9B1-4EA8-8BCA-F47722E24BCB}"/>
              </a:ext>
            </a:extLst>
          </p:cNvPr>
          <p:cNvSpPr/>
          <p:nvPr/>
        </p:nvSpPr>
        <p:spPr>
          <a:xfrm>
            <a:off x="838200" y="3105835"/>
            <a:ext cx="1005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/>
              <a:t>The Correlation Coefficient measures the </a:t>
            </a:r>
            <a:r>
              <a:rPr lang="en-US" altLang="en-US" sz="3600" b="1" u="sng" dirty="0">
                <a:solidFill>
                  <a:srgbClr val="FF0000"/>
                </a:solidFill>
              </a:rPr>
              <a:t>direction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/>
              <a:t>and the </a:t>
            </a:r>
            <a:r>
              <a:rPr lang="en-US" altLang="en-US" sz="3600" b="1" u="sng" dirty="0">
                <a:solidFill>
                  <a:srgbClr val="FF0000"/>
                </a:solidFill>
              </a:rPr>
              <a:t>strength</a:t>
            </a:r>
            <a:r>
              <a:rPr lang="en-US" altLang="en-US" sz="3600" dirty="0"/>
              <a:t> of the linear association between two numerical paired variables.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253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1">
            <a:extLst>
              <a:ext uri="{FF2B5EF4-FFF2-40B4-BE49-F238E27FC236}">
                <a16:creationId xmlns:a16="http://schemas.microsoft.com/office/drawing/2014/main" id="{8F4B2347-1060-4194-8E8B-6003F29E3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dirty="0"/>
              <a:t>Measuring the Relationship</a:t>
            </a:r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5B2A312E-5788-451F-9A92-DD4E92F1C2C1}"/>
              </a:ext>
            </a:extLst>
          </p:cNvPr>
          <p:cNvSpPr txBox="1">
            <a:spLocks noChangeArrowheads="1"/>
          </p:cNvSpPr>
          <p:nvPr/>
        </p:nvSpPr>
        <p:spPr>
          <a:xfrm>
            <a:off x="2552700" y="813375"/>
            <a:ext cx="7086600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en-US" sz="4000" b="1" dirty="0"/>
              <a:t>Correlation Coefficient, </a:t>
            </a:r>
            <a:r>
              <a:rPr lang="en-US" altLang="en-US" sz="4000" b="1" i="1" dirty="0"/>
              <a:t>r</a:t>
            </a:r>
            <a:endParaRPr lang="en-US" altLang="en-US" sz="4000" dirty="0"/>
          </a:p>
          <a:p>
            <a:pPr lvl="1" algn="ctr">
              <a:buFont typeface="Wingdings" panose="05000000000000000000" pitchFamily="2" charset="2"/>
              <a:buNone/>
              <a:defRPr/>
            </a:pPr>
            <a:endParaRPr lang="en-US" altLang="en-US" sz="4000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5C5FA-F393-49D9-9672-E3F6B6FADFCC}"/>
              </a:ext>
            </a:extLst>
          </p:cNvPr>
          <p:cNvSpPr txBox="1"/>
          <p:nvPr/>
        </p:nvSpPr>
        <p:spPr>
          <a:xfrm>
            <a:off x="441960" y="1554163"/>
            <a:ext cx="1021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“r” can be any number between 1 and -1. 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“1” represents a PERFECTLY LINEAR POSITIVE correlation.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“-1” represents a PERFECTLY LINEAR NEGATIVE correlation. </a:t>
            </a:r>
          </a:p>
        </p:txBody>
      </p:sp>
      <p:pic>
        <p:nvPicPr>
          <p:cNvPr id="6" name="Picture 1027" descr="http://www.mtsu.edu/~stats/regression/images/corimag/exactpos.gif">
            <a:extLst>
              <a:ext uri="{FF2B5EF4-FFF2-40B4-BE49-F238E27FC236}">
                <a16:creationId xmlns:a16="http://schemas.microsoft.com/office/drawing/2014/main" id="{47807AF0-FFE8-4C05-8B9F-C7E58987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88" y="3880712"/>
            <a:ext cx="3135172" cy="285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F78AF6-4668-4D9C-B9DE-FC7B1E979ADD}"/>
              </a:ext>
            </a:extLst>
          </p:cNvPr>
          <p:cNvSpPr txBox="1"/>
          <p:nvPr/>
        </p:nvSpPr>
        <p:spPr>
          <a:xfrm>
            <a:off x="5631180" y="5001467"/>
            <a:ext cx="246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 = 1 </a:t>
            </a:r>
          </a:p>
        </p:txBody>
      </p:sp>
    </p:spTree>
    <p:extLst>
      <p:ext uri="{BB962C8B-B14F-4D97-AF65-F5344CB8AC3E}">
        <p14:creationId xmlns:p14="http://schemas.microsoft.com/office/powerpoint/2010/main" val="66496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1">
            <a:extLst>
              <a:ext uri="{FF2B5EF4-FFF2-40B4-BE49-F238E27FC236}">
                <a16:creationId xmlns:a16="http://schemas.microsoft.com/office/drawing/2014/main" id="{72E8F913-1752-42CB-AEBC-8008CBDEB94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dirty="0"/>
              <a:t>Measuring the Relationship</a:t>
            </a:r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2363117E-3519-427C-BD98-CB2B57D41C61}"/>
              </a:ext>
            </a:extLst>
          </p:cNvPr>
          <p:cNvSpPr txBox="1">
            <a:spLocks noChangeArrowheads="1"/>
          </p:cNvSpPr>
          <p:nvPr/>
        </p:nvSpPr>
        <p:spPr>
          <a:xfrm>
            <a:off x="2552700" y="813375"/>
            <a:ext cx="7086600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en-US" sz="4000" b="1" dirty="0"/>
              <a:t>Correlation Coefficient, </a:t>
            </a:r>
            <a:r>
              <a:rPr lang="en-US" altLang="en-US" sz="4000" b="1" i="1" dirty="0"/>
              <a:t>r</a:t>
            </a:r>
            <a:endParaRPr lang="en-US" altLang="en-US" sz="4000" dirty="0"/>
          </a:p>
          <a:p>
            <a:pPr lvl="1" algn="ctr">
              <a:buFont typeface="Wingdings" panose="05000000000000000000" pitchFamily="2" charset="2"/>
              <a:buNone/>
              <a:defRPr/>
            </a:pPr>
            <a:endParaRPr lang="en-US" altLang="en-US" sz="4000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5" name="Picture 1057" descr="http://www.mtsu.edu/~stats/regression/images/corimag/nocor.gif">
            <a:extLst>
              <a:ext uri="{FF2B5EF4-FFF2-40B4-BE49-F238E27FC236}">
                <a16:creationId xmlns:a16="http://schemas.microsoft.com/office/drawing/2014/main" id="{BAC71803-9BC4-4002-A29C-975DBB51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57" y="3442735"/>
            <a:ext cx="2896286" cy="264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961947-EFD2-45D3-87C4-6C9B6D47E47B}"/>
              </a:ext>
            </a:extLst>
          </p:cNvPr>
          <p:cNvSpPr/>
          <p:nvPr/>
        </p:nvSpPr>
        <p:spPr>
          <a:xfrm>
            <a:off x="0" y="1764287"/>
            <a:ext cx="1170432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closer the decimal is to 1 or -1 the stronger the relationship. </a:t>
            </a:r>
            <a:endParaRPr lang="en-US" sz="24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closer the decimal is to 0 the weaker the relationship. </a:t>
            </a:r>
            <a:endParaRPr lang="en-US" sz="24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058" descr="http://www.mtsu.edu/~stats/regression/images/corimag/strongpos.gif">
            <a:extLst>
              <a:ext uri="{FF2B5EF4-FFF2-40B4-BE49-F238E27FC236}">
                <a16:creationId xmlns:a16="http://schemas.microsoft.com/office/drawing/2014/main" id="{50DFA58C-534C-4497-8297-41A5AF1F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75860"/>
            <a:ext cx="2972262" cy="270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0AE1C2-14A5-4ED4-BC59-518BD97B4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695" y="3385629"/>
            <a:ext cx="2949105" cy="2699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05E668-1D6C-47E3-BE87-7D36406E4F35}"/>
              </a:ext>
            </a:extLst>
          </p:cNvPr>
          <p:cNvSpPr txBox="1"/>
          <p:nvPr/>
        </p:nvSpPr>
        <p:spPr>
          <a:xfrm>
            <a:off x="1463040" y="6170600"/>
            <a:ext cx="272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 = 0.8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6508D-DF87-4AEB-B418-B5F67A944C00}"/>
              </a:ext>
            </a:extLst>
          </p:cNvPr>
          <p:cNvSpPr txBox="1"/>
          <p:nvPr/>
        </p:nvSpPr>
        <p:spPr>
          <a:xfrm>
            <a:off x="5471160" y="6198271"/>
            <a:ext cx="272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 = 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E4AF9-FCFB-4855-95A3-DE70FB7037DE}"/>
              </a:ext>
            </a:extLst>
          </p:cNvPr>
          <p:cNvSpPr txBox="1"/>
          <p:nvPr/>
        </p:nvSpPr>
        <p:spPr>
          <a:xfrm>
            <a:off x="9265920" y="6180334"/>
            <a:ext cx="272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 = -0.5 </a:t>
            </a:r>
          </a:p>
        </p:txBody>
      </p:sp>
    </p:spTree>
    <p:extLst>
      <p:ext uri="{BB962C8B-B14F-4D97-AF65-F5344CB8AC3E}">
        <p14:creationId xmlns:p14="http://schemas.microsoft.com/office/powerpoint/2010/main" val="18147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" y="1185595"/>
            <a:ext cx="10942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If there is a trend we can use a </a:t>
            </a:r>
            <a:r>
              <a:rPr lang="en-US" sz="4400" u="sng" dirty="0"/>
              <a:t>REGRESSION LINE</a:t>
            </a:r>
            <a:r>
              <a:rPr lang="en-US" sz="4400" dirty="0"/>
              <a:t> or </a:t>
            </a:r>
            <a:r>
              <a:rPr lang="en-US" sz="4400" u="sng" dirty="0"/>
              <a:t>line of best fit</a:t>
            </a:r>
            <a:r>
              <a:rPr lang="en-US" sz="4400" dirty="0"/>
              <a:t> to </a:t>
            </a:r>
            <a:r>
              <a:rPr lang="en-US" sz="4400" b="1" u="sng" dirty="0">
                <a:solidFill>
                  <a:srgbClr val="00B050"/>
                </a:solidFill>
              </a:rPr>
              <a:t>make predictions.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" y="3322320"/>
            <a:ext cx="10835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 line of best fit should be drawn through the middle of the data as best you can.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Everyone’s line of best fit will be a little bit different… that’s okay. </a:t>
            </a:r>
          </a:p>
        </p:txBody>
      </p:sp>
    </p:spTree>
    <p:extLst>
      <p:ext uri="{BB962C8B-B14F-4D97-AF65-F5344CB8AC3E}">
        <p14:creationId xmlns:p14="http://schemas.microsoft.com/office/powerpoint/2010/main" val="91054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" y="4718958"/>
            <a:ext cx="11673839" cy="1344169"/>
          </a:xfrm>
        </p:spPr>
        <p:txBody>
          <a:bodyPr>
            <a:noAutofit/>
          </a:bodyPr>
          <a:lstStyle/>
          <a:p>
            <a:r>
              <a:rPr lang="en-US" b="1" dirty="0"/>
              <a:t>Is there a relationship between the scores?</a:t>
            </a:r>
          </a:p>
          <a:p>
            <a:endParaRPr lang="en-US" b="1" dirty="0"/>
          </a:p>
          <a:p>
            <a:r>
              <a:rPr lang="en-US" b="1" dirty="0"/>
              <a:t>Describe the relationship.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en-US" dirty="0"/>
              <a:t>History   Vs.  Math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20" y="1021081"/>
            <a:ext cx="6019800" cy="369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0611A-4607-4815-A97C-DB5276B474F6}"/>
              </a:ext>
            </a:extLst>
          </p:cNvPr>
          <p:cNvSpPr txBox="1"/>
          <p:nvPr/>
        </p:nvSpPr>
        <p:spPr>
          <a:xfrm>
            <a:off x="7437120" y="4718958"/>
            <a:ext cx="172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9C33B-E882-454B-A718-2A1E9E65CBD6}"/>
              </a:ext>
            </a:extLst>
          </p:cNvPr>
          <p:cNvSpPr txBox="1"/>
          <p:nvPr/>
        </p:nvSpPr>
        <p:spPr>
          <a:xfrm>
            <a:off x="4709160" y="5739961"/>
            <a:ext cx="675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Positive (moderate to strong) </a:t>
            </a:r>
          </a:p>
        </p:txBody>
      </p:sp>
    </p:spTree>
    <p:extLst>
      <p:ext uri="{BB962C8B-B14F-4D97-AF65-F5344CB8AC3E}">
        <p14:creationId xmlns:p14="http://schemas.microsoft.com/office/powerpoint/2010/main" val="64231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656</Words>
  <Application>Microsoft Office PowerPoint</Application>
  <PresentationFormat>Widescreen</PresentationFormat>
  <Paragraphs>105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Tahoma</vt:lpstr>
      <vt:lpstr>Wingdings</vt:lpstr>
      <vt:lpstr>Office Theme</vt:lpstr>
      <vt:lpstr>PowerPoint Presentation</vt:lpstr>
      <vt:lpstr>Correlation</vt:lpstr>
      <vt:lpstr>PowerPoint Presentation</vt:lpstr>
      <vt:lpstr>PowerPoint Presentation</vt:lpstr>
      <vt:lpstr>Measuring the Relationship</vt:lpstr>
      <vt:lpstr>PowerPoint Presentation</vt:lpstr>
      <vt:lpstr>PowerPoint Presentation</vt:lpstr>
      <vt:lpstr>PowerPoint Presentation</vt:lpstr>
      <vt:lpstr>History   Vs.  Math</vt:lpstr>
      <vt:lpstr>History   Vs.  Math</vt:lpstr>
      <vt:lpstr>History   Vs.  Math</vt:lpstr>
      <vt:lpstr>Population of Goldfish &amp; Star fish</vt:lpstr>
      <vt:lpstr>Goldfish &amp; Star Fish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MaryRose Hillstrom</dc:creator>
  <cp:lastModifiedBy>Carden Virgo</cp:lastModifiedBy>
  <cp:revision>44</cp:revision>
  <cp:lastPrinted>2018-04-26T18:49:16Z</cp:lastPrinted>
  <dcterms:created xsi:type="dcterms:W3CDTF">2016-09-01T13:17:29Z</dcterms:created>
  <dcterms:modified xsi:type="dcterms:W3CDTF">2019-03-18T15:22:28Z</dcterms:modified>
</cp:coreProperties>
</file>