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59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92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8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2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8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4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0296C11-2B7E-4F94-8443-83D9F4894A4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C97AE3-5B1C-4AB2-A26E-DA4B6B4C53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3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2A5E-67FA-4A48-8965-6B5A7428A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70474"/>
            <a:ext cx="8416636" cy="206283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Algebra Review: </a:t>
            </a:r>
            <a:br>
              <a:rPr lang="en-US" sz="5400" dirty="0"/>
            </a:br>
            <a:r>
              <a:rPr lang="en-US" sz="5400" dirty="0"/>
              <a:t>Solving Multi-Step Equations and Inequalities</a:t>
            </a:r>
          </a:p>
        </p:txBody>
      </p:sp>
    </p:spTree>
    <p:extLst>
      <p:ext uri="{BB962C8B-B14F-4D97-AF65-F5344CB8AC3E}">
        <p14:creationId xmlns:p14="http://schemas.microsoft.com/office/powerpoint/2010/main" val="23556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5AF5-3899-4B9C-86F4-0366DDD3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Multi-step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7925B-DF72-407B-9E59-D4579F249FE9}"/>
              </a:ext>
            </a:extLst>
          </p:cNvPr>
          <p:cNvSpPr txBox="1"/>
          <p:nvPr/>
        </p:nvSpPr>
        <p:spPr>
          <a:xfrm>
            <a:off x="1024128" y="1905506"/>
            <a:ext cx="101631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sto MT" panose="02040603050505030304" pitchFamily="18" charset="0"/>
              </a:rPr>
              <a:t>Remember: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that you are trying to solve for the variable…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that when you perform an operation on one side of the equal sign, you have to do the same thing on the other side of the equal sign…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that you use opposite operations to remove something from one side of the equation…</a:t>
            </a:r>
          </a:p>
        </p:txBody>
      </p:sp>
    </p:spTree>
    <p:extLst>
      <p:ext uri="{BB962C8B-B14F-4D97-AF65-F5344CB8AC3E}">
        <p14:creationId xmlns:p14="http://schemas.microsoft.com/office/powerpoint/2010/main" val="289412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72D2C4-00EF-4E9B-BE9B-7641777D5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948" y="892605"/>
            <a:ext cx="1987011" cy="6361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C39514-B470-4138-AB23-45E3961D567A}"/>
              </a:ext>
            </a:extLst>
          </p:cNvPr>
          <p:cNvSpPr txBox="1"/>
          <p:nvPr/>
        </p:nvSpPr>
        <p:spPr>
          <a:xfrm>
            <a:off x="322943" y="813141"/>
            <a:ext cx="116889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										2. 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3.										4.</a:t>
            </a:r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3A5D22-68C9-4763-97FB-D354993B3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939" y="3659791"/>
            <a:ext cx="2215028" cy="685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61BB5E-DE5D-4D94-9688-918D687472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7081" y="979671"/>
            <a:ext cx="2996803" cy="5954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23FE89-4252-4B35-AEDE-91C898C976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7081" y="3696285"/>
            <a:ext cx="3257394" cy="5464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2F524C-2083-4586-9FA0-CCC811FA7A15}"/>
              </a:ext>
            </a:extLst>
          </p:cNvPr>
          <p:cNvSpPr txBox="1"/>
          <p:nvPr/>
        </p:nvSpPr>
        <p:spPr>
          <a:xfrm>
            <a:off x="246743" y="145101"/>
            <a:ext cx="637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Solve each equation.</a:t>
            </a:r>
          </a:p>
        </p:txBody>
      </p:sp>
    </p:spTree>
    <p:extLst>
      <p:ext uri="{BB962C8B-B14F-4D97-AF65-F5344CB8AC3E}">
        <p14:creationId xmlns:p14="http://schemas.microsoft.com/office/powerpoint/2010/main" val="19146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C39514-B470-4138-AB23-45E3961D567A}"/>
                  </a:ext>
                </a:extLst>
              </p:cNvPr>
              <p:cNvSpPr txBox="1"/>
              <p:nvPr/>
            </p:nvSpPr>
            <p:spPr>
              <a:xfrm>
                <a:off x="175341" y="266700"/>
                <a:ext cx="11395444" cy="4604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dirty="0"/>
              </a:p>
              <a:p>
                <a:pPr marL="742950" indent="-742950">
                  <a:buAutoNum type="arabicPeriod" startAt="5"/>
                </a:pP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3200" dirty="0"/>
              </a:p>
              <a:p>
                <a:pPr marL="742950" indent="-742950">
                  <a:buAutoNum type="arabicPeriod" startAt="5"/>
                </a:pPr>
                <a:endParaRPr lang="en-US" sz="3600" dirty="0"/>
              </a:p>
              <a:p>
                <a:pPr marL="742950" indent="-742950">
                  <a:buAutoNum type="arabicPeriod" startAt="5"/>
                </a:pPr>
                <a:endParaRPr lang="en-US" sz="3600" dirty="0"/>
              </a:p>
              <a:p>
                <a:pPr marL="742950" indent="-742950">
                  <a:buAutoNum type="arabicPeriod" startAt="5"/>
                </a:pPr>
                <a:endParaRPr lang="en-US" sz="3600" dirty="0"/>
              </a:p>
              <a:p>
                <a:pPr marL="742950" indent="-742950">
                  <a:buAutoNum type="arabicPeriod" startAt="5"/>
                </a:pPr>
                <a:endParaRPr lang="en-US" sz="3600" dirty="0"/>
              </a:p>
              <a:p>
                <a:pPr marL="742950" indent="-742950">
                  <a:buAutoNum type="arabicPeriod" startAt="5"/>
                </a:pP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 4 −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=2−(3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endParaRPr lang="en-US" sz="32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C39514-B470-4138-AB23-45E3961D5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41" y="266700"/>
                <a:ext cx="11395444" cy="46041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362E8A8-624D-47D2-875A-AD2CE897C56A}"/>
              </a:ext>
            </a:extLst>
          </p:cNvPr>
          <p:cNvSpPr txBox="1"/>
          <p:nvPr/>
        </p:nvSpPr>
        <p:spPr>
          <a:xfrm>
            <a:off x="246743" y="145101"/>
            <a:ext cx="637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Solve each equation.</a:t>
            </a:r>
          </a:p>
        </p:txBody>
      </p:sp>
    </p:spTree>
    <p:extLst>
      <p:ext uri="{BB962C8B-B14F-4D97-AF65-F5344CB8AC3E}">
        <p14:creationId xmlns:p14="http://schemas.microsoft.com/office/powerpoint/2010/main" val="378698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A71A-A35C-46F0-A61D-A54D8AFB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multi-step inequalities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B02E6-C3C0-41F8-9A50-F38DF6D71291}"/>
              </a:ext>
            </a:extLst>
          </p:cNvPr>
          <p:cNvSpPr txBox="1"/>
          <p:nvPr/>
        </p:nvSpPr>
        <p:spPr>
          <a:xfrm>
            <a:off x="1024128" y="1905506"/>
            <a:ext cx="10163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sto MT" panose="02040603050505030304" pitchFamily="18" charset="0"/>
              </a:rPr>
              <a:t>Remember: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that you use the same steps to solve an inequality that you use to solve equations…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alisto MT" panose="02040603050505030304" pitchFamily="18" charset="0"/>
              </a:rPr>
              <a:t>that if you multiply or divide on both sides by a negative number, you must flip the inequality sign...</a:t>
            </a:r>
          </a:p>
        </p:txBody>
      </p:sp>
    </p:spTree>
    <p:extLst>
      <p:ext uri="{BB962C8B-B14F-4D97-AF65-F5344CB8AC3E}">
        <p14:creationId xmlns:p14="http://schemas.microsoft.com/office/powerpoint/2010/main" val="26067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A71A-A35C-46F0-A61D-A54D8AFB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multi-step inequalities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A51F75-BCAA-4B4B-A963-B7AD610A5509}"/>
              </a:ext>
            </a:extLst>
          </p:cNvPr>
          <p:cNvSpPr txBox="1"/>
          <p:nvPr/>
        </p:nvSpPr>
        <p:spPr>
          <a:xfrm>
            <a:off x="209552" y="1874728"/>
            <a:ext cx="55054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Graphing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&lt;, &gt; are open circles </a:t>
            </a:r>
            <a:r>
              <a:rPr lang="en-US" sz="3200" dirty="0">
                <a:latin typeface="Calisto MT" panose="02040603050505030304" pitchFamily="18" charset="0"/>
              </a:rPr>
              <a:t>–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i="1" dirty="0">
                <a:latin typeface="Cambria" panose="02040503050406030204" pitchFamily="18" charset="0"/>
                <a:ea typeface="Cambria" panose="02040503050406030204" pitchFamily="18" charset="0"/>
              </a:rPr>
              <a:t>not 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≤, ≥ are closed circles </a:t>
            </a:r>
            <a:r>
              <a:rPr lang="en-US" sz="3200" dirty="0">
                <a:latin typeface="Calisto MT" panose="02040603050505030304" pitchFamily="18" charset="0"/>
              </a:rPr>
              <a:t>–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i="1" dirty="0">
                <a:latin typeface="Cambria" panose="02040503050406030204" pitchFamily="18" charset="0"/>
                <a:ea typeface="Cambria" panose="02040503050406030204" pitchFamily="18" charset="0"/>
              </a:rPr>
              <a:t>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shade right for greater than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shade left for less than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542D50-9A13-43A0-B54A-02E5ECD034F5}"/>
              </a:ext>
            </a:extLst>
          </p:cNvPr>
          <p:cNvSpPr txBox="1"/>
          <p:nvPr/>
        </p:nvSpPr>
        <p:spPr>
          <a:xfrm>
            <a:off x="5819774" y="2029384"/>
            <a:ext cx="62198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sto MT" panose="02040603050505030304" pitchFamily="18" charset="0"/>
              </a:rPr>
              <a:t>Interval Notation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sto MT" panose="02040603050505030304" pitchFamily="18" charset="0"/>
              </a:rPr>
              <a:t>(parenthesis) are open circle – </a:t>
            </a:r>
            <a:r>
              <a:rPr lang="en-US" sz="3200" i="1" dirty="0">
                <a:latin typeface="Calisto MT" panose="02040603050505030304" pitchFamily="18" charset="0"/>
              </a:rPr>
              <a:t>not included</a:t>
            </a:r>
            <a:r>
              <a:rPr lang="en-US" sz="3200" dirty="0">
                <a:latin typeface="Calisto MT" panose="0204060305050503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sto MT" panose="02040603050505030304" pitchFamily="18" charset="0"/>
              </a:rPr>
              <a:t>[brackets] are closed circles – </a:t>
            </a:r>
            <a:r>
              <a:rPr lang="en-US" sz="3200" i="1" dirty="0">
                <a:latin typeface="Calisto MT" panose="02040603050505030304" pitchFamily="18" charset="0"/>
              </a:rPr>
              <a:t>included</a:t>
            </a:r>
            <a:r>
              <a:rPr lang="en-US" sz="3200" dirty="0">
                <a:latin typeface="Calisto MT" panose="0204060305050503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sto MT" panose="02040603050505030304" pitchFamily="18" charset="0"/>
              </a:rPr>
              <a:t>∞ (infinity) is always an open circle because there isn’t and endpoint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051FD6-419D-4712-83CB-AB867451B060}"/>
              </a:ext>
            </a:extLst>
          </p:cNvPr>
          <p:cNvCxnSpPr>
            <a:cxnSpLocks/>
          </p:cNvCxnSpPr>
          <p:nvPr/>
        </p:nvCxnSpPr>
        <p:spPr>
          <a:xfrm>
            <a:off x="5705476" y="2084832"/>
            <a:ext cx="0" cy="43826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2AB5A05-4F0C-4CD6-9854-F3B10620698A}"/>
              </a:ext>
            </a:extLst>
          </p:cNvPr>
          <p:cNvSpPr txBox="1"/>
          <p:nvPr/>
        </p:nvSpPr>
        <p:spPr>
          <a:xfrm>
            <a:off x="246743" y="145101"/>
            <a:ext cx="637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Solve each equation.</a:t>
            </a:r>
          </a:p>
        </p:txBody>
      </p:sp>
    </p:spTree>
    <p:extLst>
      <p:ext uri="{BB962C8B-B14F-4D97-AF65-F5344CB8AC3E}">
        <p14:creationId xmlns:p14="http://schemas.microsoft.com/office/powerpoint/2010/main" val="191018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2C8113-7F22-4B8B-9720-7230659E43D0}"/>
                  </a:ext>
                </a:extLst>
              </p:cNvPr>
              <p:cNvSpPr txBox="1"/>
              <p:nvPr/>
            </p:nvSpPr>
            <p:spPr>
              <a:xfrm>
                <a:off x="284844" y="849037"/>
                <a:ext cx="11395444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1.	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−9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≥−45</m:t>
                    </m:r>
                  </m:oMath>
                </a14:m>
                <a:r>
                  <a:rPr lang="en-US" sz="3600" dirty="0"/>
                  <a:t>						2.  </a:t>
                </a:r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  <a:p>
                <a:r>
                  <a:rPr lang="en-US" sz="3600" dirty="0"/>
                  <a:t>3.													4.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−15≤3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2C8113-7F22-4B8B-9720-7230659E4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44" y="849037"/>
                <a:ext cx="11395444" cy="3416320"/>
              </a:xfrm>
              <a:prstGeom prst="rect">
                <a:avLst/>
              </a:prstGeom>
              <a:blipFill>
                <a:blip r:embed="rId2"/>
                <a:stretch>
                  <a:fillRect l="-1659" t="-2674" b="-5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F86F1C6-8AFC-41D1-A95D-1FB5D931B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211" y="3619500"/>
            <a:ext cx="2069312" cy="5469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1ADA9D-31C9-466B-84E0-CBAC48CB7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747" y="849037"/>
            <a:ext cx="2467853" cy="73435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D62724-A306-49E7-8E82-84A4FE2C3454}"/>
              </a:ext>
            </a:extLst>
          </p:cNvPr>
          <p:cNvSpPr txBox="1"/>
          <p:nvPr/>
        </p:nvSpPr>
        <p:spPr>
          <a:xfrm>
            <a:off x="113392" y="145101"/>
            <a:ext cx="12002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 each inequality. Graph the solution and write the answer in interval notation.</a:t>
            </a:r>
          </a:p>
        </p:txBody>
      </p:sp>
    </p:spTree>
    <p:extLst>
      <p:ext uri="{BB962C8B-B14F-4D97-AF65-F5344CB8AC3E}">
        <p14:creationId xmlns:p14="http://schemas.microsoft.com/office/powerpoint/2010/main" val="27826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C71C574C9FA4C849AE8F93F2E4AC9" ma:contentTypeVersion="8" ma:contentTypeDescription="Create a new document." ma:contentTypeScope="" ma:versionID="3f45cddbaa71f97cc5fc83b8bb3faeed">
  <xsd:schema xmlns:xsd="http://www.w3.org/2001/XMLSchema" xmlns:xs="http://www.w3.org/2001/XMLSchema" xmlns:p="http://schemas.microsoft.com/office/2006/metadata/properties" xmlns:ns3="991c27cd-7946-49f5-9588-ff3895bca6cb" xmlns:ns4="8fe75a11-7706-4e84-a915-22d86dfef3c3" targetNamespace="http://schemas.microsoft.com/office/2006/metadata/properties" ma:root="true" ma:fieldsID="f92ef02f043336dda75edb357201f09b" ns3:_="" ns4:_="">
    <xsd:import namespace="991c27cd-7946-49f5-9588-ff3895bca6cb"/>
    <xsd:import namespace="8fe75a11-7706-4e84-a915-22d86dfef3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27cd-7946-49f5-9588-ff3895bca6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5a11-7706-4e84-a915-22d86dfe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DDA171-24FB-4F18-A0CA-6D9E57E41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c27cd-7946-49f5-9588-ff3895bca6cb"/>
    <ds:schemaRef ds:uri="8fe75a11-7706-4e84-a915-22d86dfe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1484A6-6C6B-4160-B08B-2A9818D2F6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8DDD4-0035-40E0-927A-83B319675E3F}">
  <ds:schemaRefs>
    <ds:schemaRef ds:uri="http://schemas.microsoft.com/office/2006/documentManagement/types"/>
    <ds:schemaRef ds:uri="8fe75a11-7706-4e84-a915-22d86dfef3c3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91c27cd-7946-49f5-9588-ff3895bca6c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223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Calisto MT</vt:lpstr>
      <vt:lpstr>Cambria</vt:lpstr>
      <vt:lpstr>Cambria Math</vt:lpstr>
      <vt:lpstr>Tw Cen MT</vt:lpstr>
      <vt:lpstr>Tw Cen MT Condensed</vt:lpstr>
      <vt:lpstr>Wingdings 3</vt:lpstr>
      <vt:lpstr>Integral</vt:lpstr>
      <vt:lpstr>Algebra Review:  Solving Multi-Step Equations and Inequalities</vt:lpstr>
      <vt:lpstr>Solving Multi-step equations</vt:lpstr>
      <vt:lpstr>PowerPoint Presentation</vt:lpstr>
      <vt:lpstr>PowerPoint Presentation</vt:lpstr>
      <vt:lpstr>Solving multi-step inequalities</vt:lpstr>
      <vt:lpstr>Solving multi-step inequalities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Review:  Equations and Inequalities</dc:title>
  <dc:creator>Heather M. Higdon</dc:creator>
  <cp:lastModifiedBy>Carden Virgo</cp:lastModifiedBy>
  <cp:revision>13</cp:revision>
  <dcterms:created xsi:type="dcterms:W3CDTF">2017-08-13T20:10:03Z</dcterms:created>
  <dcterms:modified xsi:type="dcterms:W3CDTF">2019-07-29T15:29:22Z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0x010100950C71C574C9FA4C849AE8F93F2E4AC9</vt:lpwstr>
  </property>
</Properties>
</file>