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6" r:id="rId3"/>
    <p:sldId id="257" r:id="rId4"/>
    <p:sldId id="258" r:id="rId5"/>
    <p:sldId id="259" r:id="rId6"/>
    <p:sldId id="263" r:id="rId7"/>
    <p:sldId id="264" r:id="rId8"/>
    <p:sldId id="271" r:id="rId9"/>
    <p:sldId id="272" r:id="rId10"/>
    <p:sldId id="275" r:id="rId11"/>
    <p:sldId id="276" r:id="rId12"/>
    <p:sldId id="273" r:id="rId13"/>
    <p:sldId id="274" r:id="rId14"/>
    <p:sldId id="270" r:id="rId15"/>
  </p:sldIdLst>
  <p:sldSz cx="12192000" cy="6858000"/>
  <p:notesSz cx="7077075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0" d="100"/>
          <a:sy n="40" d="100"/>
        </p:scale>
        <p:origin x="48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43318-BB61-4255-9863-C579909D989C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99"/>
            <a:ext cx="306673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4899"/>
            <a:ext cx="3066733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7C3BE-DC72-4F2B-8FC1-C70BE6BCA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9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30554-F122-419F-848B-85B8D5212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3C5F2-E332-4C92-935B-9E9B4FB56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84731-4644-4EDD-9E0A-99B08513F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502DD-B8AB-4191-8272-F9E49DF9E0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1CF16-E8EB-488F-9EC9-6CF288822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AA85F-8ECF-4C93-91E4-F4B0BB38F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81E76-CB10-4A64-920C-2527C8A22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11CC5-E569-4492-A115-0174E7A82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1A8B6-5422-41BF-9802-2E8737F03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06ADC-D147-470B-9E74-27CC7F21B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574A7-2D03-432E-9032-0F3E4C490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800688-9C64-42EC-A122-3E7D31FDF4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438400"/>
            <a:ext cx="7772400" cy="25146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Solve systems of equations using ELIMINATION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59080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End Day #1</a:t>
            </a:r>
          </a:p>
        </p:txBody>
      </p:sp>
    </p:spTree>
    <p:extLst>
      <p:ext uri="{BB962C8B-B14F-4D97-AF65-F5344CB8AC3E}">
        <p14:creationId xmlns:p14="http://schemas.microsoft.com/office/powerpoint/2010/main" val="53724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4CC0A0-EBCF-4D7E-88DF-B0C95E05A593}"/>
              </a:ext>
            </a:extLst>
          </p:cNvPr>
          <p:cNvSpPr/>
          <p:nvPr/>
        </p:nvSpPr>
        <p:spPr>
          <a:xfrm>
            <a:off x="685800" y="1295400"/>
            <a:ext cx="1074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Sometimes you will not be given two equations that have LIKE TERMS or OPPOSITES already written. 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When this happens you can multiple one equation, or BOTH equations by a number to create like terms or opposites. 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48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0" y="228601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	Solve using elimination by </a:t>
            </a:r>
            <a:r>
              <a:rPr lang="en-US" sz="2800" u="sng" dirty="0">
                <a:latin typeface="Arial Rounded MT Bold" pitchFamily="34" charset="0"/>
                <a:cs typeface="Times New Roman" pitchFamily="18" charset="0"/>
              </a:rPr>
              <a:t>MULTIPLICATION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.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400871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11)  8x + 14y = 4</a:t>
            </a:r>
          </a:p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-6x – 7y = -10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523981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12)    -4x -15y = -17</a:t>
            </a:r>
          </a:p>
          <a:p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    -x + 5y = -13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208EB-3D23-4091-B3C1-CD7D24917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5" t="25279" r="78750" b="47783"/>
          <a:stretch/>
        </p:blipFill>
        <p:spPr>
          <a:xfrm>
            <a:off x="779780" y="2942473"/>
            <a:ext cx="4536440" cy="338212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7E0C1-35E6-456F-957C-0B6B6FB54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0" t="37948" r="49231" b="17738"/>
          <a:stretch/>
        </p:blipFill>
        <p:spPr>
          <a:xfrm>
            <a:off x="5943600" y="2847420"/>
            <a:ext cx="4953000" cy="37970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0" y="228601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	Solve using elimination by </a:t>
            </a:r>
            <a:r>
              <a:rPr lang="en-US" sz="2800" u="sng" dirty="0">
                <a:latin typeface="Arial Rounded MT Bold" pitchFamily="34" charset="0"/>
                <a:cs typeface="Times New Roman" pitchFamily="18" charset="0"/>
              </a:rPr>
              <a:t>MULTIPLICATION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.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553289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13)  4x – 2y = 20</a:t>
            </a:r>
          </a:p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-8x – 3y = 16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1553289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14)    5x – 3y = -28</a:t>
            </a:r>
          </a:p>
          <a:p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    4x + 6y = -14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B692E-F9F8-4F9A-89CB-D8B7FFDB8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5" t="28024" r="17500" b="23320"/>
          <a:stretch/>
        </p:blipFill>
        <p:spPr>
          <a:xfrm>
            <a:off x="304800" y="2894313"/>
            <a:ext cx="4495800" cy="37127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1211BF-ECBE-4043-A0B2-E1CA1201B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75" t="36660" r="16875" b="16650"/>
          <a:stretch/>
        </p:blipFill>
        <p:spPr>
          <a:xfrm>
            <a:off x="6019800" y="2894312"/>
            <a:ext cx="4876800" cy="379306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 Rounded MT Bold" pitchFamily="34" charset="0"/>
              </a:rPr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10972800" cy="449580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Arial Rounded MT Bold" pitchFamily="34" charset="0"/>
              </a:rPr>
              <a:t>15) </a:t>
            </a:r>
            <a:r>
              <a:rPr lang="en-US" sz="2400" dirty="0">
                <a:latin typeface="Arial Rounded MT Bold" pitchFamily="34" charset="0"/>
              </a:rPr>
              <a:t>Sam spent $24.75 to buy a dozen flowers for his mother. The bouquet contained roses and daisies. (Roses cost $2.50; Daisies cost $1.75)  How many of each type of flower did Sam buy?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A6FD6-2752-499A-B2AE-4F0182F5E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37022" r="18125" b="23321"/>
          <a:stretch/>
        </p:blipFill>
        <p:spPr>
          <a:xfrm>
            <a:off x="1524000" y="3377624"/>
            <a:ext cx="7848600" cy="271837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788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9906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Eliminate means </a:t>
            </a:r>
            <a:r>
              <a:rPr lang="en-US" sz="2800" b="1" u="sng" dirty="0">
                <a:solidFill>
                  <a:srgbClr val="00B050"/>
                </a:solidFill>
                <a:latin typeface="Cambria" pitchFamily="18" charset="0"/>
              </a:rPr>
              <a:t>to get rid of</a:t>
            </a:r>
            <a:r>
              <a:rPr lang="en-US" sz="2800" dirty="0">
                <a:latin typeface="Cambria" pitchFamily="18" charset="0"/>
              </a:rPr>
              <a:t>, so we are going to eliminate one variable to solve for the other.</a:t>
            </a:r>
          </a:p>
          <a:p>
            <a:endParaRPr lang="en-US" sz="2800" dirty="0">
              <a:latin typeface="Cambria" pitchFamily="18" charset="0"/>
            </a:endParaRPr>
          </a:p>
          <a:p>
            <a:r>
              <a:rPr lang="en-US" sz="2800" dirty="0">
                <a:latin typeface="Cambria" pitchFamily="18" charset="0"/>
              </a:rPr>
              <a:t>STEPS:</a:t>
            </a:r>
          </a:p>
          <a:p>
            <a:endParaRPr lang="en-US" sz="2800" dirty="0">
              <a:latin typeface="Cambria" pitchFamily="18" charset="0"/>
            </a:endParaRPr>
          </a:p>
          <a:p>
            <a:r>
              <a:rPr lang="en-US" sz="2800" dirty="0">
                <a:latin typeface="Cambria" pitchFamily="18" charset="0"/>
              </a:rPr>
              <a:t>1) Line up equations so like terms are on top of each  other</a:t>
            </a:r>
          </a:p>
          <a:p>
            <a:r>
              <a:rPr lang="en-US" sz="2800" dirty="0">
                <a:latin typeface="Cambria" pitchFamily="18" charset="0"/>
              </a:rPr>
              <a:t>2) Eliminate one term BY (+ OR -)</a:t>
            </a:r>
          </a:p>
          <a:p>
            <a:r>
              <a:rPr lang="en-US" sz="2800" dirty="0">
                <a:latin typeface="Cambria" pitchFamily="18" charset="0"/>
              </a:rPr>
              <a:t>3) Combine like terms </a:t>
            </a:r>
          </a:p>
          <a:p>
            <a:r>
              <a:rPr lang="en-US" sz="2800" dirty="0">
                <a:latin typeface="Cambria" pitchFamily="18" charset="0"/>
              </a:rPr>
              <a:t>4) Solve for the variable that is left</a:t>
            </a:r>
          </a:p>
          <a:p>
            <a:r>
              <a:rPr lang="en-US" sz="2800" dirty="0">
                <a:latin typeface="Cambria" pitchFamily="18" charset="0"/>
              </a:rPr>
              <a:t>5) Substitute to solve for the other variable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828800" y="990601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 Rounded MT Bold" pitchFamily="34" charset="0"/>
                <a:cs typeface="Times New Roman" pitchFamily="18" charset="0"/>
              </a:rPr>
              <a:t>Elimination Using ___________ and _____________ works best when the coefficient on like terms are the ___________________of one another.</a:t>
            </a:r>
          </a:p>
          <a:p>
            <a:pPr>
              <a:spcBef>
                <a:spcPct val="50000"/>
              </a:spcBef>
            </a:pPr>
            <a:endParaRPr lang="en-US" sz="3600" dirty="0">
              <a:latin typeface="Arial Rounded MT Bold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u="sng" dirty="0">
                <a:latin typeface="Arial Rounded MT Bold" pitchFamily="34" charset="0"/>
                <a:cs typeface="Times New Roman" pitchFamily="18" charset="0"/>
              </a:rPr>
              <a:t>Like Terms</a:t>
            </a:r>
            <a:r>
              <a:rPr lang="en-US" sz="3600" dirty="0">
                <a:latin typeface="Arial Rounded MT Bold" pitchFamily="34" charset="0"/>
                <a:cs typeface="Times New Roman" pitchFamily="18" charset="0"/>
              </a:rPr>
              <a:t>			</a:t>
            </a:r>
            <a:r>
              <a:rPr lang="en-US" sz="3600" u="sng" dirty="0">
                <a:latin typeface="Arial Rounded MT Bold" pitchFamily="34" charset="0"/>
                <a:cs typeface="Times New Roman" pitchFamily="18" charset="0"/>
              </a:rPr>
              <a:t>Opposites</a:t>
            </a:r>
            <a:endParaRPr lang="en-US" sz="3600" dirty="0">
              <a:latin typeface="Arial Rounded MT Bold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latin typeface="Arial Rounded MT Bold" pitchFamily="34" charset="0"/>
                <a:cs typeface="Times New Roman" pitchFamily="18" charset="0"/>
              </a:rPr>
              <a:t>  2x and 2x			3x and -3x, 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latin typeface="Arial Rounded MT Bold" pitchFamily="34" charset="0"/>
                <a:cs typeface="Times New Roman" pitchFamily="18" charset="0"/>
              </a:rPr>
              <a:t>  4y and 4y			-5y and 5y</a:t>
            </a:r>
            <a:endParaRPr lang="en-US" dirty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4038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erlin Sans FB"/>
              </a:rPr>
              <a:t>same or opposite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6096000" y="1066800"/>
            <a:ext cx="22098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erlin Sans FB"/>
              </a:rPr>
              <a:t>Addition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981200" y="1657350"/>
            <a:ext cx="26670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Berlin Sans FB"/>
              </a:rPr>
              <a:t>Subtraction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B887F9-12F1-4EE3-BD87-70C283D00894}"/>
              </a:ext>
            </a:extLst>
          </p:cNvPr>
          <p:cNvSpPr/>
          <p:nvPr/>
        </p:nvSpPr>
        <p:spPr>
          <a:xfrm>
            <a:off x="1447800" y="3962400"/>
            <a:ext cx="3505200" cy="2837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38542E-4CBD-48AB-8281-03E3D750224F}"/>
              </a:ext>
            </a:extLst>
          </p:cNvPr>
          <p:cNvSpPr/>
          <p:nvPr/>
        </p:nvSpPr>
        <p:spPr>
          <a:xfrm>
            <a:off x="6096000" y="3945467"/>
            <a:ext cx="3505200" cy="2837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838200"/>
            <a:ext cx="8839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 Rounded MT Bold" pitchFamily="34" charset="0"/>
                <a:cs typeface="Times New Roman" pitchFamily="18" charset="0"/>
              </a:rPr>
              <a:t>When the </a:t>
            </a:r>
            <a:r>
              <a:rPr lang="en-US" sz="3600" u="sng" dirty="0">
                <a:latin typeface="Arial Rounded MT Bold" pitchFamily="34" charset="0"/>
                <a:cs typeface="Times New Roman" pitchFamily="18" charset="0"/>
              </a:rPr>
              <a:t>coefficients are the same </a:t>
            </a:r>
            <a:r>
              <a:rPr lang="en-US" sz="3600" dirty="0">
                <a:latin typeface="Arial Rounded MT Bold" pitchFamily="34" charset="0"/>
                <a:cs typeface="Times New Roman" pitchFamily="18" charset="0"/>
              </a:rPr>
              <a:t>and you want to eliminate them, you need to _____________.</a:t>
            </a:r>
            <a:r>
              <a:rPr lang="en-US" dirty="0">
                <a:latin typeface="Arial Rounded MT Bold" pitchFamily="34" charset="0"/>
              </a:rPr>
              <a:t> 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3962400" y="1981201"/>
            <a:ext cx="2590800" cy="43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 Rounded MT Bold"/>
              </a:rPr>
              <a:t>subtract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828800" y="38862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 Rounded MT Bold" pitchFamily="34" charset="0"/>
                <a:cs typeface="Times New Roman" pitchFamily="18" charset="0"/>
              </a:rPr>
              <a:t>When the </a:t>
            </a:r>
            <a:r>
              <a:rPr lang="en-US" sz="3600" u="sng" dirty="0">
                <a:latin typeface="Arial Rounded MT Bold" pitchFamily="34" charset="0"/>
                <a:cs typeface="Times New Roman" pitchFamily="18" charset="0"/>
              </a:rPr>
              <a:t>coefficients are opposites </a:t>
            </a:r>
            <a:r>
              <a:rPr lang="en-US" sz="3600" dirty="0">
                <a:latin typeface="Arial Rounded MT Bold" pitchFamily="34" charset="0"/>
                <a:cs typeface="Times New Roman" pitchFamily="18" charset="0"/>
              </a:rPr>
              <a:t>and you want to eliminate them, you need to______ .</a:t>
            </a:r>
            <a:r>
              <a:rPr lang="en-US" dirty="0"/>
              <a:t> 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3733800" y="5029201"/>
            <a:ext cx="12192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 Rounded MT Bold"/>
              </a:rPr>
              <a:t>add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52600" y="228601"/>
            <a:ext cx="1043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Solve using elimination by </a:t>
            </a:r>
            <a:r>
              <a:rPr lang="en-US" sz="2800" u="sng" dirty="0">
                <a:latin typeface="Arial Rounded MT Bold" pitchFamily="34" charset="0"/>
                <a:cs typeface="Times New Roman" pitchFamily="18" charset="0"/>
              </a:rPr>
              <a:t>ADDITION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or SUBTRACTION.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708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3x – 5y = 3</a:t>
            </a:r>
          </a:p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 4x + 5y = 4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24600" y="1278817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arenR" startAt="2"/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3x – 2y = 13</a:t>
            </a:r>
          </a:p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  x + 2y = 7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0D3A42-7093-4833-8663-714EA57C7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43330" r="52500" b="19985"/>
          <a:stretch/>
        </p:blipFill>
        <p:spPr>
          <a:xfrm>
            <a:off x="609600" y="2822990"/>
            <a:ext cx="4648200" cy="383476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AD90B-8637-4DFF-BFEA-45E6F524C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0" t="41159" r="23125" b="13316"/>
          <a:stretch/>
        </p:blipFill>
        <p:spPr>
          <a:xfrm>
            <a:off x="6353908" y="2822990"/>
            <a:ext cx="4191000" cy="381407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arenR" startAt="3"/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– 4x + 2y = 8</a:t>
            </a:r>
          </a:p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  4x – 3y = – 10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53200" y="1219200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AutoNum type="arabicParenR" startAt="4"/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x – y = 4</a:t>
            </a:r>
          </a:p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 x + y = 2</a:t>
            </a:r>
            <a:endParaRPr lang="en-US" sz="3200" dirty="0">
              <a:latin typeface="Arial Rounded MT Bol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7B067-72F1-409A-BC60-B9E4A0EDE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10565284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CF2533-0F1D-404C-B9D8-89D8494365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0" t="33325" r="55000" b="31102"/>
          <a:stretch/>
        </p:blipFill>
        <p:spPr>
          <a:xfrm>
            <a:off x="6324600" y="2748196"/>
            <a:ext cx="5469692" cy="380500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1412594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AutoNum type="arabicParenR" startAt="5"/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5x – y = – 6</a:t>
            </a:r>
          </a:p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– x + y = 2</a:t>
            </a:r>
            <a:r>
              <a:rPr lang="en-US" sz="3200" dirty="0">
                <a:latin typeface="Arial Rounded MT Bold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1412594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6)    x – y = 14</a:t>
            </a:r>
          </a:p>
          <a:p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  x + y = 20</a:t>
            </a:r>
            <a:endParaRPr lang="en-US" sz="32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E5B89CF-3B76-43B0-9DDA-A836C102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1043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Solve using elimination by </a:t>
            </a:r>
            <a:r>
              <a:rPr lang="en-US" sz="2800" u="sng" dirty="0">
                <a:latin typeface="Arial Rounded MT Bold" pitchFamily="34" charset="0"/>
                <a:cs typeface="Times New Roman" pitchFamily="18" charset="0"/>
              </a:rPr>
              <a:t>ADDITION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or SUBTRACTION.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6939F-5D6D-48E4-AD65-2638AA2FB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0" t="29990" r="51250" b="36660"/>
          <a:stretch/>
        </p:blipFill>
        <p:spPr>
          <a:xfrm>
            <a:off x="351692" y="2971800"/>
            <a:ext cx="4754880" cy="2743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5E1D64-1080-4482-A4B4-1390254C1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36298" r="54375" b="31103"/>
          <a:stretch/>
        </p:blipFill>
        <p:spPr>
          <a:xfrm>
            <a:off x="6019800" y="2936630"/>
            <a:ext cx="5314406" cy="338796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1430179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7)  2x + 9y = 25</a:t>
            </a:r>
          </a:p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4x + 9y = 23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430179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8)    7x + 2y = 24</a:t>
            </a:r>
          </a:p>
          <a:p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  8x + 2y = 30</a:t>
            </a:r>
            <a:endParaRPr lang="en-US" sz="32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8EB0353-A900-4372-93F3-DDA69347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1043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Solve using elimination by </a:t>
            </a:r>
            <a:r>
              <a:rPr lang="en-US" sz="2800" u="sng" dirty="0">
                <a:latin typeface="Arial Rounded MT Bold" pitchFamily="34" charset="0"/>
                <a:cs typeface="Times New Roman" pitchFamily="18" charset="0"/>
              </a:rPr>
              <a:t>ADDITION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or SUBTRACTION.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666879-C716-4B57-8BEC-85222EE4E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50" t="40147" r="51250" b="25544"/>
          <a:stretch/>
        </p:blipFill>
        <p:spPr>
          <a:xfrm>
            <a:off x="266700" y="2753618"/>
            <a:ext cx="5246256" cy="311378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BB673B-4065-4A47-8A2B-68FAE13E6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25" t="34437" r="14375" b="32213"/>
          <a:stretch/>
        </p:blipFill>
        <p:spPr>
          <a:xfrm>
            <a:off x="6057899" y="2753618"/>
            <a:ext cx="5812393" cy="311378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9)  2x + 5y = 0 </a:t>
            </a:r>
          </a:p>
          <a:p>
            <a:pPr marL="514350" indent="-514350">
              <a:spcBef>
                <a:spcPct val="50000"/>
              </a:spcBef>
            </a:pPr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x + 5y = -10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1318846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10)    7x + 8y = 20</a:t>
            </a:r>
          </a:p>
          <a:p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          7x  – y  =  29</a:t>
            </a:r>
            <a:endParaRPr lang="en-US" sz="32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0E355F9-B346-43DD-BA48-2DCF8A124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1043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Solve using elimination by </a:t>
            </a:r>
            <a:r>
              <a:rPr lang="en-US" sz="2800" u="sng" dirty="0">
                <a:latin typeface="Arial Rounded MT Bold" pitchFamily="34" charset="0"/>
                <a:cs typeface="Times New Roman" pitchFamily="18" charset="0"/>
              </a:rPr>
              <a:t>ADDITION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or SUBTRACTION.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9B40C-E99F-4DEA-A4AD-9B22B30E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25" t="41107" r="20000" b="26655"/>
          <a:stretch/>
        </p:blipFill>
        <p:spPr>
          <a:xfrm>
            <a:off x="228600" y="2895600"/>
            <a:ext cx="5616400" cy="34654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C50380-2716-450F-A439-EF2BBDD9B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4931" r="18750" b="23320"/>
          <a:stretch/>
        </p:blipFill>
        <p:spPr>
          <a:xfrm>
            <a:off x="6324600" y="2618839"/>
            <a:ext cx="5029036" cy="37773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449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Rounded MT Bold</vt:lpstr>
      <vt:lpstr>Berlin Sans FB</vt:lpstr>
      <vt:lpstr>Calibri</vt:lpstr>
      <vt:lpstr>Cambria</vt:lpstr>
      <vt:lpstr>Times New Roman</vt:lpstr>
      <vt:lpstr>Default Design</vt:lpstr>
      <vt:lpstr>Solve systems of equations using ELIMINATION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8-3 ELIMINATION USING ADDITION AND SUBTRACTION</dc:title>
  <dc:creator>Owner</dc:creator>
  <cp:lastModifiedBy>Carden Virgo</cp:lastModifiedBy>
  <cp:revision>74</cp:revision>
  <dcterms:created xsi:type="dcterms:W3CDTF">2007-10-16T01:10:43Z</dcterms:created>
  <dcterms:modified xsi:type="dcterms:W3CDTF">2018-10-22T13:26:52Z</dcterms:modified>
</cp:coreProperties>
</file>