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5" r:id="rId4"/>
    <p:sldId id="300" r:id="rId5"/>
    <p:sldId id="306" r:id="rId6"/>
    <p:sldId id="307" r:id="rId7"/>
    <p:sldId id="308" r:id="rId8"/>
    <p:sldId id="309" r:id="rId9"/>
    <p:sldId id="258" r:id="rId10"/>
    <p:sldId id="290" r:id="rId11"/>
    <p:sldId id="276" r:id="rId12"/>
    <p:sldId id="277" r:id="rId13"/>
    <p:sldId id="278" r:id="rId14"/>
    <p:sldId id="279" r:id="rId15"/>
    <p:sldId id="303" r:id="rId16"/>
    <p:sldId id="304" r:id="rId17"/>
    <p:sldId id="312" r:id="rId18"/>
    <p:sldId id="313" r:id="rId19"/>
    <p:sldId id="314" r:id="rId20"/>
    <p:sldId id="315" r:id="rId21"/>
    <p:sldId id="289" r:id="rId22"/>
    <p:sldId id="311" r:id="rId23"/>
    <p:sldId id="316" r:id="rId24"/>
    <p:sldId id="317" r:id="rId25"/>
    <p:sldId id="318" r:id="rId26"/>
    <p:sldId id="319" r:id="rId27"/>
    <p:sldId id="320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AF8D-AADB-4B4F-B16E-BD2AEFC2F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4183-7F00-4CD4-85B1-9A5FBB819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4368-9D4E-4B38-B6EB-0C8CD4B03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BCD8-36EB-48F4-A080-5C984E528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868F-C254-4138-8B60-110DB19B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1C96-BAC9-4D32-9A94-5277B7832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BF80-DD24-44BE-8A02-24B82D43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9E7F-A150-4871-8344-DDA5FF5B6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642-091E-4E6C-AA9F-276296B13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578-EF94-4014-A968-F480D5B12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CA-D9CA-4B26-958C-F41A80BBB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EBBF-D7EF-4A9F-9EF8-AAADD7EAC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134600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400" u="sng" dirty="0">
                <a:latin typeface="+mn-lt"/>
              </a:rPr>
              <a:t>Objectives: </a:t>
            </a:r>
            <a:br>
              <a:rPr lang="en-US" sz="5400" dirty="0">
                <a:latin typeface="+mn-lt"/>
              </a:rPr>
            </a:br>
            <a:r>
              <a:rPr lang="en-US" dirty="0"/>
              <a:t>1.  Identify systems of equations</a:t>
            </a:r>
            <a:br>
              <a:rPr lang="en-US" dirty="0"/>
            </a:br>
            <a:r>
              <a:rPr lang="en-US" dirty="0"/>
              <a:t>2. Determine solutions to a system of equations.  </a:t>
            </a:r>
            <a:br>
              <a:rPr lang="en-US" dirty="0"/>
            </a:br>
            <a:r>
              <a:rPr lang="en-US" dirty="0"/>
              <a:t>3. Solve systems of equations by GRAPHING</a:t>
            </a:r>
            <a:endParaRPr lang="en-US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750" y="549275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573" y="228601"/>
            <a:ext cx="9144000" cy="635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REVIEW: </a:t>
            </a:r>
          </a:p>
          <a:p>
            <a:pPr marL="0" indent="0" algn="ctr">
              <a:buNone/>
            </a:pPr>
            <a:r>
              <a:rPr lang="en-US" dirty="0"/>
              <a:t>GRAPHING A LINEAR EQUATION.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u="sng" dirty="0"/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Put equation in slope intercept form: </a:t>
            </a:r>
          </a:p>
          <a:p>
            <a:pPr marL="0" indent="0">
              <a:buNone/>
            </a:pPr>
            <a:r>
              <a:rPr lang="en-US" sz="3600" dirty="0"/>
              <a:t>		y = mx + b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Plot the y intercept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Use the slope to find another point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Connect the dots and extend the lines!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52600" y="2057401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2" name="Picture 1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23438" r="41250" b="45312"/>
          <a:stretch>
            <a:fillRect/>
          </a:stretch>
        </p:blipFill>
        <p:spPr bwMode="auto">
          <a:xfrm>
            <a:off x="1981200" y="2667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438400" y="2362201"/>
            <a:ext cx="266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/>
              <a:t>8)  </a:t>
            </a:r>
          </a:p>
          <a:p>
            <a:pPr marL="342900" indent="-342900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8" name="Picture 7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750" t="59375" r="44375" b="10938"/>
          <a:stretch>
            <a:fillRect/>
          </a:stretch>
        </p:blipFill>
        <p:spPr bwMode="auto">
          <a:xfrm>
            <a:off x="2133600" y="30480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6875" t="53906" r="41875" b="17969"/>
          <a:stretch>
            <a:fillRect/>
          </a:stretch>
        </p:blipFill>
        <p:spPr bwMode="auto">
          <a:xfrm>
            <a:off x="2209800" y="2895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62200" y="2286001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9) </a:t>
            </a:r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8" name="Picture 7" descr="Screen Shot 2015-08-27 at 7.27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5000" t="50000" r="67500" b="32031"/>
          <a:stretch>
            <a:fillRect/>
          </a:stretch>
        </p:blipFill>
        <p:spPr bwMode="auto">
          <a:xfrm>
            <a:off x="3124200" y="3048001"/>
            <a:ext cx="2971800" cy="244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1828801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</a:pPr>
            <a:r>
              <a:rPr lang="en-US" sz="3200" dirty="0"/>
              <a:t>10)</a:t>
            </a:r>
          </a:p>
          <a:p>
            <a:pPr marL="800100" lvl="1" indent="-342900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7" name="Picture 6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8750" t="51563" r="46875" b="20312"/>
          <a:stretch>
            <a:fillRect/>
          </a:stretch>
        </p:blipFill>
        <p:spPr bwMode="auto">
          <a:xfrm>
            <a:off x="2133600" y="26670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1828801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</a:pPr>
            <a:r>
              <a:rPr lang="en-US" sz="3200" dirty="0"/>
              <a:t>11)</a:t>
            </a:r>
          </a:p>
          <a:p>
            <a:pPr marL="800100" lvl="1" indent="-342900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7" name="Picture 6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6875" t="53906" r="41875" b="17969"/>
          <a:stretch>
            <a:fillRect/>
          </a:stretch>
        </p:blipFill>
        <p:spPr bwMode="auto">
          <a:xfrm>
            <a:off x="2209800" y="2895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26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182880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>
              <a:spcBef>
                <a:spcPct val="50000"/>
              </a:spcBef>
            </a:pPr>
            <a:r>
              <a:rPr lang="en-US" sz="3200" dirty="0"/>
              <a:t>12)</a:t>
            </a:r>
          </a:p>
          <a:p>
            <a:pPr marL="800100" lvl="1" indent="-342900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7" name="Picture 6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6250" t="20313" r="43750" b="53125"/>
          <a:stretch>
            <a:fillRect/>
          </a:stretch>
        </p:blipFill>
        <p:spPr bwMode="auto">
          <a:xfrm>
            <a:off x="1752600" y="30480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26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/>
              <a:t>End Day 1!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Review from yesterday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/>
              <a:t>Graph the following. Determine the number of solutions. If there is ONE solution you must name it.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22656" r="42500" b="21875"/>
          <a:stretch>
            <a:fillRect/>
          </a:stretch>
        </p:blipFill>
        <p:spPr bwMode="auto">
          <a:xfrm>
            <a:off x="2286001" y="2209800"/>
            <a:ext cx="25532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500" t="20313" r="43125" b="18750"/>
          <a:stretch>
            <a:fillRect/>
          </a:stretch>
        </p:blipFill>
        <p:spPr bwMode="auto">
          <a:xfrm>
            <a:off x="6858000" y="2133600"/>
            <a:ext cx="236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259080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					2)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95300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					4)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yesterday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if the following ordered pair is a solution: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17" t="30208" r="50586" b="54167"/>
          <a:stretch/>
        </p:blipFill>
        <p:spPr>
          <a:xfrm>
            <a:off x="5443" y="2590800"/>
            <a:ext cx="554736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31" t="72917" r="49783" b="10633"/>
          <a:stretch/>
        </p:blipFill>
        <p:spPr>
          <a:xfrm>
            <a:off x="5581915" y="2209800"/>
            <a:ext cx="6637299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3803" y="2438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447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810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System of equations: </a:t>
            </a:r>
            <a:r>
              <a:rPr lang="en-US" dirty="0"/>
              <a:t>2 linear equations together.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u="sng" dirty="0"/>
              <a:t>solution </a:t>
            </a:r>
            <a:r>
              <a:rPr lang="en-US" dirty="0"/>
              <a:t>to a system of equations is an ordered pair (</a:t>
            </a:r>
            <a:r>
              <a:rPr lang="en-US" dirty="0" err="1"/>
              <a:t>x,y</a:t>
            </a:r>
            <a:r>
              <a:rPr lang="en-US" dirty="0"/>
              <a:t>) where the two lines</a:t>
            </a:r>
            <a:r>
              <a:rPr lang="en-US" u="sng" dirty="0"/>
              <a:t> intersect </a:t>
            </a:r>
            <a:r>
              <a:rPr lang="en-US" dirty="0"/>
              <a:t>(cross)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The solution to the system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Graphed to the right is (2,2)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7338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37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02" t="52083" r="56790" b="16667"/>
          <a:stretch/>
        </p:blipFill>
        <p:spPr>
          <a:xfrm>
            <a:off x="152400" y="838200"/>
            <a:ext cx="6487297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720" t="54194" r="42972" b="16667"/>
          <a:stretch/>
        </p:blipFill>
        <p:spPr>
          <a:xfrm>
            <a:off x="6477000" y="609600"/>
            <a:ext cx="3657600" cy="64381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Review from yesterday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8697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0775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To find the INTERSECTION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of two functions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12192000" cy="5592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on “Y=”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Type in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“2</a:t>
            </a:r>
            <a:r>
              <a:rPr lang="en-US" sz="2800" baseline="30000" dirty="0"/>
              <a:t>nd</a:t>
            </a:r>
            <a:r>
              <a:rPr lang="en-US" sz="2800" dirty="0"/>
              <a:t>”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800" dirty="0"/>
              <a:t>Click “TRACE” </a:t>
            </a:r>
            <a:r>
              <a:rPr lang="en-US" sz="2800" b="1" dirty="0" err="1">
                <a:solidFill>
                  <a:srgbClr val="0070C0"/>
                </a:solidFill>
              </a:rPr>
              <a:t>calc</a:t>
            </a:r>
            <a:endParaRPr lang="en-US" sz="28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Scroll down to “Intersect” #5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will say “first curve”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Move curser anywhere on the first line → 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will say “second curve” → Move curser anywhere on the second line → ENTER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will say “GUESS” → ENTER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Answer is at the bottom of the screen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057" y="154443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124200" y="1524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Find the solution to the system of equations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17188" r="47500" b="35937"/>
          <a:stretch>
            <a:fillRect/>
          </a:stretch>
        </p:blipFill>
        <p:spPr bwMode="auto">
          <a:xfrm>
            <a:off x="2362200" y="1447800"/>
            <a:ext cx="213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3750" t="21875" r="41250" b="28906"/>
          <a:stretch>
            <a:fillRect/>
          </a:stretch>
        </p:blipFill>
        <p:spPr bwMode="auto">
          <a:xfrm>
            <a:off x="6705600" y="1295400"/>
            <a:ext cx="304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9050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1)					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6482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3)					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5000"/>
                    </a14:imgEffect>
                  </a14:imgLayer>
                </a14:imgProps>
              </a:ext>
            </a:extLst>
          </a:blip>
          <a:srcRect l="19162" t="29690" r="59571" b="32711"/>
          <a:stretch/>
        </p:blipFill>
        <p:spPr bwMode="auto">
          <a:xfrm>
            <a:off x="5442" y="32657"/>
            <a:ext cx="7004957" cy="6825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914400"/>
            <a:ext cx="4876800" cy="345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equation of line 1: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equation of line 2: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solution to the system of equations: 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1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599" y="404609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123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</a:blip>
          <a:srcRect l="18725" t="21945" r="46009" b="20735"/>
          <a:stretch/>
        </p:blipFill>
        <p:spPr bwMode="auto">
          <a:xfrm>
            <a:off x="228600" y="152400"/>
            <a:ext cx="70104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39000" y="685800"/>
                <a:ext cx="4953000" cy="296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 The graph of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shown. Draw a line with a y-intercept of (0,-3) that would create a system with a solution of (5,5). </a:t>
                </a:r>
                <a:endParaRPr lang="en-US" sz="32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685800"/>
                <a:ext cx="4953000" cy="2961260"/>
              </a:xfrm>
              <a:prstGeom prst="rect">
                <a:avLst/>
              </a:prstGeom>
              <a:blipFill>
                <a:blip r:embed="rId3"/>
                <a:stretch>
                  <a:fillRect l="-3202" r="-3941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441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592" t="25514" r="59208" b="36096"/>
          <a:stretch/>
        </p:blipFill>
        <p:spPr bwMode="auto">
          <a:xfrm>
            <a:off x="-484415" y="266700"/>
            <a:ext cx="7364186" cy="659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9215" t="42153" r="46111" b="19010"/>
          <a:stretch/>
        </p:blipFill>
        <p:spPr bwMode="auto">
          <a:xfrm>
            <a:off x="6629400" y="533400"/>
            <a:ext cx="55626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0712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</a:blip>
          <a:srcRect l="18716" t="31061" r="59707" b="31213"/>
          <a:stretch/>
        </p:blipFill>
        <p:spPr bwMode="auto">
          <a:xfrm>
            <a:off x="0" y="27214"/>
            <a:ext cx="7162800" cy="6830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4200" y="838200"/>
            <a:ext cx="4495800" cy="415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Write the equation of line 1: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Write the equation of line 2: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Write the solution to the system of equations: 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83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</a:blip>
          <a:srcRect l="20209" t="29953" r="48850" b="12360"/>
          <a:stretch/>
        </p:blipFill>
        <p:spPr bwMode="auto">
          <a:xfrm>
            <a:off x="304800" y="152400"/>
            <a:ext cx="70866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81800" y="723742"/>
                <a:ext cx="5105400" cy="2727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 The graph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shown. Draw a line with a slope of -1/2 that would create a system with a solution of (-1,-9). </a:t>
                </a:r>
                <a:endPara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723742"/>
                <a:ext cx="5105400" cy="2727029"/>
              </a:xfrm>
              <a:prstGeom prst="rect">
                <a:avLst/>
              </a:prstGeom>
              <a:blipFill>
                <a:blip r:embed="rId3"/>
                <a:stretch>
                  <a:fillRect l="-3106" t="-2461" r="-836" b="-5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48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Determine the solution to the system of equations.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6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2857500" cy="2857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1" y="2209801"/>
            <a:ext cx="2771775" cy="285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6400" y="2209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			    2)			    3)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53340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(2, 4)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4102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(-2, 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54102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(5, 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2800"/>
            <a:ext cx="11353800" cy="638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 solution to a system of equations makes BOTH statements true.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Meaning: If you plug in that ordered pair to both equations for x and y then the left side will equal the right side.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</p:spTree>
    <p:extLst>
      <p:ext uri="{BB962C8B-B14F-4D97-AF65-F5344CB8AC3E}">
        <p14:creationId xmlns:p14="http://schemas.microsoft.com/office/powerpoint/2010/main" val="31271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971800" y="22860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Tell whether the ordered pair is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a solution of the given system.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31755" name="AutoShape 11"/>
          <p:cNvSpPr>
            <a:spLocks/>
          </p:cNvSpPr>
          <p:nvPr/>
        </p:nvSpPr>
        <p:spPr bwMode="auto">
          <a:xfrm>
            <a:off x="3657600" y="2362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2209800" y="25908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(5, 2);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2003426" y="5791200"/>
            <a:ext cx="866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ordered pair (5, 2) makes both equations true.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1971676" y="6172200"/>
            <a:ext cx="3698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(5, 2) is the solution of the system.</a:t>
            </a: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3908426" y="3124201"/>
            <a:ext cx="2416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3</a:t>
            </a:r>
            <a:r>
              <a:rPr lang="en-US" sz="2400" b="1" i="1" dirty="0"/>
              <a:t>x</a:t>
            </a:r>
            <a:r>
              <a:rPr lang="en-US" sz="2400" b="1" dirty="0"/>
              <a:t> – </a:t>
            </a:r>
            <a:r>
              <a:rPr lang="en-US" sz="2400" b="1" i="1" dirty="0"/>
              <a:t>y = </a:t>
            </a:r>
            <a:r>
              <a:rPr lang="en-US" sz="2400" b="1" dirty="0"/>
              <a:t>13</a:t>
            </a:r>
          </a:p>
        </p:txBody>
      </p:sp>
      <p:pic>
        <p:nvPicPr>
          <p:cNvPr id="31794" name="Picture 50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2362201"/>
            <a:ext cx="1695450" cy="733425"/>
          </a:xfrm>
          <a:prstGeom prst="rect">
            <a:avLst/>
          </a:prstGeom>
          <a:noFill/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133600" y="3505201"/>
            <a:ext cx="2216150" cy="2424113"/>
            <a:chOff x="384" y="2208"/>
            <a:chExt cx="1396" cy="1527"/>
          </a:xfrm>
        </p:grpSpPr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605" y="3168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 – 2   0</a:t>
              </a: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 rot="10800000" flipV="1">
              <a:off x="1008" y="3436"/>
              <a:ext cx="7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0   0</a:t>
              </a:r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384" y="268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>
              <a:off x="1296" y="268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Rectangle 52"/>
            <p:cNvSpPr>
              <a:spLocks noChangeArrowheads="1"/>
            </p:cNvSpPr>
            <p:nvPr/>
          </p:nvSpPr>
          <p:spPr bwMode="auto">
            <a:xfrm>
              <a:off x="1488" y="3408"/>
              <a:ext cx="2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sym typeface="Wingdings" pitchFamily="2" charset="2"/>
                </a:rPr>
                <a:t></a:t>
              </a:r>
            </a:p>
          </p:txBody>
        </p:sp>
        <p:pic>
          <p:nvPicPr>
            <p:cNvPr id="31799" name="Picture 55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208"/>
              <a:ext cx="912" cy="462"/>
            </a:xfrm>
            <a:prstGeom prst="rect">
              <a:avLst/>
            </a:prstGeom>
            <a:noFill/>
          </p:spPr>
        </p:pic>
        <p:pic>
          <p:nvPicPr>
            <p:cNvPr id="31802" name="Picture 58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2736"/>
              <a:ext cx="720" cy="462"/>
            </a:xfrm>
            <a:prstGeom prst="rect">
              <a:avLst/>
            </a:prstGeom>
            <a:noFill/>
          </p:spPr>
        </p:pic>
        <p:sp>
          <p:nvSpPr>
            <p:cNvPr id="31803" name="Text Box 59"/>
            <p:cNvSpPr txBox="1">
              <a:spLocks noChangeArrowheads="1"/>
            </p:cNvSpPr>
            <p:nvPr/>
          </p:nvSpPr>
          <p:spPr bwMode="auto">
            <a:xfrm>
              <a:off x="1296" y="2832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029200" y="3733801"/>
            <a:ext cx="2667000" cy="2271713"/>
            <a:chOff x="2208" y="2352"/>
            <a:chExt cx="1680" cy="1431"/>
          </a:xfrm>
        </p:grpSpPr>
        <p:sp>
          <p:nvSpPr>
            <p:cNvPr id="31781" name="Text Box 37"/>
            <p:cNvSpPr txBox="1">
              <a:spLocks noChangeArrowheads="1"/>
            </p:cNvSpPr>
            <p:nvPr/>
          </p:nvSpPr>
          <p:spPr bwMode="auto">
            <a:xfrm>
              <a:off x="2208" y="2805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  <a:r>
                <a:rPr lang="en-US">
                  <a:solidFill>
                    <a:srgbClr val="FF0000"/>
                  </a:solidFill>
                </a:rPr>
                <a:t>(5)</a:t>
              </a:r>
              <a:r>
                <a:rPr lang="en-US"/>
                <a:t> – </a:t>
              </a:r>
              <a:r>
                <a:rPr lang="en-US">
                  <a:solidFill>
                    <a:srgbClr val="0000FF"/>
                  </a:solidFill>
                </a:rPr>
                <a:t>2</a:t>
              </a:r>
              <a:r>
                <a:rPr lang="en-US"/>
                <a:t>   13</a:t>
              </a:r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auto">
            <a:xfrm>
              <a:off x="2256" y="2709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39"/>
            <p:cNvSpPr>
              <a:spLocks noChangeShapeType="1"/>
            </p:cNvSpPr>
            <p:nvPr/>
          </p:nvSpPr>
          <p:spPr bwMode="auto">
            <a:xfrm>
              <a:off x="3120" y="2715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Text Box 40"/>
            <p:cNvSpPr txBox="1">
              <a:spLocks noChangeArrowheads="1"/>
            </p:cNvSpPr>
            <p:nvPr/>
          </p:nvSpPr>
          <p:spPr bwMode="auto">
            <a:xfrm>
              <a:off x="2304" y="3168"/>
              <a:ext cx="14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 – 2    13</a:t>
              </a:r>
            </a:p>
          </p:txBody>
        </p:sp>
        <p:sp>
          <p:nvSpPr>
            <p:cNvPr id="31785" name="Text Box 41"/>
            <p:cNvSpPr txBox="1">
              <a:spLocks noChangeArrowheads="1"/>
            </p:cNvSpPr>
            <p:nvPr/>
          </p:nvSpPr>
          <p:spPr bwMode="auto">
            <a:xfrm>
              <a:off x="2670" y="3450"/>
              <a:ext cx="6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13    13</a:t>
              </a:r>
            </a:p>
          </p:txBody>
        </p:sp>
        <p:sp>
          <p:nvSpPr>
            <p:cNvPr id="31795" name="Rectangle 51"/>
            <p:cNvSpPr>
              <a:spLocks noChangeArrowheads="1"/>
            </p:cNvSpPr>
            <p:nvPr/>
          </p:nvSpPr>
          <p:spPr bwMode="auto">
            <a:xfrm>
              <a:off x="3456" y="3456"/>
              <a:ext cx="2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2352" y="2352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/>
                <a:t> – </a:t>
              </a:r>
              <a:r>
                <a:rPr lang="en-US" i="1">
                  <a:solidFill>
                    <a:srgbClr val="0000FF"/>
                  </a:solidFill>
                </a:rPr>
                <a:t>y</a:t>
              </a:r>
              <a:r>
                <a:rPr lang="en-US"/>
                <a:t>   13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1600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/>
      <p:bldP spid="317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AutoShape 7"/>
          <p:cNvSpPr>
            <a:spLocks/>
          </p:cNvSpPr>
          <p:nvPr/>
        </p:nvSpPr>
        <p:spPr bwMode="auto">
          <a:xfrm>
            <a:off x="3463925" y="2286000"/>
            <a:ext cx="247650" cy="762000"/>
          </a:xfrm>
          <a:prstGeom prst="leftBrace">
            <a:avLst>
              <a:gd name="adj1" fmla="val 2564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905000" y="2438400"/>
            <a:ext cx="16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(–2, 2);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695700" y="2165350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/>
              <a:t>x + </a:t>
            </a:r>
            <a:r>
              <a:rPr lang="en-US" b="1" dirty="0"/>
              <a:t>3</a:t>
            </a:r>
            <a:r>
              <a:rPr lang="en-US" b="1" i="1" dirty="0"/>
              <a:t>y</a:t>
            </a:r>
            <a:r>
              <a:rPr lang="en-US" b="1" dirty="0"/>
              <a:t> = 4</a:t>
            </a:r>
            <a:endParaRPr lang="en-US" b="1" i="1" dirty="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711575" y="2590800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–</a:t>
            </a:r>
            <a:r>
              <a:rPr lang="en-US" b="1" i="1" dirty="0"/>
              <a:t>x + y</a:t>
            </a:r>
            <a:r>
              <a:rPr lang="en-US" b="1" dirty="0"/>
              <a:t> = 2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00225" y="3200400"/>
            <a:ext cx="2438400" cy="1676400"/>
            <a:chOff x="174" y="2160"/>
            <a:chExt cx="1536" cy="1056"/>
          </a:xfrm>
        </p:grpSpPr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174" y="2496"/>
              <a:ext cx="13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–2 </a:t>
              </a:r>
              <a:r>
                <a:rPr lang="en-US"/>
                <a:t>+ 3</a:t>
              </a:r>
              <a:r>
                <a:rPr lang="en-US">
                  <a:solidFill>
                    <a:srgbClr val="0000FF"/>
                  </a:solidFill>
                </a:rPr>
                <a:t>(2) </a:t>
              </a:r>
              <a:r>
                <a:rPr lang="en-US"/>
                <a:t> 4</a:t>
              </a: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428" y="2160"/>
              <a:ext cx="1282" cy="1056"/>
              <a:chOff x="428" y="2160"/>
              <a:chExt cx="1282" cy="1056"/>
            </a:xfrm>
          </p:grpSpPr>
          <p:sp>
            <p:nvSpPr>
              <p:cNvPr id="33805" name="Text Box 13"/>
              <p:cNvSpPr txBox="1">
                <a:spLocks noChangeArrowheads="1"/>
              </p:cNvSpPr>
              <p:nvPr/>
            </p:nvSpPr>
            <p:spPr bwMode="auto">
              <a:xfrm>
                <a:off x="441" y="2160"/>
                <a:ext cx="75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FF0000"/>
                    </a:solidFill>
                  </a:rPr>
                  <a:t>x</a:t>
                </a:r>
                <a:r>
                  <a:rPr lang="en-US" i="1"/>
                  <a:t> + </a:t>
                </a:r>
                <a:r>
                  <a:rPr lang="en-US"/>
                  <a:t>3</a:t>
                </a:r>
                <a:r>
                  <a:rPr lang="en-US" i="1">
                    <a:solidFill>
                      <a:srgbClr val="3333FF"/>
                    </a:solidFill>
                  </a:rPr>
                  <a:t>y</a:t>
                </a:r>
                <a:r>
                  <a:rPr lang="en-US"/>
                  <a:t> = 4</a:t>
                </a:r>
                <a:endParaRPr lang="en-US" i="1"/>
              </a:p>
            </p:txBody>
          </p:sp>
          <p:sp>
            <p:nvSpPr>
              <p:cNvPr id="33806" name="Line 14"/>
              <p:cNvSpPr>
                <a:spLocks noChangeShapeType="1"/>
              </p:cNvSpPr>
              <p:nvPr/>
            </p:nvSpPr>
            <p:spPr bwMode="auto">
              <a:xfrm>
                <a:off x="462" y="244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7" name="Line 15"/>
              <p:cNvSpPr>
                <a:spLocks noChangeShapeType="1"/>
              </p:cNvSpPr>
              <p:nvPr/>
            </p:nvSpPr>
            <p:spPr bwMode="auto">
              <a:xfrm>
                <a:off x="1278" y="244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9" name="Text Box 17"/>
              <p:cNvSpPr txBox="1">
                <a:spLocks noChangeArrowheads="1"/>
              </p:cNvSpPr>
              <p:nvPr/>
            </p:nvSpPr>
            <p:spPr bwMode="auto">
              <a:xfrm>
                <a:off x="428" y="2736"/>
                <a:ext cx="12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–2 + 6   4</a:t>
                </a:r>
              </a:p>
            </p:txBody>
          </p:sp>
          <p:sp>
            <p:nvSpPr>
              <p:cNvPr id="33810" name="Text Box 18"/>
              <p:cNvSpPr txBox="1">
                <a:spLocks noChangeArrowheads="1"/>
              </p:cNvSpPr>
              <p:nvPr/>
            </p:nvSpPr>
            <p:spPr bwMode="auto">
              <a:xfrm>
                <a:off x="1002" y="2948"/>
                <a:ext cx="39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4   4</a:t>
                </a:r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419600" y="3200400"/>
            <a:ext cx="2514600" cy="1447800"/>
            <a:chOff x="1824" y="2016"/>
            <a:chExt cx="1584" cy="912"/>
          </a:xfrm>
        </p:grpSpPr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2112" y="2016"/>
              <a:ext cx="7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–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+ 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2</a:t>
              </a:r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1824" y="2352"/>
              <a:ext cx="1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–</a:t>
              </a:r>
              <a:r>
                <a:rPr lang="en-US">
                  <a:solidFill>
                    <a:srgbClr val="FF0000"/>
                  </a:solidFill>
                </a:rPr>
                <a:t>(–2) </a:t>
              </a:r>
              <a:r>
                <a:rPr lang="en-US"/>
                <a:t>+ </a:t>
              </a:r>
              <a:r>
                <a:rPr lang="en-US">
                  <a:solidFill>
                    <a:srgbClr val="3333FF"/>
                  </a:solidFill>
                </a:rPr>
                <a:t>2</a:t>
              </a:r>
              <a:r>
                <a:rPr lang="en-US"/>
                <a:t>    2</a:t>
              </a:r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2168" y="230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2976" y="23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23"/>
            <p:cNvSpPr txBox="1">
              <a:spLocks noChangeArrowheads="1"/>
            </p:cNvSpPr>
            <p:nvPr/>
          </p:nvSpPr>
          <p:spPr bwMode="auto">
            <a:xfrm>
              <a:off x="2698" y="2612"/>
              <a:ext cx="4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4    2</a:t>
              </a:r>
            </a:p>
          </p:txBody>
        </p:sp>
      </p:grp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1828801" y="5105401"/>
            <a:ext cx="862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ordered pair (–2, 2) makes one equation true but not the other.  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1828801" y="5943600"/>
            <a:ext cx="4019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(–2, 2) is not a solution of the system.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858000" y="4267200"/>
            <a:ext cx="304800" cy="304800"/>
            <a:chOff x="3312" y="2832"/>
            <a:chExt cx="192" cy="192"/>
          </a:xfrm>
        </p:grpSpPr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 flipH="1">
              <a:off x="3312" y="2832"/>
              <a:ext cx="14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>
              <a:off x="3312" y="2832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810000" y="4373564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i="1"/>
          </a:p>
        </p:txBody>
      </p:sp>
      <p:sp>
        <p:nvSpPr>
          <p:cNvPr id="29" name="TextBox 28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971800" y="22860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Tell whether the ordered pair is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a solution of the given system.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1600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8" grpId="0"/>
      <p:bldP spid="33819" grpId="0"/>
      <p:bldP spid="338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509713" y="2590800"/>
            <a:ext cx="3324720" cy="762000"/>
            <a:chOff x="-9" y="1632"/>
            <a:chExt cx="1984" cy="480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-9" y="1680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   (1, 3); </a:t>
              </a:r>
            </a:p>
          </p:txBody>
        </p:sp>
        <p:sp>
          <p:nvSpPr>
            <p:cNvPr id="34824" name="AutoShape 8"/>
            <p:cNvSpPr>
              <a:spLocks/>
            </p:cNvSpPr>
            <p:nvPr/>
          </p:nvSpPr>
          <p:spPr bwMode="auto">
            <a:xfrm>
              <a:off x="1012" y="1632"/>
              <a:ext cx="156" cy="480"/>
            </a:xfrm>
            <a:prstGeom prst="leftBrace">
              <a:avLst>
                <a:gd name="adj1" fmla="val 2564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158" y="1632"/>
              <a:ext cx="7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2</a:t>
              </a:r>
              <a:r>
                <a:rPr lang="en-US" b="1" i="1"/>
                <a:t>x + y</a:t>
              </a:r>
              <a:r>
                <a:rPr lang="en-US" b="1"/>
                <a:t> = 5</a:t>
              </a:r>
              <a:endParaRPr lang="en-US" b="1" i="1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1168" y="1872"/>
              <a:ext cx="8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–2</a:t>
              </a:r>
              <a:r>
                <a:rPr lang="en-US" b="1" i="1"/>
                <a:t>x + y</a:t>
              </a:r>
              <a:r>
                <a:rPr lang="en-US" b="1"/>
                <a:t> = 1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828800" y="3505200"/>
            <a:ext cx="2514600" cy="1828800"/>
            <a:chOff x="192" y="2208"/>
            <a:chExt cx="1584" cy="1152"/>
          </a:xfrm>
        </p:grpSpPr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240" y="2208"/>
              <a:ext cx="7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+ 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5</a:t>
              </a:r>
              <a:endParaRPr lang="en-US" i="1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240" y="249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92" y="2516"/>
              <a:ext cx="8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>
                  <a:solidFill>
                    <a:srgbClr val="FF0000"/>
                  </a:solidFill>
                </a:rPr>
                <a:t>(1) </a:t>
              </a:r>
              <a:r>
                <a:rPr lang="en-US"/>
                <a:t>+ </a:t>
              </a:r>
              <a:r>
                <a:rPr lang="en-US">
                  <a:solidFill>
                    <a:srgbClr val="3333FF"/>
                  </a:solidFill>
                </a:rPr>
                <a:t>3</a:t>
              </a:r>
              <a:r>
                <a:rPr lang="en-US"/>
                <a:t>   5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509" y="2784"/>
              <a:ext cx="6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 + 3   5</a:t>
              </a:r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924" y="3024"/>
              <a:ext cx="3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5   5</a:t>
              </a:r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>
              <a:off x="1152" y="249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1392" y="2899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sym typeface="Wingdings" pitchFamily="2" charset="2"/>
                </a:rPr>
                <a:t></a:t>
              </a:r>
              <a:endParaRPr lang="en-US" i="1"/>
            </a:p>
          </p:txBody>
        </p:sp>
      </p:grp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854201" y="5530850"/>
            <a:ext cx="862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ordered pair (1, 3) makes both equations true.  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419601" y="3505201"/>
            <a:ext cx="2797175" cy="1693863"/>
            <a:chOff x="1824" y="2208"/>
            <a:chExt cx="1762" cy="1067"/>
          </a:xfrm>
        </p:grpSpPr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68" y="2208"/>
              <a:ext cx="8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–2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+ 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1</a:t>
              </a:r>
              <a:endParaRPr lang="en-US" i="1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 flipV="1">
              <a:off x="2050" y="250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1824" y="2517"/>
              <a:ext cx="9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–2</a:t>
              </a:r>
              <a:r>
                <a:rPr lang="en-US">
                  <a:solidFill>
                    <a:srgbClr val="FF0000"/>
                  </a:solidFill>
                </a:rPr>
                <a:t>(1)</a:t>
              </a:r>
              <a:r>
                <a:rPr lang="en-US" i="1"/>
                <a:t> + </a:t>
              </a:r>
              <a:r>
                <a:rPr lang="en-US">
                  <a:solidFill>
                    <a:srgbClr val="3333FF"/>
                  </a:solidFill>
                </a:rPr>
                <a:t>3</a:t>
              </a:r>
              <a:r>
                <a:rPr lang="en-US"/>
                <a:t>    1</a:t>
              </a: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2187" y="2783"/>
              <a:ext cx="7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–</a:t>
              </a:r>
              <a:r>
                <a:rPr lang="en-US">
                  <a:cs typeface="Arial" charset="0"/>
                </a:rPr>
                <a:t>2 + 3    1</a:t>
              </a: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736" y="3015"/>
              <a:ext cx="8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1    1</a:t>
              </a: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3202" y="2910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sym typeface="Wingdings" pitchFamily="2" charset="2"/>
                </a:rPr>
                <a:t></a:t>
              </a:r>
              <a:endParaRPr lang="en-US" i="1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>
              <a:off x="3024" y="2505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1828801" y="6019800"/>
            <a:ext cx="3698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(1, 3) is the solution of the system.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971800" y="22860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Tell whether the ordered pair is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a solution of the given system.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1600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  <p:bldP spid="348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09712" y="2667000"/>
            <a:ext cx="191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   (2, –1); </a:t>
            </a:r>
          </a:p>
        </p:txBody>
      </p:sp>
      <p:sp>
        <p:nvSpPr>
          <p:cNvPr id="35848" name="AutoShape 8"/>
          <p:cNvSpPr>
            <a:spLocks/>
          </p:cNvSpPr>
          <p:nvPr/>
        </p:nvSpPr>
        <p:spPr bwMode="auto">
          <a:xfrm>
            <a:off x="3336925" y="2576513"/>
            <a:ext cx="247650" cy="762000"/>
          </a:xfrm>
          <a:prstGeom prst="leftBrace">
            <a:avLst>
              <a:gd name="adj1" fmla="val 2564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568701" y="2576513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x </a:t>
            </a:r>
            <a:r>
              <a:rPr lang="en-US" b="1"/>
              <a:t>–</a:t>
            </a:r>
            <a:r>
              <a:rPr lang="en-US" b="1" i="1"/>
              <a:t> </a:t>
            </a:r>
            <a:r>
              <a:rPr lang="en-US" b="1"/>
              <a:t>2</a:t>
            </a:r>
            <a:r>
              <a:rPr lang="en-US" b="1" i="1"/>
              <a:t>y</a:t>
            </a:r>
            <a:r>
              <a:rPr lang="en-US" b="1"/>
              <a:t> = 4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584575" y="2957513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3</a:t>
            </a:r>
            <a:r>
              <a:rPr lang="en-US" b="1" i="1"/>
              <a:t>x + y</a:t>
            </a:r>
            <a:r>
              <a:rPr lang="en-US" b="1"/>
              <a:t> = 6</a:t>
            </a:r>
            <a:endParaRPr lang="en-US" b="1" i="1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828801" y="5181601"/>
            <a:ext cx="862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ordered pair (2, –1) makes one equation true, but not the other.  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1803401" y="5943600"/>
            <a:ext cx="4019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(2, –1) is not a solution of the system.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419601" y="3505201"/>
            <a:ext cx="2797175" cy="1690688"/>
            <a:chOff x="1824" y="2208"/>
            <a:chExt cx="1762" cy="1065"/>
          </a:xfrm>
        </p:grpSpPr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1968" y="2208"/>
              <a:ext cx="8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  3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+ 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6</a:t>
              </a:r>
              <a:endParaRPr lang="en-US" i="1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 flipV="1">
              <a:off x="2050" y="250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1824" y="2496"/>
              <a:ext cx="9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  <a:r>
                <a:rPr lang="en-US">
                  <a:solidFill>
                    <a:srgbClr val="FF0000"/>
                  </a:solidFill>
                </a:rPr>
                <a:t>(2)</a:t>
              </a:r>
              <a:r>
                <a:rPr lang="en-US" i="1"/>
                <a:t> </a:t>
              </a:r>
              <a:r>
                <a:rPr lang="en-US"/>
                <a:t>+</a:t>
              </a:r>
              <a:r>
                <a:rPr lang="en-US" i="1"/>
                <a:t> </a:t>
              </a:r>
              <a:r>
                <a:rPr lang="en-US">
                  <a:solidFill>
                    <a:srgbClr val="0000FF"/>
                  </a:solidFill>
                </a:rPr>
                <a:t>(–1)</a:t>
              </a:r>
              <a:r>
                <a:rPr lang="en-US"/>
                <a:t>  6</a:t>
              </a:r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2358" y="2753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6 </a:t>
              </a:r>
              <a:r>
                <a:rPr lang="en-US"/>
                <a:t>–</a:t>
              </a:r>
              <a:r>
                <a:rPr lang="en-US">
                  <a:cs typeface="Arial" charset="0"/>
                </a:rPr>
                <a:t> 1   6</a:t>
              </a:r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2736" y="3015"/>
              <a:ext cx="8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5    6</a:t>
              </a: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3024" y="2505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360" y="3072"/>
              <a:ext cx="144" cy="144"/>
              <a:chOff x="1440" y="2832"/>
              <a:chExt cx="144" cy="144"/>
            </a:xfrm>
          </p:grpSpPr>
          <p:sp>
            <p:nvSpPr>
              <p:cNvPr id="35871" name="Line 31"/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2" name="Line 32"/>
              <p:cNvSpPr>
                <a:spLocks noChangeShapeType="1"/>
              </p:cNvSpPr>
              <p:nvPr/>
            </p:nvSpPr>
            <p:spPr bwMode="auto">
              <a:xfrm flipH="1">
                <a:off x="1440" y="28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752600" y="3505200"/>
            <a:ext cx="2590800" cy="1828800"/>
            <a:chOff x="144" y="2208"/>
            <a:chExt cx="1632" cy="1152"/>
          </a:xfrm>
        </p:grpSpPr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59" y="2208"/>
              <a:ext cx="7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</a:t>
              </a:r>
              <a:r>
                <a:rPr lang="en-US"/>
                <a:t>– 2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4</a:t>
              </a:r>
              <a:endParaRPr lang="en-US" i="1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259" y="249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144" y="2516"/>
              <a:ext cx="8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 </a:t>
              </a:r>
              <a:r>
                <a:rPr lang="en-US"/>
                <a:t>– 2</a:t>
              </a:r>
              <a:r>
                <a:rPr lang="en-US">
                  <a:solidFill>
                    <a:srgbClr val="0000FF"/>
                  </a:solidFill>
                </a:rPr>
                <a:t>(–1)</a:t>
              </a:r>
              <a:r>
                <a:rPr lang="en-US"/>
                <a:t>  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461" y="2784"/>
              <a:ext cx="6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 + 2   4</a:t>
              </a:r>
            </a:p>
          </p:txBody>
        </p:sp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1392" y="2995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sym typeface="Wingdings" pitchFamily="2" charset="2"/>
                </a:rPr>
                <a:t></a:t>
              </a:r>
              <a:endParaRPr lang="en-US" i="1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1152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Text Box 38"/>
            <p:cNvSpPr txBox="1">
              <a:spLocks noChangeArrowheads="1"/>
            </p:cNvSpPr>
            <p:nvPr/>
          </p:nvSpPr>
          <p:spPr bwMode="auto">
            <a:xfrm>
              <a:off x="864" y="3024"/>
              <a:ext cx="3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4   4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28800" y="2286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971800" y="22860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Tell whether the ordered pair is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a solution of the given system.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1600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utoUpdateAnimBg="0"/>
      <p:bldP spid="358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52600" y="838200"/>
            <a:ext cx="868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Berlin Sans FB" pitchFamily="34" charset="0"/>
              </a:rPr>
              <a:t>The number of solutions that the system 	of equations has can be determined by 	looking at the graph: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0" y="2058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524000" y="2058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524000" y="2058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5562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PARALLEL LINES never cross!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/>
              <a:t>NO SOLUTION!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63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INTERSECTING LINES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ONE SOLUTION.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152400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 6-1</a:t>
            </a:r>
          </a:p>
        </p:txBody>
      </p:sp>
      <p:pic>
        <p:nvPicPr>
          <p:cNvPr id="2" name="Picture 1" descr="Screen Shot 2015-09-09 at 5.28.3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2286000" cy="2313992"/>
          </a:xfrm>
          <a:prstGeom prst="rect">
            <a:avLst/>
          </a:prstGeom>
        </p:spPr>
      </p:pic>
      <p:pic>
        <p:nvPicPr>
          <p:cNvPr id="3" name="Picture 2" descr="Screen Shot 2015-09-09 at 5.48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2672088" cy="2396720"/>
          </a:xfrm>
          <a:prstGeom prst="rect">
            <a:avLst/>
          </a:prstGeom>
        </p:spPr>
      </p:pic>
      <p:pic>
        <p:nvPicPr>
          <p:cNvPr id="4" name="Picture 3" descr="Screen Shot 2015-09-09 at 5.48.3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895600"/>
            <a:ext cx="2571750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563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SAME LINE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INFINITE SOLUTIONS.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979</Words>
  <Application>Microsoft Office PowerPoint</Application>
  <PresentationFormat>Widescreen</PresentationFormat>
  <Paragraphs>180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Berlin Sans FB</vt:lpstr>
      <vt:lpstr>Calibri</vt:lpstr>
      <vt:lpstr>Cambria Math</vt:lpstr>
      <vt:lpstr>Times</vt:lpstr>
      <vt:lpstr>Times New Roman</vt:lpstr>
      <vt:lpstr>Wingdings</vt:lpstr>
      <vt:lpstr>Office Theme</vt:lpstr>
      <vt:lpstr>Objectives:  1.  Identify systems of equations 2. Determine solutions to a system of equations.   3. Solve systems of equations by GRAPHING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from yesterday</vt:lpstr>
      <vt:lpstr>Review from yesterday</vt:lpstr>
      <vt:lpstr>PowerPoint Presentation</vt:lpstr>
      <vt:lpstr>To find the INTERSECTION  of two functions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8-1   GRAPHING SYSTEMS OF EQUATIONS</dc:title>
  <dc:creator>hhigdon</dc:creator>
  <cp:lastModifiedBy>Carden Virgo</cp:lastModifiedBy>
  <cp:revision>173</cp:revision>
  <dcterms:created xsi:type="dcterms:W3CDTF">2007-10-15T13:38:36Z</dcterms:created>
  <dcterms:modified xsi:type="dcterms:W3CDTF">2017-10-17T19:49:00Z</dcterms:modified>
</cp:coreProperties>
</file>