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99" r:id="rId3"/>
    <p:sldId id="305" r:id="rId4"/>
    <p:sldId id="300" r:id="rId5"/>
    <p:sldId id="306" r:id="rId6"/>
    <p:sldId id="307" r:id="rId7"/>
    <p:sldId id="308" r:id="rId8"/>
    <p:sldId id="309" r:id="rId9"/>
    <p:sldId id="258" r:id="rId10"/>
    <p:sldId id="290" r:id="rId11"/>
    <p:sldId id="276" r:id="rId12"/>
    <p:sldId id="277" r:id="rId13"/>
    <p:sldId id="278" r:id="rId14"/>
    <p:sldId id="279" r:id="rId15"/>
    <p:sldId id="303" r:id="rId16"/>
    <p:sldId id="304" r:id="rId17"/>
    <p:sldId id="312" r:id="rId18"/>
    <p:sldId id="313" r:id="rId19"/>
    <p:sldId id="321" r:id="rId20"/>
    <p:sldId id="314" r:id="rId21"/>
    <p:sldId id="315" r:id="rId22"/>
    <p:sldId id="289" r:id="rId23"/>
    <p:sldId id="311" r:id="rId24"/>
    <p:sldId id="316" r:id="rId25"/>
    <p:sldId id="317" r:id="rId26"/>
    <p:sldId id="318" r:id="rId27"/>
    <p:sldId id="319" r:id="rId28"/>
    <p:sldId id="320" r:id="rId29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02" autoAdjust="0"/>
    <p:restoredTop sz="94660"/>
  </p:normalViewPr>
  <p:slideViewPr>
    <p:cSldViewPr>
      <p:cViewPr varScale="1">
        <p:scale>
          <a:sx n="68" d="100"/>
          <a:sy n="68" d="100"/>
        </p:scale>
        <p:origin x="786" y="6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AF8D-AADB-4B4F-B16E-BD2AEFC2FC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14183-7F00-4CD4-85B1-9A5FBB8190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54368-9D4E-4B38-B6EB-0C8CD4B034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DBCD8-36EB-48F4-A080-5C984E528E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2868F-C254-4138-8B60-110DB19B08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A1C96-BAC9-4D32-9A94-5277B7832F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0BF80-DD24-44BE-8A02-24B82D4302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D9E7F-A150-4871-8344-DDA5FF5B65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F5642-091E-4E6C-AA9F-276296B138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38578-EF94-4014-A968-F480D5B121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FBDCA-D9CA-4B26-958C-F41A80BBB3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77EBBF-D7EF-4A9F-9EF8-AAADD7EACB0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0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52600" y="1676400"/>
            <a:ext cx="8426450" cy="51816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5400" u="sng" dirty="0">
                <a:latin typeface="+mn-lt"/>
              </a:rPr>
              <a:t>Objectives: </a:t>
            </a:r>
            <a:br>
              <a:rPr lang="en-US" sz="5400" dirty="0">
                <a:latin typeface="+mn-lt"/>
              </a:rPr>
            </a:br>
            <a:r>
              <a:rPr lang="en-US" dirty="0"/>
              <a:t>1.  </a:t>
            </a:r>
            <a:r>
              <a:rPr lang="en-US" sz="3600" dirty="0"/>
              <a:t>Identify systems of equations</a:t>
            </a:r>
            <a:br>
              <a:rPr lang="en-US" sz="3600" dirty="0"/>
            </a:br>
            <a:r>
              <a:rPr lang="en-US" sz="3600" dirty="0"/>
              <a:t>2. Determine solutions to a system of equations.  </a:t>
            </a:r>
            <a:br>
              <a:rPr lang="en-US" sz="3600" dirty="0"/>
            </a:br>
            <a:r>
              <a:rPr lang="en-US" sz="3600" dirty="0"/>
              <a:t>3. Solve systems of equations by GRAPHING</a:t>
            </a:r>
            <a:endParaRPr lang="en-US" sz="5400" dirty="0">
              <a:latin typeface="+mn-l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5573" y="228601"/>
            <a:ext cx="9144000" cy="635476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REVIEW: </a:t>
            </a:r>
          </a:p>
          <a:p>
            <a:pPr marL="0" indent="0" algn="ctr">
              <a:buNone/>
            </a:pPr>
            <a:r>
              <a:rPr lang="en-US" dirty="0"/>
              <a:t>GRAPHING A LINEAR EQUATION.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3600" u="sng" dirty="0"/>
              <a:t>Steps: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/>
              <a:t>Put equation in slope intercept form: </a:t>
            </a:r>
          </a:p>
          <a:p>
            <a:pPr marL="0" indent="0">
              <a:buNone/>
            </a:pPr>
            <a:r>
              <a:rPr lang="en-US" sz="3600" dirty="0"/>
              <a:t>		y = mx + b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/>
              <a:t>Plot the y intercept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/>
              <a:t>Use the slope to find another point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/>
              <a:t>Connect the dots and extend the lines!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3124200" y="152401"/>
            <a:ext cx="83058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  <a:buFont typeface="+mj-lt"/>
              <a:buAutoNum type="arabicPeriod"/>
            </a:pPr>
            <a:r>
              <a:rPr lang="en-US" sz="2000" b="1" dirty="0">
                <a:latin typeface="+mn-lt"/>
              </a:rPr>
              <a:t>Graph each system of equations. </a:t>
            </a:r>
          </a:p>
          <a:p>
            <a:pPr marL="457200" indent="-457200">
              <a:spcBef>
                <a:spcPct val="50000"/>
              </a:spcBef>
              <a:buFont typeface="+mj-lt"/>
              <a:buAutoNum type="arabicPeriod"/>
            </a:pPr>
            <a:r>
              <a:rPr lang="en-US" sz="2000" b="1" dirty="0">
                <a:latin typeface="+mn-lt"/>
              </a:rPr>
              <a:t>Determine the number of solutions. </a:t>
            </a:r>
          </a:p>
          <a:p>
            <a:pPr marL="457200" indent="-457200">
              <a:spcBef>
                <a:spcPct val="50000"/>
              </a:spcBef>
              <a:buFont typeface="+mj-lt"/>
              <a:buAutoNum type="arabicPeriod"/>
            </a:pPr>
            <a:r>
              <a:rPr lang="en-US" sz="2000" b="1" dirty="0">
                <a:latin typeface="+mn-lt"/>
              </a:rPr>
              <a:t>If the system has one solution, name it.</a:t>
            </a: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1752600" y="2057401"/>
            <a:ext cx="2819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/>
              <a:t>7)</a:t>
            </a:r>
            <a:endParaRPr lang="en-US" dirty="0"/>
          </a:p>
        </p:txBody>
      </p:sp>
      <p:pic>
        <p:nvPicPr>
          <p:cNvPr id="2" name="Picture 1" descr="Screen Shot 2015-08-27 at 7.27.09 P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1981200"/>
            <a:ext cx="3314700" cy="43688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27500" t="23438" r="41250" b="45312"/>
          <a:stretch>
            <a:fillRect/>
          </a:stretch>
        </p:blipFill>
        <p:spPr bwMode="auto">
          <a:xfrm>
            <a:off x="1981200" y="2667000"/>
            <a:ext cx="3810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327CB61-A8F5-4E6D-BB38-70BA61AD4CF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2083" t="21506" r="52500" b="19986"/>
          <a:stretch/>
        </p:blipFill>
        <p:spPr>
          <a:xfrm>
            <a:off x="6172200" y="1603583"/>
            <a:ext cx="4076700" cy="5276188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2438400" y="2362201"/>
            <a:ext cx="2667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sz="3200" dirty="0"/>
              <a:t>8)  </a:t>
            </a:r>
          </a:p>
          <a:p>
            <a:pPr marL="342900" indent="-342900">
              <a:spcBef>
                <a:spcPct val="50000"/>
              </a:spcBef>
            </a:pPr>
            <a:endParaRPr lang="en-US" sz="3200" dirty="0"/>
          </a:p>
        </p:txBody>
      </p:sp>
      <p:pic>
        <p:nvPicPr>
          <p:cNvPr id="8" name="Picture 7" descr="Screen Shot 2015-08-27 at 7.27.09 P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1981200"/>
            <a:ext cx="3314700" cy="4368800"/>
          </a:xfrm>
          <a:prstGeom prst="rect">
            <a:avLst/>
          </a:prstGeom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124200" y="152401"/>
            <a:ext cx="83058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  <a:buFont typeface="+mj-lt"/>
              <a:buAutoNum type="arabicPeriod"/>
            </a:pPr>
            <a:r>
              <a:rPr lang="en-US" sz="2000" b="1" dirty="0">
                <a:latin typeface="+mn-lt"/>
              </a:rPr>
              <a:t>Graph each system of equations. </a:t>
            </a:r>
          </a:p>
          <a:p>
            <a:pPr marL="457200" indent="-457200">
              <a:spcBef>
                <a:spcPct val="50000"/>
              </a:spcBef>
              <a:buFont typeface="+mj-lt"/>
              <a:buAutoNum type="arabicPeriod"/>
            </a:pPr>
            <a:r>
              <a:rPr lang="en-US" sz="2000" b="1" dirty="0">
                <a:latin typeface="+mn-lt"/>
              </a:rPr>
              <a:t>Determine the number of solutions. </a:t>
            </a:r>
          </a:p>
          <a:p>
            <a:pPr marL="457200" indent="-457200">
              <a:spcBef>
                <a:spcPct val="50000"/>
              </a:spcBef>
              <a:buFont typeface="+mj-lt"/>
              <a:buAutoNum type="arabicPeriod"/>
            </a:pPr>
            <a:r>
              <a:rPr lang="en-US" sz="2000" b="1" dirty="0">
                <a:latin typeface="+mn-lt"/>
              </a:rPr>
              <a:t>If the system has one solution, name it.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l="28750" t="59375" r="44375" b="10938"/>
          <a:stretch>
            <a:fillRect/>
          </a:stretch>
        </p:blipFill>
        <p:spPr bwMode="auto">
          <a:xfrm>
            <a:off x="2133600" y="3048000"/>
            <a:ext cx="32766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A330E5C-6577-4896-9D60-EAF5744111B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7917" t="19986" r="24375" b="19985"/>
          <a:stretch/>
        </p:blipFill>
        <p:spPr>
          <a:xfrm>
            <a:off x="5858328" y="1475840"/>
            <a:ext cx="4200071" cy="5115876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 l="26875" t="53906" r="41875" b="17969"/>
          <a:stretch>
            <a:fillRect/>
          </a:stretch>
        </p:blipFill>
        <p:spPr bwMode="auto">
          <a:xfrm>
            <a:off x="2209800" y="2895600"/>
            <a:ext cx="38100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2362200" y="2286001"/>
            <a:ext cx="29718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/>
              <a:t>9) </a:t>
            </a:r>
          </a:p>
          <a:p>
            <a:pPr>
              <a:spcBef>
                <a:spcPct val="50000"/>
              </a:spcBef>
            </a:pPr>
            <a:endParaRPr lang="en-US" sz="3200" dirty="0"/>
          </a:p>
        </p:txBody>
      </p:sp>
      <p:pic>
        <p:nvPicPr>
          <p:cNvPr id="8" name="Picture 7" descr="Screen Shot 2015-08-27 at 7.27.09 PM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1981200"/>
            <a:ext cx="3314700" cy="4368800"/>
          </a:xfrm>
          <a:prstGeom prst="rect">
            <a:avLst/>
          </a:prstGeom>
        </p:spPr>
      </p:pic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3124200" y="152401"/>
            <a:ext cx="83058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  <a:buFont typeface="+mj-lt"/>
              <a:buAutoNum type="arabicPeriod"/>
            </a:pPr>
            <a:r>
              <a:rPr lang="en-US" sz="2000" b="1" dirty="0">
                <a:latin typeface="+mn-lt"/>
              </a:rPr>
              <a:t>Graph each system of equations. </a:t>
            </a:r>
          </a:p>
          <a:p>
            <a:pPr marL="457200" indent="-457200">
              <a:spcBef>
                <a:spcPct val="50000"/>
              </a:spcBef>
              <a:buFont typeface="+mj-lt"/>
              <a:buAutoNum type="arabicPeriod"/>
            </a:pPr>
            <a:r>
              <a:rPr lang="en-US" sz="2000" b="1" dirty="0">
                <a:latin typeface="+mn-lt"/>
              </a:rPr>
              <a:t>Determine the number of solutions. </a:t>
            </a:r>
          </a:p>
          <a:p>
            <a:pPr marL="457200" indent="-457200">
              <a:spcBef>
                <a:spcPct val="50000"/>
              </a:spcBef>
              <a:buFont typeface="+mj-lt"/>
              <a:buAutoNum type="arabicPeriod"/>
            </a:pPr>
            <a:r>
              <a:rPr lang="en-US" sz="2000" b="1" dirty="0">
                <a:latin typeface="+mn-lt"/>
              </a:rPr>
              <a:t>If the system has one solution, name it.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 l="15000" t="50000" r="67500" b="32031"/>
          <a:stretch>
            <a:fillRect/>
          </a:stretch>
        </p:blipFill>
        <p:spPr bwMode="auto">
          <a:xfrm>
            <a:off x="3124200" y="3048001"/>
            <a:ext cx="2971800" cy="2441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82384FD-A802-47AC-B95C-A6A9C69A8B2B}"/>
              </a:ext>
            </a:extLst>
          </p:cNvPr>
          <p:cNvCxnSpPr/>
          <p:nvPr/>
        </p:nvCxnSpPr>
        <p:spPr>
          <a:xfrm>
            <a:off x="685800" y="228600"/>
            <a:ext cx="11049000" cy="640080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CC62A1C2-F4A1-42C0-9020-908F7A9FE36B}"/>
              </a:ext>
            </a:extLst>
          </p:cNvPr>
          <p:cNvSpPr txBox="1"/>
          <p:nvPr/>
        </p:nvSpPr>
        <p:spPr>
          <a:xfrm>
            <a:off x="312964" y="2828835"/>
            <a:ext cx="33147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BAD EXAMPLE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1600200" y="1828801"/>
            <a:ext cx="3048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800100" lvl="1" indent="-342900">
              <a:spcBef>
                <a:spcPct val="50000"/>
              </a:spcBef>
            </a:pPr>
            <a:r>
              <a:rPr lang="en-US" sz="3200" dirty="0"/>
              <a:t>10)</a:t>
            </a:r>
          </a:p>
          <a:p>
            <a:pPr marL="800100" lvl="1" indent="-342900">
              <a:spcBef>
                <a:spcPct val="50000"/>
              </a:spcBef>
            </a:pPr>
            <a:endParaRPr lang="en-US" sz="3200" dirty="0"/>
          </a:p>
        </p:txBody>
      </p:sp>
      <p:pic>
        <p:nvPicPr>
          <p:cNvPr id="7" name="Picture 6" descr="Screen Shot 2015-08-27 at 7.27.09 P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1981200"/>
            <a:ext cx="3314700" cy="4368800"/>
          </a:xfrm>
          <a:prstGeom prst="rect">
            <a:avLst/>
          </a:prstGeom>
        </p:spPr>
      </p:pic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3124200" y="152401"/>
            <a:ext cx="83058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  <a:buFont typeface="+mj-lt"/>
              <a:buAutoNum type="arabicPeriod"/>
            </a:pPr>
            <a:r>
              <a:rPr lang="en-US" sz="2000" b="1" dirty="0">
                <a:latin typeface="+mn-lt"/>
              </a:rPr>
              <a:t>Graph each system of equations. </a:t>
            </a:r>
          </a:p>
          <a:p>
            <a:pPr marL="457200" indent="-457200">
              <a:spcBef>
                <a:spcPct val="50000"/>
              </a:spcBef>
              <a:buFont typeface="+mj-lt"/>
              <a:buAutoNum type="arabicPeriod"/>
            </a:pPr>
            <a:r>
              <a:rPr lang="en-US" sz="2000" b="1" dirty="0">
                <a:latin typeface="+mn-lt"/>
              </a:rPr>
              <a:t>Determine the number of solutions. </a:t>
            </a:r>
          </a:p>
          <a:p>
            <a:pPr marL="457200" indent="-457200">
              <a:spcBef>
                <a:spcPct val="50000"/>
              </a:spcBef>
              <a:buFont typeface="+mj-lt"/>
              <a:buAutoNum type="arabicPeriod"/>
            </a:pPr>
            <a:r>
              <a:rPr lang="en-US" sz="2000" b="1" dirty="0">
                <a:latin typeface="+mn-lt"/>
              </a:rPr>
              <a:t>If the system has one solution, name it.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 l="28750" t="51563" r="46875" b="20312"/>
          <a:stretch>
            <a:fillRect/>
          </a:stretch>
        </p:blipFill>
        <p:spPr bwMode="auto">
          <a:xfrm>
            <a:off x="2133600" y="2667000"/>
            <a:ext cx="29718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5361816-BAD8-46E2-B737-339DC74CE5E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0625" t="21506" r="22500" b="18874"/>
          <a:stretch/>
        </p:blipFill>
        <p:spPr>
          <a:xfrm>
            <a:off x="6172200" y="1475839"/>
            <a:ext cx="4191000" cy="5227251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1600200" y="1828801"/>
            <a:ext cx="3048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800100" lvl="1" indent="-342900">
              <a:spcBef>
                <a:spcPct val="50000"/>
              </a:spcBef>
            </a:pPr>
            <a:r>
              <a:rPr lang="en-US" sz="3200" dirty="0"/>
              <a:t>11)</a:t>
            </a:r>
          </a:p>
          <a:p>
            <a:pPr marL="800100" lvl="1" indent="-342900">
              <a:spcBef>
                <a:spcPct val="50000"/>
              </a:spcBef>
            </a:pPr>
            <a:endParaRPr lang="en-US" sz="3200" dirty="0"/>
          </a:p>
        </p:txBody>
      </p:sp>
      <p:pic>
        <p:nvPicPr>
          <p:cNvPr id="7" name="Picture 6" descr="Screen Shot 2015-08-27 at 7.27.09 P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1981200"/>
            <a:ext cx="3314700" cy="4368800"/>
          </a:xfrm>
          <a:prstGeom prst="rect">
            <a:avLst/>
          </a:prstGeom>
        </p:spPr>
      </p:pic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3124200" y="152401"/>
            <a:ext cx="83058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  <a:buFont typeface="+mj-lt"/>
              <a:buAutoNum type="arabicPeriod"/>
            </a:pPr>
            <a:r>
              <a:rPr lang="en-US" sz="2000" b="1" dirty="0">
                <a:latin typeface="+mn-lt"/>
              </a:rPr>
              <a:t>Graph each system of equations. </a:t>
            </a:r>
          </a:p>
          <a:p>
            <a:pPr marL="457200" indent="-457200">
              <a:spcBef>
                <a:spcPct val="50000"/>
              </a:spcBef>
              <a:buFont typeface="+mj-lt"/>
              <a:buAutoNum type="arabicPeriod"/>
            </a:pPr>
            <a:r>
              <a:rPr lang="en-US" sz="2000" b="1" dirty="0">
                <a:latin typeface="+mn-lt"/>
              </a:rPr>
              <a:t>Determine the number of solutions. </a:t>
            </a:r>
          </a:p>
          <a:p>
            <a:pPr marL="457200" indent="-457200">
              <a:spcBef>
                <a:spcPct val="50000"/>
              </a:spcBef>
              <a:buFont typeface="+mj-lt"/>
              <a:buAutoNum type="arabicPeriod"/>
            </a:pPr>
            <a:r>
              <a:rPr lang="en-US" sz="2000" b="1" dirty="0">
                <a:latin typeface="+mn-lt"/>
              </a:rPr>
              <a:t>If the system has one solution, name it.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 l="26875" t="53906" r="41875" b="17969"/>
          <a:stretch>
            <a:fillRect/>
          </a:stretch>
        </p:blipFill>
        <p:spPr bwMode="auto">
          <a:xfrm>
            <a:off x="2209800" y="2895600"/>
            <a:ext cx="38100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3BF01A3-AA11-4212-ACEC-79BB7CD7635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4375" t="28878" r="49375" b="11092"/>
          <a:stretch/>
        </p:blipFill>
        <p:spPr>
          <a:xfrm>
            <a:off x="5867400" y="1676400"/>
            <a:ext cx="4000500" cy="5143500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105269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1600200" y="1828801"/>
            <a:ext cx="35814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800100" lvl="1" indent="-342900">
              <a:spcBef>
                <a:spcPct val="50000"/>
              </a:spcBef>
            </a:pPr>
            <a:r>
              <a:rPr lang="en-US" sz="3200" dirty="0"/>
              <a:t>12)</a:t>
            </a:r>
          </a:p>
          <a:p>
            <a:pPr marL="800100" lvl="1" indent="-342900">
              <a:spcBef>
                <a:spcPct val="50000"/>
              </a:spcBef>
            </a:pPr>
            <a:endParaRPr lang="en-US" sz="3200" dirty="0"/>
          </a:p>
        </p:txBody>
      </p:sp>
      <p:pic>
        <p:nvPicPr>
          <p:cNvPr id="7" name="Picture 6" descr="Screen Shot 2015-08-27 at 7.27.09 P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1981200"/>
            <a:ext cx="3314700" cy="4368800"/>
          </a:xfrm>
          <a:prstGeom prst="rect">
            <a:avLst/>
          </a:prstGeom>
        </p:spPr>
      </p:pic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3124200" y="152401"/>
            <a:ext cx="83058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  <a:buFont typeface="+mj-lt"/>
              <a:buAutoNum type="arabicPeriod"/>
            </a:pPr>
            <a:r>
              <a:rPr lang="en-US" sz="2000" b="1" dirty="0">
                <a:latin typeface="+mn-lt"/>
              </a:rPr>
              <a:t>Graph each system of equations. </a:t>
            </a:r>
          </a:p>
          <a:p>
            <a:pPr marL="457200" indent="-457200">
              <a:spcBef>
                <a:spcPct val="50000"/>
              </a:spcBef>
              <a:buFont typeface="+mj-lt"/>
              <a:buAutoNum type="arabicPeriod"/>
            </a:pPr>
            <a:r>
              <a:rPr lang="en-US" sz="2000" b="1" dirty="0">
                <a:latin typeface="+mn-lt"/>
              </a:rPr>
              <a:t>Determine the number of solutions. </a:t>
            </a:r>
          </a:p>
          <a:p>
            <a:pPr marL="457200" indent="-457200">
              <a:spcBef>
                <a:spcPct val="50000"/>
              </a:spcBef>
              <a:buFont typeface="+mj-lt"/>
              <a:buAutoNum type="arabicPeriod"/>
            </a:pPr>
            <a:r>
              <a:rPr lang="en-US" sz="2000" b="1" dirty="0">
                <a:latin typeface="+mn-lt"/>
              </a:rPr>
              <a:t>If the system has one solution, name it.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 l="26250" t="20313" r="43750" b="53125"/>
          <a:stretch>
            <a:fillRect/>
          </a:stretch>
        </p:blipFill>
        <p:spPr bwMode="auto">
          <a:xfrm>
            <a:off x="1752600" y="3048000"/>
            <a:ext cx="36576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E07C3D3-AD6E-4755-87B3-12A2D7C26C4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1250" t="21506" r="24375" b="12204"/>
          <a:stretch/>
        </p:blipFill>
        <p:spPr>
          <a:xfrm>
            <a:off x="6574971" y="1671610"/>
            <a:ext cx="3352800" cy="5126519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105269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7200" dirty="0"/>
              <a:t>End Day 1!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r>
              <a:rPr lang="en-US" dirty="0"/>
              <a:t>Review from yesterday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1143000"/>
            <a:ext cx="8229600" cy="1676400"/>
          </a:xfrm>
        </p:spPr>
        <p:txBody>
          <a:bodyPr>
            <a:normAutofit/>
          </a:bodyPr>
          <a:lstStyle/>
          <a:p>
            <a:r>
              <a:rPr lang="en-US" sz="2800" dirty="0"/>
              <a:t>Graph the following. Determine the number of solutions. If there is ONE solution you must name it.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33125" t="22656" r="42500" b="52792"/>
          <a:stretch/>
        </p:blipFill>
        <p:spPr bwMode="auto">
          <a:xfrm>
            <a:off x="2286001" y="2209800"/>
            <a:ext cx="2553237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/>
          <a:srcRect l="32500" t="20313" r="43125" b="52167"/>
          <a:stretch/>
        </p:blipFill>
        <p:spPr bwMode="auto">
          <a:xfrm>
            <a:off x="6858000" y="2133600"/>
            <a:ext cx="23622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905000" y="2590801"/>
            <a:ext cx="769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1) 					2) 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6DEB0D0-5EDD-4EFE-BC19-F29CB948AED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3750" t="27767" r="53750" b="47777"/>
          <a:stretch/>
        </p:blipFill>
        <p:spPr>
          <a:xfrm>
            <a:off x="2291444" y="4648201"/>
            <a:ext cx="2743200" cy="1676400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2EA7B0D-639B-47AF-B628-FA9824E874A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0000" t="30566" r="23125" b="44978"/>
          <a:stretch/>
        </p:blipFill>
        <p:spPr>
          <a:xfrm>
            <a:off x="6781800" y="4648201"/>
            <a:ext cx="3276600" cy="1676400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CBA6AA-0554-4D7D-89DC-C88C0AE80034}"/>
              </a:ext>
            </a:extLst>
          </p:cNvPr>
          <p:cNvSpPr txBox="1">
            <a:spLocks/>
          </p:cNvSpPr>
          <p:nvPr/>
        </p:nvSpPr>
        <p:spPr>
          <a:xfrm>
            <a:off x="1981200" y="0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/>
              <a:t>Review from yesterday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3E0029-6901-44AE-A999-55EE53F71089}"/>
              </a:ext>
            </a:extLst>
          </p:cNvPr>
          <p:cNvSpPr txBox="1">
            <a:spLocks/>
          </p:cNvSpPr>
          <p:nvPr/>
        </p:nvSpPr>
        <p:spPr>
          <a:xfrm>
            <a:off x="1828800" y="1143000"/>
            <a:ext cx="8229600" cy="16764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2800"/>
              <a:t>Graph the following. Determine the number of solutions. If there is ONE solution you must name it. </a:t>
            </a:r>
            <a:endParaRPr lang="en-US" sz="2800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5369787F-6378-41C2-9731-C99E360F3B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/>
          <a:srcRect l="33125" t="47208" r="42500" b="21875"/>
          <a:stretch/>
        </p:blipFill>
        <p:spPr bwMode="auto">
          <a:xfrm>
            <a:off x="2133601" y="2133599"/>
            <a:ext cx="2553237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C31650A9-B065-4C07-8C4E-2DA6C64DCE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/>
          <a:srcRect l="32500" t="52747" r="43125" b="18751"/>
          <a:stretch/>
        </p:blipFill>
        <p:spPr bwMode="auto">
          <a:xfrm>
            <a:off x="6705600" y="2514599"/>
            <a:ext cx="23622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FFD8CA7-0E56-4506-8182-059466925FCD}"/>
              </a:ext>
            </a:extLst>
          </p:cNvPr>
          <p:cNvSpPr txBox="1"/>
          <p:nvPr/>
        </p:nvSpPr>
        <p:spPr>
          <a:xfrm>
            <a:off x="1676400" y="2819400"/>
            <a:ext cx="769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3) 					4) </a:t>
            </a: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9A05890-84B8-4C16-86ED-E14581C895F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5625" t="47777" r="53125" b="25008"/>
          <a:stretch/>
        </p:blipFill>
        <p:spPr>
          <a:xfrm>
            <a:off x="2933700" y="4782232"/>
            <a:ext cx="2590800" cy="1865531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84A1D55-CC64-4D4F-9BB3-5BD473F4BB5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8125" t="47777" r="23125" b="25008"/>
          <a:stretch/>
        </p:blipFill>
        <p:spPr>
          <a:xfrm>
            <a:off x="6705600" y="4746170"/>
            <a:ext cx="3505200" cy="1865531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097988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-1447800"/>
            <a:ext cx="8229600" cy="1143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1000"/>
            <a:ext cx="11353800" cy="63246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u="sng" dirty="0"/>
              <a:t>System of equations: </a:t>
            </a:r>
            <a:r>
              <a:rPr lang="en-US" dirty="0">
                <a:solidFill>
                  <a:srgbClr val="FF0000"/>
                </a:solidFill>
              </a:rPr>
              <a:t>2 linear equations together.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 </a:t>
            </a:r>
            <a:r>
              <a:rPr lang="en-US" u="sng" dirty="0"/>
              <a:t>solution </a:t>
            </a:r>
            <a:r>
              <a:rPr lang="en-US" dirty="0"/>
              <a:t>to a system of equations is an </a:t>
            </a:r>
            <a:r>
              <a:rPr lang="en-US" dirty="0">
                <a:solidFill>
                  <a:srgbClr val="FF0000"/>
                </a:solidFill>
              </a:rPr>
              <a:t>ordered pair </a:t>
            </a:r>
            <a:r>
              <a:rPr lang="en-US" dirty="0"/>
              <a:t>(</a:t>
            </a:r>
            <a:r>
              <a:rPr lang="en-US" dirty="0" err="1"/>
              <a:t>x,y</a:t>
            </a:r>
            <a:r>
              <a:rPr lang="en-US" dirty="0"/>
              <a:t>) where the two lines</a:t>
            </a:r>
            <a:r>
              <a:rPr lang="en-US" u="sng" dirty="0"/>
              <a:t> </a:t>
            </a:r>
            <a:r>
              <a:rPr lang="en-US" u="sng" dirty="0">
                <a:solidFill>
                  <a:srgbClr val="FF0000"/>
                </a:solidFill>
              </a:rPr>
              <a:t>intersect </a:t>
            </a:r>
            <a:r>
              <a:rPr lang="en-US" dirty="0"/>
              <a:t>(cross)</a:t>
            </a:r>
            <a:endParaRPr lang="en-US" u="sng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</a:rPr>
              <a:t>			 </a:t>
            </a:r>
            <a:r>
              <a:rPr lang="en-US" u="sng" dirty="0">
                <a:solidFill>
                  <a:srgbClr val="0070C0"/>
                </a:solidFill>
              </a:rPr>
              <a:t>Example: </a:t>
            </a:r>
          </a:p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</a:rPr>
              <a:t>			The solution to the system </a:t>
            </a:r>
          </a:p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</a:rPr>
              <a:t>			Graphed to the right is (2,2)</a:t>
            </a:r>
          </a:p>
        </p:txBody>
      </p:sp>
      <p:pic>
        <p:nvPicPr>
          <p:cNvPr id="5" name="Picture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77200" y="3048000"/>
            <a:ext cx="38862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243704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from yesterday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Determine if the following ordered pair is a solution: </a:t>
            </a:r>
          </a:p>
          <a:p>
            <a:endParaRPr lang="en-US" dirty="0"/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4817" t="30208" r="50586" b="54167"/>
          <a:stretch/>
        </p:blipFill>
        <p:spPr>
          <a:xfrm>
            <a:off x="5443" y="2590800"/>
            <a:ext cx="5547360" cy="1981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4231" t="72917" r="49783" b="10633"/>
          <a:stretch/>
        </p:blipFill>
        <p:spPr>
          <a:xfrm>
            <a:off x="5581915" y="2209800"/>
            <a:ext cx="6637299" cy="2362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8600" y="2590800"/>
            <a:ext cx="91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5)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933803" y="2438400"/>
            <a:ext cx="91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6)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9B41FB8-9F47-4292-9B15-9D91482FB3B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8670" t="39995" r="22500" b="42219"/>
          <a:stretch/>
        </p:blipFill>
        <p:spPr>
          <a:xfrm>
            <a:off x="496389" y="4806880"/>
            <a:ext cx="5410200" cy="1876563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F96B904-E58F-4D2E-8869-2100A041372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8670" t="58893" r="22500" b="21769"/>
          <a:stretch/>
        </p:blipFill>
        <p:spPr>
          <a:xfrm>
            <a:off x="6848203" y="4701380"/>
            <a:ext cx="4847408" cy="1828035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5402" t="52083" r="56790" b="16667"/>
          <a:stretch/>
        </p:blipFill>
        <p:spPr>
          <a:xfrm>
            <a:off x="152400" y="838200"/>
            <a:ext cx="6487297" cy="6400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47720" t="54194" r="42972" b="16667"/>
          <a:stretch/>
        </p:blipFill>
        <p:spPr>
          <a:xfrm>
            <a:off x="6477000" y="609600"/>
            <a:ext cx="3657600" cy="6438118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/>
              <a:t>Review from yesterday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2590800"/>
            <a:ext cx="91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7)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258697" y="2590800"/>
            <a:ext cx="91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/>
              <a:t>8) </a:t>
            </a:r>
            <a:endParaRPr lang="en-US" sz="3200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793EDFB-51D0-427A-865A-106EE600908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375" t="34437" r="53040" b="27767"/>
          <a:stretch/>
        </p:blipFill>
        <p:spPr>
          <a:xfrm>
            <a:off x="947351" y="1880174"/>
            <a:ext cx="5290422" cy="4977825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2FDDCA5-CCF8-44C6-B1FA-3B4F4CDBC0D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6561" t="32576" r="24688" b="30739"/>
          <a:stretch/>
        </p:blipFill>
        <p:spPr>
          <a:xfrm>
            <a:off x="7102928" y="1625886"/>
            <a:ext cx="5168885" cy="3708113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150775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To find the INTERSECTION 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of two functions</a:t>
            </a:r>
            <a:br>
              <a:rPr lang="en-US" dirty="0">
                <a:solidFill>
                  <a:srgbClr val="FF0000"/>
                </a:solidFill>
              </a:rPr>
            </a:b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12192000" cy="559276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/>
              <a:t>Click on “Y=”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Type in equations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Click “2</a:t>
            </a:r>
            <a:r>
              <a:rPr lang="en-US" sz="2800" baseline="30000" dirty="0"/>
              <a:t>nd</a:t>
            </a:r>
            <a:r>
              <a:rPr lang="en-US" sz="2800" dirty="0"/>
              <a:t>”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→ </a:t>
            </a:r>
            <a:r>
              <a:rPr lang="en-US" sz="2800" dirty="0"/>
              <a:t>Click “TRACE” </a:t>
            </a:r>
            <a:r>
              <a:rPr lang="en-US" sz="2800" b="1" dirty="0" err="1">
                <a:solidFill>
                  <a:srgbClr val="0070C0"/>
                </a:solidFill>
              </a:rPr>
              <a:t>calc</a:t>
            </a:r>
            <a:endParaRPr lang="en-US" sz="2800" b="1" dirty="0">
              <a:solidFill>
                <a:srgbClr val="0070C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Scroll down to “Intersect” #5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It will say “first curve”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→ Move curser anywhere on the first line → ENTER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It will say “second curve” → Move curser anywhere on the second line → ENTER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It will say “GUESS” → ENTER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Answer is at the bottom of the screen</a:t>
            </a:r>
            <a:endParaRPr lang="en-US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3124200" y="152400"/>
            <a:ext cx="8305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  <a:buFont typeface="+mj-lt"/>
              <a:buAutoNum type="arabicPeriod"/>
            </a:pPr>
            <a:r>
              <a:rPr lang="en-US" sz="2000" b="1" dirty="0">
                <a:latin typeface="+mn-lt"/>
              </a:rPr>
              <a:t>Find the solution to the system of equations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 l="35000" t="17188" r="47500" b="35937"/>
          <a:stretch>
            <a:fillRect/>
          </a:stretch>
        </p:blipFill>
        <p:spPr bwMode="auto">
          <a:xfrm>
            <a:off x="2362200" y="1447800"/>
            <a:ext cx="2133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 l="33750" t="21875" r="41250" b="28906"/>
          <a:stretch>
            <a:fillRect/>
          </a:stretch>
        </p:blipFill>
        <p:spPr bwMode="auto">
          <a:xfrm>
            <a:off x="6705600" y="1295400"/>
            <a:ext cx="30480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828800" y="1905001"/>
            <a:ext cx="708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1)					2)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76400" y="4648201"/>
            <a:ext cx="708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3)					4)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C828E9A-6AB7-48E3-BABE-D3E7558ED91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625" t="32213" r="57500" b="57033"/>
          <a:stretch/>
        </p:blipFill>
        <p:spPr>
          <a:xfrm>
            <a:off x="4610100" y="1819615"/>
            <a:ext cx="1524000" cy="1340322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DAB2D93-2606-495B-9196-F1850129FF0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1875" t="26521" r="25000" b="60476"/>
          <a:stretch/>
        </p:blipFill>
        <p:spPr>
          <a:xfrm>
            <a:off x="9115374" y="1447800"/>
            <a:ext cx="2419452" cy="1347648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6249884-97D4-461B-9FF9-BFCB41EB368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7812" t="52733" r="53751" b="37490"/>
          <a:stretch/>
        </p:blipFill>
        <p:spPr>
          <a:xfrm>
            <a:off x="4616593" y="4545085"/>
            <a:ext cx="1517507" cy="988601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14441F0-C335-4451-B04C-727685694AD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6250" t="60488" r="34375" b="27767"/>
          <a:stretch/>
        </p:blipFill>
        <p:spPr>
          <a:xfrm>
            <a:off x="9285513" y="4401000"/>
            <a:ext cx="2298321" cy="1618800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5000"/>
                    </a14:imgEffect>
                  </a14:imgLayer>
                </a14:imgProps>
              </a:ext>
            </a:extLst>
          </a:blip>
          <a:srcRect l="19162" t="29690" r="59571" b="32711"/>
          <a:stretch/>
        </p:blipFill>
        <p:spPr bwMode="auto">
          <a:xfrm>
            <a:off x="5442" y="32657"/>
            <a:ext cx="7004957" cy="682534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Rectangle 2"/>
          <p:cNvSpPr/>
          <p:nvPr/>
        </p:nvSpPr>
        <p:spPr>
          <a:xfrm>
            <a:off x="6705600" y="914400"/>
            <a:ext cx="4876800" cy="34548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6000"/>
              </a:spcAft>
              <a:buFont typeface="+mj-lt"/>
              <a:buAutoNum type="arabicPeriod"/>
            </a:pPr>
            <a:r>
              <a:rPr lang="en-US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Write the equation of line 1: 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6000"/>
              </a:spcAft>
              <a:buFont typeface="+mj-lt"/>
              <a:buAutoNum type="arabicPeriod"/>
            </a:pPr>
            <a:r>
              <a:rPr lang="en-US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Write the equation of line 2: 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6000"/>
              </a:spcAft>
              <a:buFont typeface="+mj-lt"/>
              <a:buAutoNum type="arabicPeriod"/>
            </a:pPr>
            <a:r>
              <a:rPr lang="en-US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Write the solution to the system of equations:  </a:t>
            </a:r>
            <a:endParaRPr lang="en-US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638800" y="6019800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943599" y="4046091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2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C112D22-9108-4599-B409-0833E8B7424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5625" t="28878" r="22500" b="36283"/>
          <a:stretch/>
        </p:blipFill>
        <p:spPr>
          <a:xfrm>
            <a:off x="152399" y="92188"/>
            <a:ext cx="11327514" cy="4277069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881231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2">
            <a:grayscl/>
          </a:blip>
          <a:srcRect l="18725" t="21945" r="46009" b="20735"/>
          <a:stretch/>
        </p:blipFill>
        <p:spPr bwMode="auto">
          <a:xfrm>
            <a:off x="228600" y="152400"/>
            <a:ext cx="7010400" cy="67056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7239000" y="685800"/>
                <a:ext cx="4953000" cy="29612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R="0" lvl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200" b="1" dirty="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4. The graph of 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sz="32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2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32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  <m:r>
                      <a:rPr lang="en-US" sz="32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32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32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</m:oMath>
                </a14:m>
                <a:r>
                  <a:rPr lang="en-US" sz="3200" b="1" dirty="0">
                    <a:solidFill>
                      <a:schemeClr val="tx1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is shown. Draw a line with a y-intercept of (0,-3) that would create a system with a solution of (5,5). </a:t>
                </a:r>
                <a:endParaRPr lang="en-US" sz="3200" b="1" dirty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9000" y="685800"/>
                <a:ext cx="4953000" cy="2961260"/>
              </a:xfrm>
              <a:prstGeom prst="rect">
                <a:avLst/>
              </a:prstGeom>
              <a:blipFill>
                <a:blip r:embed="rId3"/>
                <a:stretch>
                  <a:fillRect l="-3202" r="-3941" b="-51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C14B300A-847B-4827-AF0E-FE6E0EB4B04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4375" t="36660" r="30625" b="28879"/>
          <a:stretch/>
        </p:blipFill>
        <p:spPr>
          <a:xfrm>
            <a:off x="-1" y="22116"/>
            <a:ext cx="11983315" cy="5159483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355441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17592" t="25514" r="59208" b="36096"/>
          <a:stretch/>
        </p:blipFill>
        <p:spPr bwMode="auto">
          <a:xfrm>
            <a:off x="-484415" y="266700"/>
            <a:ext cx="7364186" cy="65913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/>
          <p:cNvPicPr/>
          <p:nvPr/>
        </p:nvPicPr>
        <p:blipFill rotWithShape="1">
          <a:blip r:embed="rId4"/>
          <a:srcRect l="19215" t="42153" r="46111" b="19010"/>
          <a:stretch/>
        </p:blipFill>
        <p:spPr bwMode="auto">
          <a:xfrm>
            <a:off x="6629400" y="533400"/>
            <a:ext cx="5562600" cy="47244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A312630-6588-4438-8987-ADAEFC76DAB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3750" t="28878" r="28125" b="28879"/>
          <a:stretch/>
        </p:blipFill>
        <p:spPr>
          <a:xfrm>
            <a:off x="263977" y="0"/>
            <a:ext cx="11580395" cy="5715000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450712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2">
            <a:grayscl/>
          </a:blip>
          <a:srcRect l="18716" t="31061" r="59707" b="31213"/>
          <a:stretch/>
        </p:blipFill>
        <p:spPr bwMode="auto">
          <a:xfrm>
            <a:off x="0" y="27214"/>
            <a:ext cx="7162800" cy="683078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Rectangle 2"/>
          <p:cNvSpPr/>
          <p:nvPr/>
        </p:nvSpPr>
        <p:spPr>
          <a:xfrm>
            <a:off x="6934200" y="838200"/>
            <a:ext cx="4495800" cy="41539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3600"/>
              </a:spcAft>
            </a:pP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6. Write the equation of line 1: 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3600"/>
              </a:spcAft>
            </a:pP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7. Write the equation of line 2: 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3600"/>
              </a:spcAft>
            </a:pP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8. Write the solution to the system of equations:  </a:t>
            </a:r>
            <a:endParaRPr lang="en-US" sz="3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1CC3B6E-106E-4261-842C-B24724BB69AE}"/>
              </a:ext>
            </a:extLst>
          </p:cNvPr>
          <p:cNvSpPr txBox="1"/>
          <p:nvPr/>
        </p:nvSpPr>
        <p:spPr>
          <a:xfrm>
            <a:off x="1905000" y="457200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C15C954-CBA0-4B4D-BE9A-7D41C924DBA2}"/>
              </a:ext>
            </a:extLst>
          </p:cNvPr>
          <p:cNvSpPr txBox="1"/>
          <p:nvPr/>
        </p:nvSpPr>
        <p:spPr>
          <a:xfrm>
            <a:off x="5791200" y="197312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2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9764AB0-062A-4C43-9265-C980F5AF55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750" t="27766" r="26875" b="37772"/>
          <a:stretch/>
        </p:blipFill>
        <p:spPr>
          <a:xfrm>
            <a:off x="-1" y="43542"/>
            <a:ext cx="12122823" cy="4757057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968983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2">
            <a:grayscl/>
          </a:blip>
          <a:srcRect l="20209" t="29953" r="48850" b="12360"/>
          <a:stretch/>
        </p:blipFill>
        <p:spPr bwMode="auto">
          <a:xfrm>
            <a:off x="304800" y="152400"/>
            <a:ext cx="7086600" cy="65532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6781800" y="723742"/>
                <a:ext cx="5105400" cy="27270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R="0" lvl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200" b="1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9. The graph of </a:t>
                </a:r>
                <a14:m>
                  <m:oMath xmlns:m="http://schemas.openxmlformats.org/officeDocument/2006/math">
                    <m:r>
                      <a:rPr lang="en-US" sz="3200" b="1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sz="3200" b="1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3200" b="1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  <m:r>
                      <a:rPr lang="en-US" sz="3200" b="1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3200" b="1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3200" b="1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𝟓</m:t>
                    </m:r>
                  </m:oMath>
                </a14:m>
                <a:r>
                  <a:rPr lang="en-US" sz="3200" b="1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is shown. Draw a line with a slope of -1/2 that would create a system with a solution of (-1,-9). </a:t>
                </a:r>
                <a:endParaRPr lang="en-US" sz="32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1800" y="723742"/>
                <a:ext cx="5105400" cy="2727029"/>
              </a:xfrm>
              <a:prstGeom prst="rect">
                <a:avLst/>
              </a:prstGeom>
              <a:blipFill>
                <a:blip r:embed="rId3"/>
                <a:stretch>
                  <a:fillRect l="-3106" t="-2461" r="-836" b="-58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7743E10D-0B5E-45D6-BCB2-A2E5694B7F7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4375" t="31102" r="50000" b="22209"/>
          <a:stretch/>
        </p:blipFill>
        <p:spPr>
          <a:xfrm>
            <a:off x="152400" y="32656"/>
            <a:ext cx="6629400" cy="6791093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637488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143000"/>
            <a:ext cx="8229600" cy="12192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2400" dirty="0"/>
              <a:t>Determine the solution to the system of equations. </a:t>
            </a:r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2362200"/>
            <a:ext cx="25908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4" descr="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2286000"/>
            <a:ext cx="2857500" cy="2857500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15201" y="2209801"/>
            <a:ext cx="2771775" cy="2852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676400" y="2209800"/>
            <a:ext cx="876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1)			    2)			    3)	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133600" y="5334001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(2, 4)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105400" y="5410201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(-2, 3)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620000" y="5410201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    (5, -3)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812800"/>
            <a:ext cx="11353800" cy="63801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dirty="0"/>
              <a:t>A solution to a system of equations makes BOTH statements true. </a:t>
            </a:r>
          </a:p>
          <a:p>
            <a:pPr marL="0" indent="0">
              <a:buNone/>
            </a:pPr>
            <a:endParaRPr lang="en-US" sz="4800" dirty="0"/>
          </a:p>
          <a:p>
            <a:pPr marL="0" indent="0">
              <a:buNone/>
            </a:pPr>
            <a:r>
              <a:rPr lang="en-US" sz="4800" dirty="0"/>
              <a:t>Meaning: </a:t>
            </a:r>
            <a:r>
              <a:rPr lang="en-US" sz="4800" dirty="0">
                <a:solidFill>
                  <a:srgbClr val="FF0000"/>
                </a:solidFill>
              </a:rPr>
              <a:t>If you plug in that ordered pair to both equations for x and y then the left side will equal the right side. </a:t>
            </a:r>
          </a:p>
        </p:txBody>
      </p:sp>
    </p:spTree>
    <p:extLst>
      <p:ext uri="{BB962C8B-B14F-4D97-AF65-F5344CB8AC3E}">
        <p14:creationId xmlns:p14="http://schemas.microsoft.com/office/powerpoint/2010/main" val="3127112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2971800" y="228601"/>
            <a:ext cx="86106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2400" b="1" dirty="0"/>
              <a:t>Tell whether the ordered pair is </a:t>
            </a:r>
          </a:p>
          <a:p>
            <a:pPr eaLnBrk="0" hangingPunct="0">
              <a:spcBef>
                <a:spcPct val="50000"/>
              </a:spcBef>
            </a:pPr>
            <a:r>
              <a:rPr lang="en-US" altLang="en-US" sz="2400" b="1" dirty="0"/>
              <a:t>a solution of the given system.</a:t>
            </a:r>
            <a:endParaRPr lang="en-US" altLang="en-US" sz="2400" dirty="0">
              <a:latin typeface="Times" pitchFamily="18" charset="0"/>
            </a:endParaRPr>
          </a:p>
        </p:txBody>
      </p:sp>
      <p:sp>
        <p:nvSpPr>
          <p:cNvPr id="31755" name="AutoShape 11"/>
          <p:cNvSpPr>
            <a:spLocks/>
          </p:cNvSpPr>
          <p:nvPr/>
        </p:nvSpPr>
        <p:spPr bwMode="auto">
          <a:xfrm>
            <a:off x="3657600" y="2362200"/>
            <a:ext cx="228600" cy="1143000"/>
          </a:xfrm>
          <a:prstGeom prst="leftBrace">
            <a:avLst>
              <a:gd name="adj1" fmla="val 41667"/>
              <a:gd name="adj2" fmla="val 50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1771" name="Text Box 27"/>
          <p:cNvSpPr txBox="1">
            <a:spLocks noChangeArrowheads="1"/>
          </p:cNvSpPr>
          <p:nvPr/>
        </p:nvSpPr>
        <p:spPr bwMode="auto">
          <a:xfrm>
            <a:off x="2209800" y="2590800"/>
            <a:ext cx="1295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/>
              <a:t>(5, 2);</a:t>
            </a:r>
          </a:p>
        </p:txBody>
      </p:sp>
      <p:sp>
        <p:nvSpPr>
          <p:cNvPr id="31786" name="Text Box 42"/>
          <p:cNvSpPr txBox="1">
            <a:spLocks noChangeArrowheads="1"/>
          </p:cNvSpPr>
          <p:nvPr/>
        </p:nvSpPr>
        <p:spPr bwMode="auto">
          <a:xfrm>
            <a:off x="2003426" y="5791200"/>
            <a:ext cx="86645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The ordered pair (5, 2) makes both equations true.</a:t>
            </a:r>
          </a:p>
        </p:txBody>
      </p:sp>
      <p:sp>
        <p:nvSpPr>
          <p:cNvPr id="31788" name="Text Box 44"/>
          <p:cNvSpPr txBox="1">
            <a:spLocks noChangeArrowheads="1"/>
          </p:cNvSpPr>
          <p:nvPr/>
        </p:nvSpPr>
        <p:spPr bwMode="auto">
          <a:xfrm>
            <a:off x="1971676" y="6172200"/>
            <a:ext cx="369844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(5, 2) is the solution of the system.</a:t>
            </a:r>
          </a:p>
        </p:txBody>
      </p:sp>
      <p:sp>
        <p:nvSpPr>
          <p:cNvPr id="31793" name="Text Box 49"/>
          <p:cNvSpPr txBox="1">
            <a:spLocks noChangeArrowheads="1"/>
          </p:cNvSpPr>
          <p:nvPr/>
        </p:nvSpPr>
        <p:spPr bwMode="auto">
          <a:xfrm>
            <a:off x="3908426" y="3124201"/>
            <a:ext cx="24161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/>
              <a:t>3</a:t>
            </a:r>
            <a:r>
              <a:rPr lang="en-US" sz="2400" b="1" i="1" dirty="0"/>
              <a:t>x</a:t>
            </a:r>
            <a:r>
              <a:rPr lang="en-US" sz="2400" b="1" dirty="0"/>
              <a:t> – </a:t>
            </a:r>
            <a:r>
              <a:rPr lang="en-US" sz="2400" b="1" i="1" dirty="0"/>
              <a:t>y = </a:t>
            </a:r>
            <a:r>
              <a:rPr lang="en-US" sz="2400" b="1" dirty="0"/>
              <a:t>13</a:t>
            </a:r>
          </a:p>
        </p:txBody>
      </p:sp>
      <p:pic>
        <p:nvPicPr>
          <p:cNvPr id="31794" name="Picture 50" descr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43350" y="2362201"/>
            <a:ext cx="1695450" cy="733425"/>
          </a:xfrm>
          <a:prstGeom prst="rect">
            <a:avLst/>
          </a:prstGeom>
          <a:noFill/>
        </p:spPr>
      </p:pic>
      <p:grpSp>
        <p:nvGrpSpPr>
          <p:cNvPr id="2" name="Group 60"/>
          <p:cNvGrpSpPr>
            <a:grpSpLocks/>
          </p:cNvGrpSpPr>
          <p:nvPr/>
        </p:nvGrpSpPr>
        <p:grpSpPr bwMode="auto">
          <a:xfrm>
            <a:off x="2133600" y="3505201"/>
            <a:ext cx="2216150" cy="2424113"/>
            <a:chOff x="384" y="2208"/>
            <a:chExt cx="1396" cy="1527"/>
          </a:xfrm>
        </p:grpSpPr>
        <p:sp>
          <p:nvSpPr>
            <p:cNvPr id="31762" name="Text Box 18"/>
            <p:cNvSpPr txBox="1">
              <a:spLocks noChangeArrowheads="1"/>
            </p:cNvSpPr>
            <p:nvPr/>
          </p:nvSpPr>
          <p:spPr bwMode="auto">
            <a:xfrm>
              <a:off x="605" y="3168"/>
              <a:ext cx="641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2 – 2   0</a:t>
              </a:r>
            </a:p>
          </p:txBody>
        </p:sp>
        <p:sp>
          <p:nvSpPr>
            <p:cNvPr id="31763" name="Text Box 19"/>
            <p:cNvSpPr txBox="1">
              <a:spLocks noChangeArrowheads="1"/>
            </p:cNvSpPr>
            <p:nvPr/>
          </p:nvSpPr>
          <p:spPr bwMode="auto">
            <a:xfrm rot="10800000" flipV="1">
              <a:off x="1008" y="3436"/>
              <a:ext cx="768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0   0</a:t>
              </a:r>
            </a:p>
          </p:txBody>
        </p:sp>
        <p:sp>
          <p:nvSpPr>
            <p:cNvPr id="31775" name="Line 31"/>
            <p:cNvSpPr>
              <a:spLocks noChangeShapeType="1"/>
            </p:cNvSpPr>
            <p:nvPr/>
          </p:nvSpPr>
          <p:spPr bwMode="auto">
            <a:xfrm>
              <a:off x="384" y="2688"/>
              <a:ext cx="1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1778" name="Line 34"/>
            <p:cNvSpPr>
              <a:spLocks noChangeShapeType="1"/>
            </p:cNvSpPr>
            <p:nvPr/>
          </p:nvSpPr>
          <p:spPr bwMode="auto">
            <a:xfrm>
              <a:off x="1296" y="2688"/>
              <a:ext cx="0" cy="9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1796" name="Rectangle 52"/>
            <p:cNvSpPr>
              <a:spLocks noChangeArrowheads="1"/>
            </p:cNvSpPr>
            <p:nvPr/>
          </p:nvSpPr>
          <p:spPr bwMode="auto">
            <a:xfrm>
              <a:off x="1488" y="3408"/>
              <a:ext cx="292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800" b="1">
                  <a:solidFill>
                    <a:srgbClr val="FF0000"/>
                  </a:solidFill>
                  <a:sym typeface="Wingdings" pitchFamily="2" charset="2"/>
                </a:rPr>
                <a:t></a:t>
              </a:r>
            </a:p>
          </p:txBody>
        </p:sp>
        <p:pic>
          <p:nvPicPr>
            <p:cNvPr id="31799" name="Picture 55" descr="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24" y="2208"/>
              <a:ext cx="912" cy="462"/>
            </a:xfrm>
            <a:prstGeom prst="rect">
              <a:avLst/>
            </a:prstGeom>
            <a:noFill/>
          </p:spPr>
        </p:pic>
        <p:pic>
          <p:nvPicPr>
            <p:cNvPr id="31802" name="Picture 58" descr="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80" y="2736"/>
              <a:ext cx="720" cy="462"/>
            </a:xfrm>
            <a:prstGeom prst="rect">
              <a:avLst/>
            </a:prstGeom>
            <a:noFill/>
          </p:spPr>
        </p:pic>
        <p:sp>
          <p:nvSpPr>
            <p:cNvPr id="31803" name="Text Box 59"/>
            <p:cNvSpPr txBox="1">
              <a:spLocks noChangeArrowheads="1"/>
            </p:cNvSpPr>
            <p:nvPr/>
          </p:nvSpPr>
          <p:spPr bwMode="auto">
            <a:xfrm>
              <a:off x="1296" y="2832"/>
              <a:ext cx="384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0</a:t>
              </a:r>
            </a:p>
          </p:txBody>
        </p:sp>
      </p:grpSp>
      <p:grpSp>
        <p:nvGrpSpPr>
          <p:cNvPr id="3" name="Group 62"/>
          <p:cNvGrpSpPr>
            <a:grpSpLocks/>
          </p:cNvGrpSpPr>
          <p:nvPr/>
        </p:nvGrpSpPr>
        <p:grpSpPr bwMode="auto">
          <a:xfrm>
            <a:off x="5029200" y="3733801"/>
            <a:ext cx="2667000" cy="2271713"/>
            <a:chOff x="2208" y="2352"/>
            <a:chExt cx="1680" cy="1431"/>
          </a:xfrm>
        </p:grpSpPr>
        <p:sp>
          <p:nvSpPr>
            <p:cNvPr id="31781" name="Text Box 37"/>
            <p:cNvSpPr txBox="1">
              <a:spLocks noChangeArrowheads="1"/>
            </p:cNvSpPr>
            <p:nvPr/>
          </p:nvSpPr>
          <p:spPr bwMode="auto">
            <a:xfrm>
              <a:off x="2208" y="2805"/>
              <a:ext cx="1536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3</a:t>
              </a:r>
              <a:r>
                <a:rPr lang="en-US">
                  <a:solidFill>
                    <a:srgbClr val="FF0000"/>
                  </a:solidFill>
                </a:rPr>
                <a:t>(5)</a:t>
              </a:r>
              <a:r>
                <a:rPr lang="en-US"/>
                <a:t> – </a:t>
              </a:r>
              <a:r>
                <a:rPr lang="en-US">
                  <a:solidFill>
                    <a:srgbClr val="0000FF"/>
                  </a:solidFill>
                </a:rPr>
                <a:t>2</a:t>
              </a:r>
              <a:r>
                <a:rPr lang="en-US"/>
                <a:t>   13</a:t>
              </a:r>
            </a:p>
          </p:txBody>
        </p:sp>
        <p:sp>
          <p:nvSpPr>
            <p:cNvPr id="31782" name="Line 38"/>
            <p:cNvSpPr>
              <a:spLocks noChangeShapeType="1"/>
            </p:cNvSpPr>
            <p:nvPr/>
          </p:nvSpPr>
          <p:spPr bwMode="auto">
            <a:xfrm>
              <a:off x="2256" y="2709"/>
              <a:ext cx="13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1783" name="Line 39"/>
            <p:cNvSpPr>
              <a:spLocks noChangeShapeType="1"/>
            </p:cNvSpPr>
            <p:nvPr/>
          </p:nvSpPr>
          <p:spPr bwMode="auto">
            <a:xfrm>
              <a:off x="3120" y="2715"/>
              <a:ext cx="0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1784" name="Text Box 40"/>
            <p:cNvSpPr txBox="1">
              <a:spLocks noChangeArrowheads="1"/>
            </p:cNvSpPr>
            <p:nvPr/>
          </p:nvSpPr>
          <p:spPr bwMode="auto">
            <a:xfrm>
              <a:off x="2304" y="3168"/>
              <a:ext cx="1426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15 – 2    13</a:t>
              </a:r>
            </a:p>
          </p:txBody>
        </p:sp>
        <p:sp>
          <p:nvSpPr>
            <p:cNvPr id="31785" name="Text Box 41"/>
            <p:cNvSpPr txBox="1">
              <a:spLocks noChangeArrowheads="1"/>
            </p:cNvSpPr>
            <p:nvPr/>
          </p:nvSpPr>
          <p:spPr bwMode="auto">
            <a:xfrm>
              <a:off x="2670" y="3450"/>
              <a:ext cx="601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13    13</a:t>
              </a:r>
            </a:p>
          </p:txBody>
        </p:sp>
        <p:sp>
          <p:nvSpPr>
            <p:cNvPr id="31795" name="Rectangle 51"/>
            <p:cNvSpPr>
              <a:spLocks noChangeArrowheads="1"/>
            </p:cNvSpPr>
            <p:nvPr/>
          </p:nvSpPr>
          <p:spPr bwMode="auto">
            <a:xfrm>
              <a:off x="3456" y="3456"/>
              <a:ext cx="292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800" b="1">
                  <a:solidFill>
                    <a:srgbClr val="FF0000"/>
                  </a:solidFill>
                  <a:sym typeface="Wingdings" pitchFamily="2" charset="2"/>
                </a:rPr>
                <a:t></a:t>
              </a:r>
            </a:p>
          </p:txBody>
        </p:sp>
        <p:sp>
          <p:nvSpPr>
            <p:cNvPr id="31805" name="Text Box 61"/>
            <p:cNvSpPr txBox="1">
              <a:spLocks noChangeArrowheads="1"/>
            </p:cNvSpPr>
            <p:nvPr/>
          </p:nvSpPr>
          <p:spPr bwMode="auto">
            <a:xfrm>
              <a:off x="2352" y="2352"/>
              <a:ext cx="1536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3</a:t>
              </a:r>
              <a:r>
                <a:rPr lang="en-US" i="1">
                  <a:solidFill>
                    <a:srgbClr val="FF0000"/>
                  </a:solidFill>
                </a:rPr>
                <a:t>x</a:t>
              </a:r>
              <a:r>
                <a:rPr lang="en-US"/>
                <a:t> – </a:t>
              </a:r>
              <a:r>
                <a:rPr lang="en-US" i="1">
                  <a:solidFill>
                    <a:srgbClr val="0000FF"/>
                  </a:solidFill>
                </a:rPr>
                <a:t>y</a:t>
              </a:r>
              <a:r>
                <a:rPr lang="en-US"/>
                <a:t>   13</a:t>
              </a: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981200" y="1600201"/>
            <a:ext cx="99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3)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1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1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86" grpId="0"/>
      <p:bldP spid="3178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9" name="AutoShape 7"/>
          <p:cNvSpPr>
            <a:spLocks/>
          </p:cNvSpPr>
          <p:nvPr/>
        </p:nvSpPr>
        <p:spPr bwMode="auto">
          <a:xfrm>
            <a:off x="3463925" y="2286000"/>
            <a:ext cx="247650" cy="762000"/>
          </a:xfrm>
          <a:prstGeom prst="leftBrace">
            <a:avLst>
              <a:gd name="adj1" fmla="val 25641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33802" name="Text Box 10"/>
          <p:cNvSpPr txBox="1">
            <a:spLocks noChangeArrowheads="1"/>
          </p:cNvSpPr>
          <p:nvPr/>
        </p:nvSpPr>
        <p:spPr bwMode="auto">
          <a:xfrm>
            <a:off x="1905000" y="2438400"/>
            <a:ext cx="161448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/>
              <a:t>(–2, 2);</a:t>
            </a:r>
          </a:p>
        </p:txBody>
      </p:sp>
      <p:sp>
        <p:nvSpPr>
          <p:cNvPr id="33803" name="Text Box 11"/>
          <p:cNvSpPr txBox="1">
            <a:spLocks noChangeArrowheads="1"/>
          </p:cNvSpPr>
          <p:nvPr/>
        </p:nvSpPr>
        <p:spPr bwMode="auto">
          <a:xfrm>
            <a:off x="3695700" y="2165350"/>
            <a:ext cx="12234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i="1" dirty="0"/>
              <a:t>x + </a:t>
            </a:r>
            <a:r>
              <a:rPr lang="en-US" b="1" dirty="0"/>
              <a:t>3</a:t>
            </a:r>
            <a:r>
              <a:rPr lang="en-US" b="1" i="1" dirty="0"/>
              <a:t>y</a:t>
            </a:r>
            <a:r>
              <a:rPr lang="en-US" b="1" dirty="0"/>
              <a:t> = 4</a:t>
            </a:r>
            <a:endParaRPr lang="en-US" b="1" i="1" dirty="0"/>
          </a:p>
        </p:txBody>
      </p:sp>
      <p:sp>
        <p:nvSpPr>
          <p:cNvPr id="33804" name="Text Box 12"/>
          <p:cNvSpPr txBox="1">
            <a:spLocks noChangeArrowheads="1"/>
          </p:cNvSpPr>
          <p:nvPr/>
        </p:nvSpPr>
        <p:spPr bwMode="auto">
          <a:xfrm>
            <a:off x="3711575" y="2590800"/>
            <a:ext cx="12234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dirty="0"/>
              <a:t>–</a:t>
            </a:r>
            <a:r>
              <a:rPr lang="en-US" b="1" i="1" dirty="0"/>
              <a:t>x + y</a:t>
            </a:r>
            <a:r>
              <a:rPr lang="en-US" b="1" dirty="0"/>
              <a:t> = 2</a:t>
            </a:r>
          </a:p>
        </p:txBody>
      </p:sp>
      <p:grpSp>
        <p:nvGrpSpPr>
          <p:cNvPr id="2" name="Group 29"/>
          <p:cNvGrpSpPr>
            <a:grpSpLocks/>
          </p:cNvGrpSpPr>
          <p:nvPr/>
        </p:nvGrpSpPr>
        <p:grpSpPr bwMode="auto">
          <a:xfrm>
            <a:off x="1800225" y="3200400"/>
            <a:ext cx="2438400" cy="1676400"/>
            <a:chOff x="174" y="2160"/>
            <a:chExt cx="1536" cy="1056"/>
          </a:xfrm>
        </p:grpSpPr>
        <p:sp>
          <p:nvSpPr>
            <p:cNvPr id="33808" name="Text Box 16"/>
            <p:cNvSpPr txBox="1">
              <a:spLocks noChangeArrowheads="1"/>
            </p:cNvSpPr>
            <p:nvPr/>
          </p:nvSpPr>
          <p:spPr bwMode="auto">
            <a:xfrm>
              <a:off x="174" y="2496"/>
              <a:ext cx="1378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FF0000"/>
                  </a:solidFill>
                </a:rPr>
                <a:t>–2 </a:t>
              </a:r>
              <a:r>
                <a:rPr lang="en-US"/>
                <a:t>+ 3</a:t>
              </a:r>
              <a:r>
                <a:rPr lang="en-US">
                  <a:solidFill>
                    <a:srgbClr val="0000FF"/>
                  </a:solidFill>
                </a:rPr>
                <a:t>(2) </a:t>
              </a:r>
              <a:r>
                <a:rPr lang="en-US"/>
                <a:t> 4</a:t>
              </a:r>
              <a:endParaRPr lang="en-US">
                <a:solidFill>
                  <a:srgbClr val="FF0000"/>
                </a:solidFill>
              </a:endParaRPr>
            </a:p>
          </p:txBody>
        </p:sp>
        <p:grpSp>
          <p:nvGrpSpPr>
            <p:cNvPr id="3" name="Group 28"/>
            <p:cNvGrpSpPr>
              <a:grpSpLocks/>
            </p:cNvGrpSpPr>
            <p:nvPr/>
          </p:nvGrpSpPr>
          <p:grpSpPr bwMode="auto">
            <a:xfrm>
              <a:off x="428" y="2160"/>
              <a:ext cx="1282" cy="1056"/>
              <a:chOff x="428" y="2160"/>
              <a:chExt cx="1282" cy="1056"/>
            </a:xfrm>
          </p:grpSpPr>
          <p:sp>
            <p:nvSpPr>
              <p:cNvPr id="33805" name="Text Box 13"/>
              <p:cNvSpPr txBox="1">
                <a:spLocks noChangeArrowheads="1"/>
              </p:cNvSpPr>
              <p:nvPr/>
            </p:nvSpPr>
            <p:spPr bwMode="auto">
              <a:xfrm>
                <a:off x="441" y="2160"/>
                <a:ext cx="754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i="1">
                    <a:solidFill>
                      <a:srgbClr val="FF0000"/>
                    </a:solidFill>
                  </a:rPr>
                  <a:t>x</a:t>
                </a:r>
                <a:r>
                  <a:rPr lang="en-US" i="1"/>
                  <a:t> + </a:t>
                </a:r>
                <a:r>
                  <a:rPr lang="en-US"/>
                  <a:t>3</a:t>
                </a:r>
                <a:r>
                  <a:rPr lang="en-US" i="1">
                    <a:solidFill>
                      <a:srgbClr val="3333FF"/>
                    </a:solidFill>
                  </a:rPr>
                  <a:t>y</a:t>
                </a:r>
                <a:r>
                  <a:rPr lang="en-US"/>
                  <a:t> = 4</a:t>
                </a:r>
                <a:endParaRPr lang="en-US" i="1"/>
              </a:p>
            </p:txBody>
          </p:sp>
          <p:sp>
            <p:nvSpPr>
              <p:cNvPr id="33806" name="Line 14"/>
              <p:cNvSpPr>
                <a:spLocks noChangeShapeType="1"/>
              </p:cNvSpPr>
              <p:nvPr/>
            </p:nvSpPr>
            <p:spPr bwMode="auto">
              <a:xfrm>
                <a:off x="462" y="2448"/>
                <a:ext cx="115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07" name="Line 15"/>
              <p:cNvSpPr>
                <a:spLocks noChangeShapeType="1"/>
              </p:cNvSpPr>
              <p:nvPr/>
            </p:nvSpPr>
            <p:spPr bwMode="auto">
              <a:xfrm>
                <a:off x="1278" y="2448"/>
                <a:ext cx="0" cy="7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09" name="Text Box 17"/>
              <p:cNvSpPr txBox="1">
                <a:spLocks noChangeArrowheads="1"/>
              </p:cNvSpPr>
              <p:nvPr/>
            </p:nvSpPr>
            <p:spPr bwMode="auto">
              <a:xfrm>
                <a:off x="428" y="2736"/>
                <a:ext cx="1282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/>
                  <a:t>–2 + 6   4</a:t>
                </a:r>
              </a:p>
            </p:txBody>
          </p:sp>
          <p:sp>
            <p:nvSpPr>
              <p:cNvPr id="33810" name="Text Box 18"/>
              <p:cNvSpPr txBox="1">
                <a:spLocks noChangeArrowheads="1"/>
              </p:cNvSpPr>
              <p:nvPr/>
            </p:nvSpPr>
            <p:spPr bwMode="auto">
              <a:xfrm>
                <a:off x="1002" y="2948"/>
                <a:ext cx="399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/>
                  <a:t>4   4</a:t>
                </a:r>
              </a:p>
            </p:txBody>
          </p:sp>
        </p:grpSp>
      </p:grpSp>
      <p:grpSp>
        <p:nvGrpSpPr>
          <p:cNvPr id="4" name="Group 45"/>
          <p:cNvGrpSpPr>
            <a:grpSpLocks/>
          </p:cNvGrpSpPr>
          <p:nvPr/>
        </p:nvGrpSpPr>
        <p:grpSpPr bwMode="auto">
          <a:xfrm>
            <a:off x="4419600" y="3200400"/>
            <a:ext cx="2514600" cy="1447800"/>
            <a:chOff x="1824" y="2016"/>
            <a:chExt cx="1584" cy="912"/>
          </a:xfrm>
        </p:grpSpPr>
        <p:sp>
          <p:nvSpPr>
            <p:cNvPr id="33811" name="Text Box 19"/>
            <p:cNvSpPr txBox="1">
              <a:spLocks noChangeArrowheads="1"/>
            </p:cNvSpPr>
            <p:nvPr/>
          </p:nvSpPr>
          <p:spPr bwMode="auto">
            <a:xfrm>
              <a:off x="2112" y="2016"/>
              <a:ext cx="754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–</a:t>
              </a:r>
              <a:r>
                <a:rPr lang="en-US" i="1">
                  <a:solidFill>
                    <a:srgbClr val="FF0000"/>
                  </a:solidFill>
                </a:rPr>
                <a:t>x</a:t>
              </a:r>
              <a:r>
                <a:rPr lang="en-US" i="1"/>
                <a:t> + </a:t>
              </a:r>
              <a:r>
                <a:rPr lang="en-US" i="1">
                  <a:solidFill>
                    <a:srgbClr val="3333FF"/>
                  </a:solidFill>
                </a:rPr>
                <a:t>y</a:t>
              </a:r>
              <a:r>
                <a:rPr lang="en-US"/>
                <a:t> = 2</a:t>
              </a:r>
            </a:p>
          </p:txBody>
        </p:sp>
        <p:sp>
          <p:nvSpPr>
            <p:cNvPr id="33812" name="Text Box 20"/>
            <p:cNvSpPr txBox="1">
              <a:spLocks noChangeArrowheads="1"/>
            </p:cNvSpPr>
            <p:nvPr/>
          </p:nvSpPr>
          <p:spPr bwMode="auto">
            <a:xfrm>
              <a:off x="1824" y="2352"/>
              <a:ext cx="1584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–</a:t>
              </a:r>
              <a:r>
                <a:rPr lang="en-US">
                  <a:solidFill>
                    <a:srgbClr val="FF0000"/>
                  </a:solidFill>
                </a:rPr>
                <a:t>(–2) </a:t>
              </a:r>
              <a:r>
                <a:rPr lang="en-US"/>
                <a:t>+ </a:t>
              </a:r>
              <a:r>
                <a:rPr lang="en-US">
                  <a:solidFill>
                    <a:srgbClr val="3333FF"/>
                  </a:solidFill>
                </a:rPr>
                <a:t>2</a:t>
              </a:r>
              <a:r>
                <a:rPr lang="en-US"/>
                <a:t>    2</a:t>
              </a:r>
            </a:p>
          </p:txBody>
        </p:sp>
        <p:sp>
          <p:nvSpPr>
            <p:cNvPr id="33813" name="Line 21"/>
            <p:cNvSpPr>
              <a:spLocks noChangeShapeType="1"/>
            </p:cNvSpPr>
            <p:nvPr/>
          </p:nvSpPr>
          <p:spPr bwMode="auto">
            <a:xfrm>
              <a:off x="2168" y="2304"/>
              <a:ext cx="115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814" name="Line 22"/>
            <p:cNvSpPr>
              <a:spLocks noChangeShapeType="1"/>
            </p:cNvSpPr>
            <p:nvPr/>
          </p:nvSpPr>
          <p:spPr bwMode="auto">
            <a:xfrm>
              <a:off x="2976" y="2304"/>
              <a:ext cx="0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815" name="Text Box 23"/>
            <p:cNvSpPr txBox="1">
              <a:spLocks noChangeArrowheads="1"/>
            </p:cNvSpPr>
            <p:nvPr/>
          </p:nvSpPr>
          <p:spPr bwMode="auto">
            <a:xfrm>
              <a:off x="2698" y="2612"/>
              <a:ext cx="439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4    2</a:t>
              </a:r>
            </a:p>
          </p:txBody>
        </p:sp>
      </p:grpSp>
      <p:sp>
        <p:nvSpPr>
          <p:cNvPr id="33818" name="Text Box 26"/>
          <p:cNvSpPr txBox="1">
            <a:spLocks noChangeArrowheads="1"/>
          </p:cNvSpPr>
          <p:nvPr/>
        </p:nvSpPr>
        <p:spPr bwMode="auto">
          <a:xfrm>
            <a:off x="1828801" y="5105401"/>
            <a:ext cx="86264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The ordered pair (–2, 2) makes one equation true but not the other.  </a:t>
            </a:r>
          </a:p>
        </p:txBody>
      </p:sp>
      <p:sp>
        <p:nvSpPr>
          <p:cNvPr id="33819" name="Text Box 27"/>
          <p:cNvSpPr txBox="1">
            <a:spLocks noChangeArrowheads="1"/>
          </p:cNvSpPr>
          <p:nvPr/>
        </p:nvSpPr>
        <p:spPr bwMode="auto">
          <a:xfrm>
            <a:off x="1828801" y="5943600"/>
            <a:ext cx="401904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(–2, 2) is not a solution of the system.</a:t>
            </a:r>
          </a:p>
        </p:txBody>
      </p:sp>
      <p:grpSp>
        <p:nvGrpSpPr>
          <p:cNvPr id="5" name="Group 42"/>
          <p:cNvGrpSpPr>
            <a:grpSpLocks/>
          </p:cNvGrpSpPr>
          <p:nvPr/>
        </p:nvGrpSpPr>
        <p:grpSpPr bwMode="auto">
          <a:xfrm>
            <a:off x="6858000" y="4267200"/>
            <a:ext cx="304800" cy="304800"/>
            <a:chOff x="3312" y="2832"/>
            <a:chExt cx="192" cy="192"/>
          </a:xfrm>
        </p:grpSpPr>
        <p:sp>
          <p:nvSpPr>
            <p:cNvPr id="33823" name="Line 31"/>
            <p:cNvSpPr>
              <a:spLocks noChangeShapeType="1"/>
            </p:cNvSpPr>
            <p:nvPr/>
          </p:nvSpPr>
          <p:spPr bwMode="auto">
            <a:xfrm flipH="1">
              <a:off x="3312" y="2832"/>
              <a:ext cx="144" cy="19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824" name="Line 32"/>
            <p:cNvSpPr>
              <a:spLocks noChangeShapeType="1"/>
            </p:cNvSpPr>
            <p:nvPr/>
          </p:nvSpPr>
          <p:spPr bwMode="auto">
            <a:xfrm>
              <a:off x="3312" y="2832"/>
              <a:ext cx="192" cy="19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3833" name="Text Box 41"/>
          <p:cNvSpPr txBox="1">
            <a:spLocks noChangeArrowheads="1"/>
          </p:cNvSpPr>
          <p:nvPr/>
        </p:nvSpPr>
        <p:spPr bwMode="auto">
          <a:xfrm>
            <a:off x="3810000" y="4373564"/>
            <a:ext cx="6096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>
                <a:solidFill>
                  <a:srgbClr val="FF0000"/>
                </a:solidFill>
                <a:sym typeface="Wingdings" pitchFamily="2" charset="2"/>
              </a:rPr>
              <a:t></a:t>
            </a:r>
            <a:endParaRPr lang="en-US" i="1"/>
          </a:p>
        </p:txBody>
      </p:sp>
      <p:sp>
        <p:nvSpPr>
          <p:cNvPr id="30" name="Text Box 5"/>
          <p:cNvSpPr txBox="1">
            <a:spLocks noChangeArrowheads="1"/>
          </p:cNvSpPr>
          <p:nvPr/>
        </p:nvSpPr>
        <p:spPr bwMode="auto">
          <a:xfrm>
            <a:off x="2971800" y="228601"/>
            <a:ext cx="86106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2400" b="1" dirty="0"/>
              <a:t>Tell whether the ordered pair is </a:t>
            </a:r>
          </a:p>
          <a:p>
            <a:pPr eaLnBrk="0" hangingPunct="0">
              <a:spcBef>
                <a:spcPct val="50000"/>
              </a:spcBef>
            </a:pPr>
            <a:r>
              <a:rPr lang="en-US" altLang="en-US" sz="2400" b="1" dirty="0"/>
              <a:t>a solution of the given system.</a:t>
            </a:r>
            <a:endParaRPr lang="en-US" altLang="en-US" sz="2400" dirty="0">
              <a:latin typeface="Times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981200" y="1600201"/>
            <a:ext cx="99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4)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3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33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3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18" grpId="0"/>
      <p:bldP spid="33819" grpId="0"/>
      <p:bldP spid="3383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3"/>
          <p:cNvGrpSpPr>
            <a:grpSpLocks/>
          </p:cNvGrpSpPr>
          <p:nvPr/>
        </p:nvGrpSpPr>
        <p:grpSpPr bwMode="auto">
          <a:xfrm>
            <a:off x="1509713" y="2590800"/>
            <a:ext cx="3324720" cy="762000"/>
            <a:chOff x="-9" y="1632"/>
            <a:chExt cx="1984" cy="480"/>
          </a:xfrm>
        </p:grpSpPr>
        <p:sp>
          <p:nvSpPr>
            <p:cNvPr id="34821" name="Text Box 5"/>
            <p:cNvSpPr txBox="1">
              <a:spLocks noChangeArrowheads="1"/>
            </p:cNvSpPr>
            <p:nvPr/>
          </p:nvSpPr>
          <p:spPr bwMode="auto">
            <a:xfrm>
              <a:off x="-9" y="1680"/>
              <a:ext cx="1056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 dirty="0"/>
                <a:t>   (1, 3); </a:t>
              </a:r>
            </a:p>
          </p:txBody>
        </p:sp>
        <p:sp>
          <p:nvSpPr>
            <p:cNvPr id="34824" name="AutoShape 8"/>
            <p:cNvSpPr>
              <a:spLocks/>
            </p:cNvSpPr>
            <p:nvPr/>
          </p:nvSpPr>
          <p:spPr bwMode="auto">
            <a:xfrm>
              <a:off x="1012" y="1632"/>
              <a:ext cx="156" cy="480"/>
            </a:xfrm>
            <a:prstGeom prst="leftBrace">
              <a:avLst>
                <a:gd name="adj1" fmla="val 25641"/>
                <a:gd name="adj2" fmla="val 50000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34825" name="Text Box 9"/>
            <p:cNvSpPr txBox="1">
              <a:spLocks noChangeArrowheads="1"/>
            </p:cNvSpPr>
            <p:nvPr/>
          </p:nvSpPr>
          <p:spPr bwMode="auto">
            <a:xfrm>
              <a:off x="1158" y="1632"/>
              <a:ext cx="730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/>
                <a:t>2</a:t>
              </a:r>
              <a:r>
                <a:rPr lang="en-US" b="1" i="1"/>
                <a:t>x + y</a:t>
              </a:r>
              <a:r>
                <a:rPr lang="en-US" b="1"/>
                <a:t> = 5</a:t>
              </a:r>
              <a:endParaRPr lang="en-US" b="1" i="1"/>
            </a:p>
          </p:txBody>
        </p:sp>
        <p:sp>
          <p:nvSpPr>
            <p:cNvPr id="34826" name="Text Box 10"/>
            <p:cNvSpPr txBox="1">
              <a:spLocks noChangeArrowheads="1"/>
            </p:cNvSpPr>
            <p:nvPr/>
          </p:nvSpPr>
          <p:spPr bwMode="auto">
            <a:xfrm>
              <a:off x="1168" y="1872"/>
              <a:ext cx="807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/>
                <a:t>–2</a:t>
              </a:r>
              <a:r>
                <a:rPr lang="en-US" b="1" i="1"/>
                <a:t>x + y</a:t>
              </a:r>
              <a:r>
                <a:rPr lang="en-US" b="1"/>
                <a:t> = 1</a:t>
              </a:r>
            </a:p>
          </p:txBody>
        </p:sp>
      </p:grpSp>
      <p:grpSp>
        <p:nvGrpSpPr>
          <p:cNvPr id="3" name="Group 31"/>
          <p:cNvGrpSpPr>
            <a:grpSpLocks/>
          </p:cNvGrpSpPr>
          <p:nvPr/>
        </p:nvGrpSpPr>
        <p:grpSpPr bwMode="auto">
          <a:xfrm>
            <a:off x="1828800" y="3505200"/>
            <a:ext cx="2514600" cy="1828800"/>
            <a:chOff x="192" y="2208"/>
            <a:chExt cx="1584" cy="1152"/>
          </a:xfrm>
        </p:grpSpPr>
        <p:sp>
          <p:nvSpPr>
            <p:cNvPr id="34827" name="Text Box 11"/>
            <p:cNvSpPr txBox="1">
              <a:spLocks noChangeArrowheads="1"/>
            </p:cNvSpPr>
            <p:nvPr/>
          </p:nvSpPr>
          <p:spPr bwMode="auto">
            <a:xfrm>
              <a:off x="240" y="2208"/>
              <a:ext cx="754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2</a:t>
              </a:r>
              <a:r>
                <a:rPr lang="en-US" i="1">
                  <a:solidFill>
                    <a:srgbClr val="FF0000"/>
                  </a:solidFill>
                </a:rPr>
                <a:t>x</a:t>
              </a:r>
              <a:r>
                <a:rPr lang="en-US" i="1"/>
                <a:t> + </a:t>
              </a:r>
              <a:r>
                <a:rPr lang="en-US" i="1">
                  <a:solidFill>
                    <a:srgbClr val="3333FF"/>
                  </a:solidFill>
                </a:rPr>
                <a:t>y</a:t>
              </a:r>
              <a:r>
                <a:rPr lang="en-US"/>
                <a:t> = 5</a:t>
              </a:r>
              <a:endParaRPr lang="en-US" i="1"/>
            </a:p>
          </p:txBody>
        </p:sp>
        <p:sp>
          <p:nvSpPr>
            <p:cNvPr id="34828" name="Line 12"/>
            <p:cNvSpPr>
              <a:spLocks noChangeShapeType="1"/>
            </p:cNvSpPr>
            <p:nvPr/>
          </p:nvSpPr>
          <p:spPr bwMode="auto">
            <a:xfrm>
              <a:off x="240" y="2496"/>
              <a:ext cx="12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829" name="Text Box 13"/>
            <p:cNvSpPr txBox="1">
              <a:spLocks noChangeArrowheads="1"/>
            </p:cNvSpPr>
            <p:nvPr/>
          </p:nvSpPr>
          <p:spPr bwMode="auto">
            <a:xfrm>
              <a:off x="192" y="2516"/>
              <a:ext cx="823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2</a:t>
              </a:r>
              <a:r>
                <a:rPr lang="en-US">
                  <a:solidFill>
                    <a:srgbClr val="FF0000"/>
                  </a:solidFill>
                </a:rPr>
                <a:t>(1) </a:t>
              </a:r>
              <a:r>
                <a:rPr lang="en-US"/>
                <a:t>+ </a:t>
              </a:r>
              <a:r>
                <a:rPr lang="en-US">
                  <a:solidFill>
                    <a:srgbClr val="3333FF"/>
                  </a:solidFill>
                </a:rPr>
                <a:t>3</a:t>
              </a:r>
              <a:r>
                <a:rPr lang="en-US"/>
                <a:t>   5</a:t>
              </a:r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34830" name="Text Box 14"/>
            <p:cNvSpPr txBox="1">
              <a:spLocks noChangeArrowheads="1"/>
            </p:cNvSpPr>
            <p:nvPr/>
          </p:nvSpPr>
          <p:spPr bwMode="auto">
            <a:xfrm>
              <a:off x="509" y="2784"/>
              <a:ext cx="645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2 + 3   5</a:t>
              </a:r>
            </a:p>
          </p:txBody>
        </p:sp>
        <p:sp>
          <p:nvSpPr>
            <p:cNvPr id="34831" name="Text Box 15"/>
            <p:cNvSpPr txBox="1">
              <a:spLocks noChangeArrowheads="1"/>
            </p:cNvSpPr>
            <p:nvPr/>
          </p:nvSpPr>
          <p:spPr bwMode="auto">
            <a:xfrm>
              <a:off x="924" y="3024"/>
              <a:ext cx="399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5   5</a:t>
              </a:r>
            </a:p>
          </p:txBody>
        </p:sp>
        <p:sp>
          <p:nvSpPr>
            <p:cNvPr id="34832" name="Line 16"/>
            <p:cNvSpPr>
              <a:spLocks noChangeShapeType="1"/>
            </p:cNvSpPr>
            <p:nvPr/>
          </p:nvSpPr>
          <p:spPr bwMode="auto">
            <a:xfrm>
              <a:off x="1152" y="2496"/>
              <a:ext cx="0" cy="8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833" name="Text Box 17"/>
            <p:cNvSpPr txBox="1">
              <a:spLocks noChangeArrowheads="1"/>
            </p:cNvSpPr>
            <p:nvPr/>
          </p:nvSpPr>
          <p:spPr bwMode="auto">
            <a:xfrm>
              <a:off x="1392" y="2899"/>
              <a:ext cx="384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3200">
                  <a:solidFill>
                    <a:srgbClr val="FF0000"/>
                  </a:solidFill>
                  <a:sym typeface="Wingdings" pitchFamily="2" charset="2"/>
                </a:rPr>
                <a:t></a:t>
              </a:r>
              <a:endParaRPr lang="en-US" i="1"/>
            </a:p>
          </p:txBody>
        </p:sp>
      </p:grpSp>
      <p:sp>
        <p:nvSpPr>
          <p:cNvPr id="34834" name="Text Box 18"/>
          <p:cNvSpPr txBox="1">
            <a:spLocks noChangeArrowheads="1"/>
          </p:cNvSpPr>
          <p:nvPr/>
        </p:nvSpPr>
        <p:spPr bwMode="auto">
          <a:xfrm>
            <a:off x="1854201" y="5530850"/>
            <a:ext cx="86264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The ordered pair (1, 3) makes both equations true.  </a:t>
            </a:r>
          </a:p>
        </p:txBody>
      </p:sp>
      <p:grpSp>
        <p:nvGrpSpPr>
          <p:cNvPr id="4" name="Group 32"/>
          <p:cNvGrpSpPr>
            <a:grpSpLocks/>
          </p:cNvGrpSpPr>
          <p:nvPr/>
        </p:nvGrpSpPr>
        <p:grpSpPr bwMode="auto">
          <a:xfrm>
            <a:off x="4419601" y="3505201"/>
            <a:ext cx="2797175" cy="1693863"/>
            <a:chOff x="1824" y="2208"/>
            <a:chExt cx="1762" cy="1067"/>
          </a:xfrm>
        </p:grpSpPr>
        <p:sp>
          <p:nvSpPr>
            <p:cNvPr id="34835" name="Text Box 19"/>
            <p:cNvSpPr txBox="1">
              <a:spLocks noChangeArrowheads="1"/>
            </p:cNvSpPr>
            <p:nvPr/>
          </p:nvSpPr>
          <p:spPr bwMode="auto">
            <a:xfrm>
              <a:off x="1968" y="2208"/>
              <a:ext cx="835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–2</a:t>
              </a:r>
              <a:r>
                <a:rPr lang="en-US" i="1">
                  <a:solidFill>
                    <a:srgbClr val="FF0000"/>
                  </a:solidFill>
                </a:rPr>
                <a:t>x</a:t>
              </a:r>
              <a:r>
                <a:rPr lang="en-US" i="1"/>
                <a:t> + </a:t>
              </a:r>
              <a:r>
                <a:rPr lang="en-US" i="1">
                  <a:solidFill>
                    <a:srgbClr val="3333FF"/>
                  </a:solidFill>
                </a:rPr>
                <a:t>y</a:t>
              </a:r>
              <a:r>
                <a:rPr lang="en-US"/>
                <a:t> = 1</a:t>
              </a:r>
              <a:endParaRPr lang="en-US" i="1"/>
            </a:p>
          </p:txBody>
        </p:sp>
        <p:sp>
          <p:nvSpPr>
            <p:cNvPr id="34836" name="Line 20"/>
            <p:cNvSpPr>
              <a:spLocks noChangeShapeType="1"/>
            </p:cNvSpPr>
            <p:nvPr/>
          </p:nvSpPr>
          <p:spPr bwMode="auto">
            <a:xfrm flipV="1">
              <a:off x="2050" y="2508"/>
              <a:ext cx="1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838" name="Text Box 22"/>
            <p:cNvSpPr txBox="1">
              <a:spLocks noChangeArrowheads="1"/>
            </p:cNvSpPr>
            <p:nvPr/>
          </p:nvSpPr>
          <p:spPr bwMode="auto">
            <a:xfrm>
              <a:off x="1824" y="2517"/>
              <a:ext cx="944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–2</a:t>
              </a:r>
              <a:r>
                <a:rPr lang="en-US">
                  <a:solidFill>
                    <a:srgbClr val="FF0000"/>
                  </a:solidFill>
                </a:rPr>
                <a:t>(1)</a:t>
              </a:r>
              <a:r>
                <a:rPr lang="en-US" i="1"/>
                <a:t> + </a:t>
              </a:r>
              <a:r>
                <a:rPr lang="en-US">
                  <a:solidFill>
                    <a:srgbClr val="3333FF"/>
                  </a:solidFill>
                </a:rPr>
                <a:t>3</a:t>
              </a:r>
              <a:r>
                <a:rPr lang="en-US"/>
                <a:t>    1</a:t>
              </a:r>
            </a:p>
          </p:txBody>
        </p:sp>
        <p:sp>
          <p:nvSpPr>
            <p:cNvPr id="34839" name="Text Box 23"/>
            <p:cNvSpPr txBox="1">
              <a:spLocks noChangeArrowheads="1"/>
            </p:cNvSpPr>
            <p:nvPr/>
          </p:nvSpPr>
          <p:spPr bwMode="auto">
            <a:xfrm>
              <a:off x="2187" y="2783"/>
              <a:ext cx="767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–</a:t>
              </a:r>
              <a:r>
                <a:rPr lang="en-US">
                  <a:cs typeface="Arial" charset="0"/>
                </a:rPr>
                <a:t>2 + 3    1</a:t>
              </a:r>
            </a:p>
          </p:txBody>
        </p:sp>
        <p:sp>
          <p:nvSpPr>
            <p:cNvPr id="34840" name="Text Box 24"/>
            <p:cNvSpPr txBox="1">
              <a:spLocks noChangeArrowheads="1"/>
            </p:cNvSpPr>
            <p:nvPr/>
          </p:nvSpPr>
          <p:spPr bwMode="auto">
            <a:xfrm>
              <a:off x="2736" y="3015"/>
              <a:ext cx="850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1    1</a:t>
              </a:r>
            </a:p>
          </p:txBody>
        </p:sp>
        <p:sp>
          <p:nvSpPr>
            <p:cNvPr id="34841" name="Text Box 25"/>
            <p:cNvSpPr txBox="1">
              <a:spLocks noChangeArrowheads="1"/>
            </p:cNvSpPr>
            <p:nvPr/>
          </p:nvSpPr>
          <p:spPr bwMode="auto">
            <a:xfrm>
              <a:off x="3202" y="2910"/>
              <a:ext cx="384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3200">
                  <a:solidFill>
                    <a:srgbClr val="FF0000"/>
                  </a:solidFill>
                  <a:sym typeface="Wingdings" pitchFamily="2" charset="2"/>
                </a:rPr>
                <a:t></a:t>
              </a:r>
              <a:endParaRPr lang="en-US" i="1"/>
            </a:p>
          </p:txBody>
        </p:sp>
        <p:sp>
          <p:nvSpPr>
            <p:cNvPr id="34843" name="Line 27"/>
            <p:cNvSpPr>
              <a:spLocks noChangeShapeType="1"/>
            </p:cNvSpPr>
            <p:nvPr/>
          </p:nvSpPr>
          <p:spPr bwMode="auto">
            <a:xfrm>
              <a:off x="3024" y="2505"/>
              <a:ext cx="0" cy="7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4844" name="Text Box 28"/>
          <p:cNvSpPr txBox="1">
            <a:spLocks noChangeArrowheads="1"/>
          </p:cNvSpPr>
          <p:nvPr/>
        </p:nvSpPr>
        <p:spPr bwMode="auto">
          <a:xfrm>
            <a:off x="1828801" y="6019800"/>
            <a:ext cx="369844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(1, 3) is the solution of the system.</a:t>
            </a:r>
          </a:p>
        </p:txBody>
      </p:sp>
      <p:sp>
        <p:nvSpPr>
          <p:cNvPr id="29" name="Text Box 5"/>
          <p:cNvSpPr txBox="1">
            <a:spLocks noChangeArrowheads="1"/>
          </p:cNvSpPr>
          <p:nvPr/>
        </p:nvSpPr>
        <p:spPr bwMode="auto">
          <a:xfrm>
            <a:off x="2971800" y="228601"/>
            <a:ext cx="86106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2400" b="1" dirty="0"/>
              <a:t>Tell whether the ordered pair is </a:t>
            </a:r>
          </a:p>
          <a:p>
            <a:pPr eaLnBrk="0" hangingPunct="0">
              <a:spcBef>
                <a:spcPct val="50000"/>
              </a:spcBef>
            </a:pPr>
            <a:r>
              <a:rPr lang="en-US" altLang="en-US" sz="2400" b="1" dirty="0"/>
              <a:t>a solution of the given system.</a:t>
            </a:r>
            <a:endParaRPr lang="en-US" altLang="en-US" sz="2400" dirty="0">
              <a:latin typeface="Times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981200" y="1600201"/>
            <a:ext cx="99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5)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34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4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34" grpId="0"/>
      <p:bldP spid="3484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7" name="Text Box 7"/>
          <p:cNvSpPr txBox="1">
            <a:spLocks noChangeArrowheads="1"/>
          </p:cNvSpPr>
          <p:nvPr/>
        </p:nvSpPr>
        <p:spPr bwMode="auto">
          <a:xfrm>
            <a:off x="1509712" y="2667000"/>
            <a:ext cx="191928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/>
              <a:t>   (2, –1); </a:t>
            </a:r>
          </a:p>
        </p:txBody>
      </p:sp>
      <p:sp>
        <p:nvSpPr>
          <p:cNvPr id="35848" name="AutoShape 8"/>
          <p:cNvSpPr>
            <a:spLocks/>
          </p:cNvSpPr>
          <p:nvPr/>
        </p:nvSpPr>
        <p:spPr bwMode="auto">
          <a:xfrm>
            <a:off x="3336925" y="2576513"/>
            <a:ext cx="247650" cy="762000"/>
          </a:xfrm>
          <a:prstGeom prst="leftBrace">
            <a:avLst>
              <a:gd name="adj1" fmla="val 25641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35849" name="Text Box 9"/>
          <p:cNvSpPr txBox="1">
            <a:spLocks noChangeArrowheads="1"/>
          </p:cNvSpPr>
          <p:nvPr/>
        </p:nvSpPr>
        <p:spPr bwMode="auto">
          <a:xfrm>
            <a:off x="3568701" y="2576513"/>
            <a:ext cx="1217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i="1"/>
              <a:t>x </a:t>
            </a:r>
            <a:r>
              <a:rPr lang="en-US" b="1"/>
              <a:t>–</a:t>
            </a:r>
            <a:r>
              <a:rPr lang="en-US" b="1" i="1"/>
              <a:t> </a:t>
            </a:r>
            <a:r>
              <a:rPr lang="en-US" b="1"/>
              <a:t>2</a:t>
            </a:r>
            <a:r>
              <a:rPr lang="en-US" b="1" i="1"/>
              <a:t>y</a:t>
            </a:r>
            <a:r>
              <a:rPr lang="en-US" b="1"/>
              <a:t> = 4</a:t>
            </a:r>
          </a:p>
        </p:txBody>
      </p:sp>
      <p:sp>
        <p:nvSpPr>
          <p:cNvPr id="35850" name="Text Box 10"/>
          <p:cNvSpPr txBox="1">
            <a:spLocks noChangeArrowheads="1"/>
          </p:cNvSpPr>
          <p:nvPr/>
        </p:nvSpPr>
        <p:spPr bwMode="auto">
          <a:xfrm>
            <a:off x="3584575" y="2957513"/>
            <a:ext cx="12234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/>
              <a:t>3</a:t>
            </a:r>
            <a:r>
              <a:rPr lang="en-US" b="1" i="1"/>
              <a:t>x + y</a:t>
            </a:r>
            <a:r>
              <a:rPr lang="en-US" b="1"/>
              <a:t> = 6</a:t>
            </a:r>
            <a:endParaRPr lang="en-US" b="1" i="1"/>
          </a:p>
        </p:txBody>
      </p:sp>
      <p:sp>
        <p:nvSpPr>
          <p:cNvPr id="35859" name="Text Box 19"/>
          <p:cNvSpPr txBox="1">
            <a:spLocks noChangeArrowheads="1"/>
          </p:cNvSpPr>
          <p:nvPr/>
        </p:nvSpPr>
        <p:spPr bwMode="auto">
          <a:xfrm>
            <a:off x="1828801" y="5181601"/>
            <a:ext cx="86264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The ordered pair (2, –1) makes one equation true, but not the other.  </a:t>
            </a:r>
          </a:p>
        </p:txBody>
      </p:sp>
      <p:sp>
        <p:nvSpPr>
          <p:cNvPr id="35869" name="Text Box 29"/>
          <p:cNvSpPr txBox="1">
            <a:spLocks noChangeArrowheads="1"/>
          </p:cNvSpPr>
          <p:nvPr/>
        </p:nvSpPr>
        <p:spPr bwMode="auto">
          <a:xfrm>
            <a:off x="1803401" y="5943600"/>
            <a:ext cx="401904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(2, –1) is not a solution of the system.</a:t>
            </a:r>
          </a:p>
        </p:txBody>
      </p:sp>
      <p:grpSp>
        <p:nvGrpSpPr>
          <p:cNvPr id="2" name="Group 40"/>
          <p:cNvGrpSpPr>
            <a:grpSpLocks/>
          </p:cNvGrpSpPr>
          <p:nvPr/>
        </p:nvGrpSpPr>
        <p:grpSpPr bwMode="auto">
          <a:xfrm>
            <a:off x="4419601" y="3505201"/>
            <a:ext cx="2797175" cy="1690688"/>
            <a:chOff x="1824" y="2208"/>
            <a:chExt cx="1762" cy="1065"/>
          </a:xfrm>
        </p:grpSpPr>
        <p:sp>
          <p:nvSpPr>
            <p:cNvPr id="35862" name="Text Box 22"/>
            <p:cNvSpPr txBox="1">
              <a:spLocks noChangeArrowheads="1"/>
            </p:cNvSpPr>
            <p:nvPr/>
          </p:nvSpPr>
          <p:spPr bwMode="auto">
            <a:xfrm>
              <a:off x="1968" y="2208"/>
              <a:ext cx="876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   3</a:t>
              </a:r>
              <a:r>
                <a:rPr lang="en-US" i="1">
                  <a:solidFill>
                    <a:srgbClr val="FF0000"/>
                  </a:solidFill>
                </a:rPr>
                <a:t>x</a:t>
              </a:r>
              <a:r>
                <a:rPr lang="en-US" i="1"/>
                <a:t> + </a:t>
              </a:r>
              <a:r>
                <a:rPr lang="en-US" i="1">
                  <a:solidFill>
                    <a:srgbClr val="3333FF"/>
                  </a:solidFill>
                </a:rPr>
                <a:t>y</a:t>
              </a:r>
              <a:r>
                <a:rPr lang="en-US"/>
                <a:t> = 6</a:t>
              </a:r>
              <a:endParaRPr lang="en-US" i="1"/>
            </a:p>
          </p:txBody>
        </p:sp>
        <p:sp>
          <p:nvSpPr>
            <p:cNvPr id="35863" name="Line 23"/>
            <p:cNvSpPr>
              <a:spLocks noChangeShapeType="1"/>
            </p:cNvSpPr>
            <p:nvPr/>
          </p:nvSpPr>
          <p:spPr bwMode="auto">
            <a:xfrm flipV="1">
              <a:off x="2050" y="2508"/>
              <a:ext cx="1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5864" name="Text Box 24"/>
            <p:cNvSpPr txBox="1">
              <a:spLocks noChangeArrowheads="1"/>
            </p:cNvSpPr>
            <p:nvPr/>
          </p:nvSpPr>
          <p:spPr bwMode="auto">
            <a:xfrm>
              <a:off x="1824" y="2496"/>
              <a:ext cx="960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3</a:t>
              </a:r>
              <a:r>
                <a:rPr lang="en-US">
                  <a:solidFill>
                    <a:srgbClr val="FF0000"/>
                  </a:solidFill>
                </a:rPr>
                <a:t>(2)</a:t>
              </a:r>
              <a:r>
                <a:rPr lang="en-US" i="1"/>
                <a:t> </a:t>
              </a:r>
              <a:r>
                <a:rPr lang="en-US"/>
                <a:t>+</a:t>
              </a:r>
              <a:r>
                <a:rPr lang="en-US" i="1"/>
                <a:t> </a:t>
              </a:r>
              <a:r>
                <a:rPr lang="en-US">
                  <a:solidFill>
                    <a:srgbClr val="0000FF"/>
                  </a:solidFill>
                </a:rPr>
                <a:t>(–1)</a:t>
              </a:r>
              <a:r>
                <a:rPr lang="en-US"/>
                <a:t>  6</a:t>
              </a:r>
            </a:p>
          </p:txBody>
        </p:sp>
        <p:sp>
          <p:nvSpPr>
            <p:cNvPr id="35865" name="Text Box 25"/>
            <p:cNvSpPr txBox="1">
              <a:spLocks noChangeArrowheads="1"/>
            </p:cNvSpPr>
            <p:nvPr/>
          </p:nvSpPr>
          <p:spPr bwMode="auto">
            <a:xfrm>
              <a:off x="2358" y="2753"/>
              <a:ext cx="641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>
                  <a:cs typeface="Arial" charset="0"/>
                </a:rPr>
                <a:t>6 </a:t>
              </a:r>
              <a:r>
                <a:rPr lang="en-US"/>
                <a:t>–</a:t>
              </a:r>
              <a:r>
                <a:rPr lang="en-US">
                  <a:cs typeface="Arial" charset="0"/>
                </a:rPr>
                <a:t> 1   6</a:t>
              </a:r>
            </a:p>
          </p:txBody>
        </p:sp>
        <p:sp>
          <p:nvSpPr>
            <p:cNvPr id="35866" name="Text Box 26"/>
            <p:cNvSpPr txBox="1">
              <a:spLocks noChangeArrowheads="1"/>
            </p:cNvSpPr>
            <p:nvPr/>
          </p:nvSpPr>
          <p:spPr bwMode="auto">
            <a:xfrm>
              <a:off x="2736" y="3015"/>
              <a:ext cx="850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5    6</a:t>
              </a:r>
            </a:p>
          </p:txBody>
        </p:sp>
        <p:sp>
          <p:nvSpPr>
            <p:cNvPr id="35868" name="Line 28"/>
            <p:cNvSpPr>
              <a:spLocks noChangeShapeType="1"/>
            </p:cNvSpPr>
            <p:nvPr/>
          </p:nvSpPr>
          <p:spPr bwMode="auto">
            <a:xfrm>
              <a:off x="3024" y="2505"/>
              <a:ext cx="0" cy="7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3" name="Group 33"/>
            <p:cNvGrpSpPr>
              <a:grpSpLocks/>
            </p:cNvGrpSpPr>
            <p:nvPr/>
          </p:nvGrpSpPr>
          <p:grpSpPr bwMode="auto">
            <a:xfrm>
              <a:off x="3360" y="3072"/>
              <a:ext cx="144" cy="144"/>
              <a:chOff x="1440" y="2832"/>
              <a:chExt cx="144" cy="144"/>
            </a:xfrm>
          </p:grpSpPr>
          <p:sp>
            <p:nvSpPr>
              <p:cNvPr id="35871" name="Line 31"/>
              <p:cNvSpPr>
                <a:spLocks noChangeShapeType="1"/>
              </p:cNvSpPr>
              <p:nvPr/>
            </p:nvSpPr>
            <p:spPr bwMode="auto">
              <a:xfrm>
                <a:off x="1440" y="2832"/>
                <a:ext cx="144" cy="144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872" name="Line 32"/>
              <p:cNvSpPr>
                <a:spLocks noChangeShapeType="1"/>
              </p:cNvSpPr>
              <p:nvPr/>
            </p:nvSpPr>
            <p:spPr bwMode="auto">
              <a:xfrm flipH="1">
                <a:off x="1440" y="2832"/>
                <a:ext cx="144" cy="144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4" name="Group 39"/>
          <p:cNvGrpSpPr>
            <a:grpSpLocks/>
          </p:cNvGrpSpPr>
          <p:nvPr/>
        </p:nvGrpSpPr>
        <p:grpSpPr bwMode="auto">
          <a:xfrm>
            <a:off x="1752600" y="3505200"/>
            <a:ext cx="2590800" cy="1828800"/>
            <a:chOff x="144" y="2208"/>
            <a:chExt cx="1632" cy="1152"/>
          </a:xfrm>
        </p:grpSpPr>
        <p:sp>
          <p:nvSpPr>
            <p:cNvPr id="35852" name="Text Box 12"/>
            <p:cNvSpPr txBox="1">
              <a:spLocks noChangeArrowheads="1"/>
            </p:cNvSpPr>
            <p:nvPr/>
          </p:nvSpPr>
          <p:spPr bwMode="auto">
            <a:xfrm>
              <a:off x="259" y="2208"/>
              <a:ext cx="750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i="1">
                  <a:solidFill>
                    <a:srgbClr val="FF0000"/>
                  </a:solidFill>
                </a:rPr>
                <a:t>x</a:t>
              </a:r>
              <a:r>
                <a:rPr lang="en-US" i="1"/>
                <a:t> </a:t>
              </a:r>
              <a:r>
                <a:rPr lang="en-US"/>
                <a:t>– 2</a:t>
              </a:r>
              <a:r>
                <a:rPr lang="en-US" i="1">
                  <a:solidFill>
                    <a:srgbClr val="3333FF"/>
                  </a:solidFill>
                </a:rPr>
                <a:t>y</a:t>
              </a:r>
              <a:r>
                <a:rPr lang="en-US"/>
                <a:t> = 4</a:t>
              </a:r>
              <a:endParaRPr lang="en-US" i="1"/>
            </a:p>
          </p:txBody>
        </p:sp>
        <p:sp>
          <p:nvSpPr>
            <p:cNvPr id="35853" name="Line 13"/>
            <p:cNvSpPr>
              <a:spLocks noChangeShapeType="1"/>
            </p:cNvSpPr>
            <p:nvPr/>
          </p:nvSpPr>
          <p:spPr bwMode="auto">
            <a:xfrm>
              <a:off x="259" y="2496"/>
              <a:ext cx="12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5854" name="Text Box 14"/>
            <p:cNvSpPr txBox="1">
              <a:spLocks noChangeArrowheads="1"/>
            </p:cNvSpPr>
            <p:nvPr/>
          </p:nvSpPr>
          <p:spPr bwMode="auto">
            <a:xfrm>
              <a:off x="144" y="2516"/>
              <a:ext cx="860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FF0000"/>
                  </a:solidFill>
                </a:rPr>
                <a:t>2 </a:t>
              </a:r>
              <a:r>
                <a:rPr lang="en-US"/>
                <a:t>– 2</a:t>
              </a:r>
              <a:r>
                <a:rPr lang="en-US">
                  <a:solidFill>
                    <a:srgbClr val="0000FF"/>
                  </a:solidFill>
                </a:rPr>
                <a:t>(–1)</a:t>
              </a:r>
              <a:r>
                <a:rPr lang="en-US"/>
                <a:t>  4</a:t>
              </a:r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35856" name="Text Box 16"/>
            <p:cNvSpPr txBox="1">
              <a:spLocks noChangeArrowheads="1"/>
            </p:cNvSpPr>
            <p:nvPr/>
          </p:nvSpPr>
          <p:spPr bwMode="auto">
            <a:xfrm>
              <a:off x="461" y="2784"/>
              <a:ext cx="645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2 + 2   4</a:t>
              </a:r>
            </a:p>
          </p:txBody>
        </p:sp>
        <p:sp>
          <p:nvSpPr>
            <p:cNvPr id="35867" name="Text Box 27"/>
            <p:cNvSpPr txBox="1">
              <a:spLocks noChangeArrowheads="1"/>
            </p:cNvSpPr>
            <p:nvPr/>
          </p:nvSpPr>
          <p:spPr bwMode="auto">
            <a:xfrm>
              <a:off x="1392" y="2995"/>
              <a:ext cx="384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3200">
                  <a:solidFill>
                    <a:srgbClr val="FF0000"/>
                  </a:solidFill>
                  <a:sym typeface="Wingdings" pitchFamily="2" charset="2"/>
                </a:rPr>
                <a:t></a:t>
              </a:r>
              <a:endParaRPr lang="en-US" i="1"/>
            </a:p>
          </p:txBody>
        </p:sp>
        <p:sp>
          <p:nvSpPr>
            <p:cNvPr id="35870" name="Line 30"/>
            <p:cNvSpPr>
              <a:spLocks noChangeShapeType="1"/>
            </p:cNvSpPr>
            <p:nvPr/>
          </p:nvSpPr>
          <p:spPr bwMode="auto">
            <a:xfrm>
              <a:off x="1152" y="2496"/>
              <a:ext cx="0" cy="7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5878" name="Text Box 38"/>
            <p:cNvSpPr txBox="1">
              <a:spLocks noChangeArrowheads="1"/>
            </p:cNvSpPr>
            <p:nvPr/>
          </p:nvSpPr>
          <p:spPr bwMode="auto">
            <a:xfrm>
              <a:off x="864" y="3024"/>
              <a:ext cx="399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4   4</a:t>
              </a:r>
            </a:p>
          </p:txBody>
        </p:sp>
      </p:grpSp>
      <p:sp>
        <p:nvSpPr>
          <p:cNvPr id="31" name="Text Box 5"/>
          <p:cNvSpPr txBox="1">
            <a:spLocks noChangeArrowheads="1"/>
          </p:cNvSpPr>
          <p:nvPr/>
        </p:nvSpPr>
        <p:spPr bwMode="auto">
          <a:xfrm>
            <a:off x="2971800" y="228601"/>
            <a:ext cx="86106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2400" b="1" dirty="0"/>
              <a:t>Tell whether the ordered pair is </a:t>
            </a:r>
          </a:p>
          <a:p>
            <a:pPr eaLnBrk="0" hangingPunct="0">
              <a:spcBef>
                <a:spcPct val="50000"/>
              </a:spcBef>
            </a:pPr>
            <a:r>
              <a:rPr lang="en-US" altLang="en-US" sz="2400" b="1" dirty="0"/>
              <a:t>a solution of the given system.</a:t>
            </a:r>
            <a:endParaRPr lang="en-US" altLang="en-US" sz="2400" dirty="0">
              <a:latin typeface="Times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981200" y="1600201"/>
            <a:ext cx="99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6)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5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5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59" grpId="0" autoUpdateAnimBg="0"/>
      <p:bldP spid="3586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1752600" y="838200"/>
            <a:ext cx="86868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>
                <a:latin typeface="Berlin Sans FB" pitchFamily="34" charset="0"/>
              </a:rPr>
              <a:t>The number of solutions that the system 	of equations has can be determined by 	looking at the graph:</a:t>
            </a:r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1524000" y="2058472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1524000" y="2058472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105" name="Rectangle 9"/>
          <p:cNvSpPr>
            <a:spLocks noChangeArrowheads="1"/>
          </p:cNvSpPr>
          <p:nvPr/>
        </p:nvSpPr>
        <p:spPr bwMode="auto">
          <a:xfrm>
            <a:off x="1524000" y="2058472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905000" y="5562600"/>
            <a:ext cx="2362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PARALLEL LINES never cross!</a:t>
            </a:r>
          </a:p>
          <a:p>
            <a:pPr algn="ctr"/>
            <a:endParaRPr lang="en-US" b="1" dirty="0">
              <a:solidFill>
                <a:srgbClr val="FF0000"/>
              </a:solidFill>
            </a:endParaRPr>
          </a:p>
          <a:p>
            <a:pPr algn="ctr"/>
            <a:r>
              <a:rPr lang="en-US" b="1" dirty="0"/>
              <a:t>NO SOLUTION! </a:t>
            </a:r>
            <a:r>
              <a:rPr lang="en-US" b="1" dirty="0">
                <a:solidFill>
                  <a:srgbClr val="FF0000"/>
                </a:solidFill>
              </a:rPr>
              <a:t> </a:t>
            </a:r>
          </a:p>
          <a:p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00600" y="5638800"/>
            <a:ext cx="2667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INTERSECTING LINES</a:t>
            </a:r>
          </a:p>
          <a:p>
            <a:endParaRPr lang="en-US" b="1" dirty="0">
              <a:solidFill>
                <a:srgbClr val="FF0000"/>
              </a:solidFill>
            </a:endParaRPr>
          </a:p>
          <a:p>
            <a:pPr algn="ctr"/>
            <a:r>
              <a:rPr lang="en-US" b="1" dirty="0">
                <a:solidFill>
                  <a:srgbClr val="000000"/>
                </a:solidFill>
              </a:rPr>
              <a:t>ONE SOLUTION. </a:t>
            </a:r>
          </a:p>
        </p:txBody>
      </p:sp>
      <p:pic>
        <p:nvPicPr>
          <p:cNvPr id="2" name="Picture 1" descr="Screen Shot 2015-09-09 at 5.28.39 P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2895600"/>
            <a:ext cx="2286000" cy="2313992"/>
          </a:xfrm>
          <a:prstGeom prst="rect">
            <a:avLst/>
          </a:prstGeom>
        </p:spPr>
      </p:pic>
      <p:pic>
        <p:nvPicPr>
          <p:cNvPr id="3" name="Picture 2" descr="Screen Shot 2015-09-09 at 5.48.13 PM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895600"/>
            <a:ext cx="2672088" cy="2396720"/>
          </a:xfrm>
          <a:prstGeom prst="rect">
            <a:avLst/>
          </a:prstGeom>
        </p:spPr>
      </p:pic>
      <p:pic>
        <p:nvPicPr>
          <p:cNvPr id="4" name="Picture 3" descr="Screen Shot 2015-09-09 at 5.48.30 PM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2895600"/>
            <a:ext cx="2571750" cy="22098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772400" y="5638800"/>
            <a:ext cx="2667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SAME LINE</a:t>
            </a:r>
          </a:p>
          <a:p>
            <a:pPr algn="ctr"/>
            <a:endParaRPr lang="en-US" b="1" dirty="0">
              <a:solidFill>
                <a:srgbClr val="FF0000"/>
              </a:solidFill>
            </a:endParaRPr>
          </a:p>
          <a:p>
            <a:pPr algn="ctr"/>
            <a:r>
              <a:rPr lang="en-US" b="1" dirty="0">
                <a:solidFill>
                  <a:srgbClr val="000000"/>
                </a:solidFill>
              </a:rPr>
              <a:t>INFINITE SOLUTIONS.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4721</TotalTime>
  <Words>954</Words>
  <Application>Microsoft Office PowerPoint</Application>
  <PresentationFormat>Widescreen</PresentationFormat>
  <Paragraphs>167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6" baseType="lpstr">
      <vt:lpstr>Arial</vt:lpstr>
      <vt:lpstr>Berlin Sans FB</vt:lpstr>
      <vt:lpstr>Calibri</vt:lpstr>
      <vt:lpstr>Cambria Math</vt:lpstr>
      <vt:lpstr>Times</vt:lpstr>
      <vt:lpstr>Times New Roman</vt:lpstr>
      <vt:lpstr>Wingdings</vt:lpstr>
      <vt:lpstr>Office Theme</vt:lpstr>
      <vt:lpstr>Objectives:  1.  Identify systems of equations 2. Determine solutions to a system of equations.   3. Solve systems of equations by GRAPHING</vt:lpstr>
      <vt:lpstr>PowerPoint Presentation</vt:lpstr>
      <vt:lpstr>Practice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Review from yesterday</vt:lpstr>
      <vt:lpstr>PowerPoint Presentation</vt:lpstr>
      <vt:lpstr>Review from yesterday</vt:lpstr>
      <vt:lpstr>PowerPoint Presentation</vt:lpstr>
      <vt:lpstr>To find the INTERSECTION  of two functions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8-1   GRAPHING SYSTEMS OF EQUATIONS</dc:title>
  <dc:creator>hhigdon</dc:creator>
  <cp:lastModifiedBy>Carden Virgo</cp:lastModifiedBy>
  <cp:revision>191</cp:revision>
  <dcterms:created xsi:type="dcterms:W3CDTF">2007-10-15T13:38:36Z</dcterms:created>
  <dcterms:modified xsi:type="dcterms:W3CDTF">2018-10-15T14:25:48Z</dcterms:modified>
</cp:coreProperties>
</file>