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7"/>
  </p:notesMasterIdLst>
  <p:handoutMasterIdLst>
    <p:handoutMasterId r:id="rId28"/>
  </p:handoutMasterIdLst>
  <p:sldIdLst>
    <p:sldId id="256" r:id="rId5"/>
    <p:sldId id="257" r:id="rId6"/>
    <p:sldId id="279" r:id="rId7"/>
    <p:sldId id="296" r:id="rId8"/>
    <p:sldId id="297" r:id="rId9"/>
    <p:sldId id="289" r:id="rId10"/>
    <p:sldId id="299" r:id="rId11"/>
    <p:sldId id="300" r:id="rId12"/>
    <p:sldId id="301" r:id="rId13"/>
    <p:sldId id="269" r:id="rId14"/>
    <p:sldId id="266" r:id="rId15"/>
    <p:sldId id="278" r:id="rId16"/>
    <p:sldId id="298" r:id="rId17"/>
    <p:sldId id="286" r:id="rId18"/>
    <p:sldId id="291" r:id="rId19"/>
    <p:sldId id="292" r:id="rId20"/>
    <p:sldId id="295" r:id="rId21"/>
    <p:sldId id="293" r:id="rId22"/>
    <p:sldId id="294" r:id="rId23"/>
    <p:sldId id="302" r:id="rId24"/>
    <p:sldId id="303" r:id="rId25"/>
    <p:sldId id="304" r:id="rId2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4249" autoAdjust="0"/>
  </p:normalViewPr>
  <p:slideViewPr>
    <p:cSldViewPr>
      <p:cViewPr>
        <p:scale>
          <a:sx n="100" d="100"/>
          <a:sy n="100" d="100"/>
        </p:scale>
        <p:origin x="72" y="-9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19"/>
          </a:xfrm>
          <a:prstGeom prst="rect">
            <a:avLst/>
          </a:prstGeom>
        </p:spPr>
        <p:txBody>
          <a:bodyPr vert="horz" lIns="92283" tIns="46140" rIns="92283" bIns="4614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4819"/>
          </a:xfrm>
          <a:prstGeom prst="rect">
            <a:avLst/>
          </a:prstGeom>
        </p:spPr>
        <p:txBody>
          <a:bodyPr vert="horz" lIns="92283" tIns="46140" rIns="92283" bIns="46140" rtlCol="0"/>
          <a:lstStyle>
            <a:lvl1pPr algn="r">
              <a:defRPr sz="1200"/>
            </a:lvl1pPr>
          </a:lstStyle>
          <a:p>
            <a:fld id="{4424205D-C56A-430E-884D-D5AE807A7C44}" type="datetimeFigureOut">
              <a:rPr lang="en-US" smtClean="0"/>
              <a:pPr/>
              <a:t>8/19/2019</a:t>
            </a:fld>
            <a:endParaRPr lang="en-US"/>
          </a:p>
        </p:txBody>
      </p:sp>
      <p:sp>
        <p:nvSpPr>
          <p:cNvPr id="4" name="Footer Placeholder 3"/>
          <p:cNvSpPr>
            <a:spLocks noGrp="1"/>
          </p:cNvSpPr>
          <p:nvPr>
            <p:ph type="ftr" sz="quarter" idx="2"/>
          </p:nvPr>
        </p:nvSpPr>
        <p:spPr>
          <a:xfrm>
            <a:off x="0" y="8829967"/>
            <a:ext cx="2971800" cy="464819"/>
          </a:xfrm>
          <a:prstGeom prst="rect">
            <a:avLst/>
          </a:prstGeom>
        </p:spPr>
        <p:txBody>
          <a:bodyPr vert="horz" lIns="92283" tIns="46140" rIns="92283" bIns="4614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19"/>
          </a:xfrm>
          <a:prstGeom prst="rect">
            <a:avLst/>
          </a:prstGeom>
        </p:spPr>
        <p:txBody>
          <a:bodyPr vert="horz" lIns="92283" tIns="46140" rIns="92283" bIns="46140" rtlCol="0" anchor="b"/>
          <a:lstStyle>
            <a:lvl1pPr algn="r">
              <a:defRPr sz="1200"/>
            </a:lvl1pPr>
          </a:lstStyle>
          <a:p>
            <a:fld id="{7036C165-F93C-40ED-BA9B-F094770A8AD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983"/>
          </a:xfrm>
          <a:prstGeom prst="rect">
            <a:avLst/>
          </a:prstGeom>
        </p:spPr>
        <p:txBody>
          <a:bodyPr vert="horz" lIns="92682" tIns="46341" rIns="92682" bIns="46341" rtlCol="0"/>
          <a:lstStyle>
            <a:lvl1pPr algn="l">
              <a:defRPr sz="1200"/>
            </a:lvl1pPr>
          </a:lstStyle>
          <a:p>
            <a:endParaRPr lang="en-US"/>
          </a:p>
        </p:txBody>
      </p:sp>
      <p:sp>
        <p:nvSpPr>
          <p:cNvPr id="3" name="Date Placeholder 2"/>
          <p:cNvSpPr>
            <a:spLocks noGrp="1"/>
          </p:cNvSpPr>
          <p:nvPr>
            <p:ph type="dt" idx="1"/>
          </p:nvPr>
        </p:nvSpPr>
        <p:spPr>
          <a:xfrm>
            <a:off x="3884613" y="0"/>
            <a:ext cx="2971800" cy="464983"/>
          </a:xfrm>
          <a:prstGeom prst="rect">
            <a:avLst/>
          </a:prstGeom>
        </p:spPr>
        <p:txBody>
          <a:bodyPr vert="horz" lIns="92682" tIns="46341" rIns="92682" bIns="46341" rtlCol="0"/>
          <a:lstStyle>
            <a:lvl1pPr algn="r">
              <a:defRPr sz="1200"/>
            </a:lvl1pPr>
          </a:lstStyle>
          <a:p>
            <a:fld id="{56F52B2B-0516-4D52-A698-5AEEF6A7151E}" type="datetimeFigureOut">
              <a:rPr lang="en-US" smtClean="0"/>
              <a:t>8/19/2019</a:t>
            </a:fld>
            <a:endParaRPr lang="en-US"/>
          </a:p>
        </p:txBody>
      </p:sp>
      <p:sp>
        <p:nvSpPr>
          <p:cNvPr id="4" name="Slide Image Placeholder 3"/>
          <p:cNvSpPr>
            <a:spLocks noGrp="1" noRot="1" noChangeAspect="1"/>
          </p:cNvSpPr>
          <p:nvPr>
            <p:ph type="sldImg" idx="2"/>
          </p:nvPr>
        </p:nvSpPr>
        <p:spPr>
          <a:xfrm>
            <a:off x="331788" y="698500"/>
            <a:ext cx="6194425" cy="3484563"/>
          </a:xfrm>
          <a:prstGeom prst="rect">
            <a:avLst/>
          </a:prstGeom>
          <a:noFill/>
          <a:ln w="12700">
            <a:solidFill>
              <a:prstClr val="black"/>
            </a:solidFill>
          </a:ln>
        </p:spPr>
        <p:txBody>
          <a:bodyPr vert="horz" lIns="92682" tIns="46341" rIns="92682" bIns="46341" rtlCol="0" anchor="ctr"/>
          <a:lstStyle/>
          <a:p>
            <a:endParaRPr lang="en-US"/>
          </a:p>
        </p:txBody>
      </p:sp>
      <p:sp>
        <p:nvSpPr>
          <p:cNvPr id="5" name="Notes Placeholder 4"/>
          <p:cNvSpPr>
            <a:spLocks noGrp="1"/>
          </p:cNvSpPr>
          <p:nvPr>
            <p:ph type="body" sz="quarter" idx="3"/>
          </p:nvPr>
        </p:nvSpPr>
        <p:spPr>
          <a:xfrm>
            <a:off x="685800" y="4415709"/>
            <a:ext cx="5486400" cy="4183218"/>
          </a:xfrm>
          <a:prstGeom prst="rect">
            <a:avLst/>
          </a:prstGeom>
        </p:spPr>
        <p:txBody>
          <a:bodyPr vert="horz" lIns="92682" tIns="46341" rIns="92682" bIns="463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792"/>
            <a:ext cx="2971800" cy="464983"/>
          </a:xfrm>
          <a:prstGeom prst="rect">
            <a:avLst/>
          </a:prstGeom>
        </p:spPr>
        <p:txBody>
          <a:bodyPr vert="horz" lIns="92682" tIns="46341" rIns="92682" bIns="46341"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792"/>
            <a:ext cx="2971800" cy="464983"/>
          </a:xfrm>
          <a:prstGeom prst="rect">
            <a:avLst/>
          </a:prstGeom>
        </p:spPr>
        <p:txBody>
          <a:bodyPr vert="horz" lIns="92682" tIns="46341" rIns="92682" bIns="46341" rtlCol="0" anchor="b"/>
          <a:lstStyle>
            <a:lvl1pPr algn="r">
              <a:defRPr sz="1200"/>
            </a:lvl1pPr>
          </a:lstStyle>
          <a:p>
            <a:fld id="{85A64DCC-299B-4454-A390-B75DBEC0976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CC41EF4-7B40-4C46-AFA9-28CF569CA02F}" type="slidenum">
              <a:rPr lang="en-US" smtClean="0">
                <a:latin typeface="Arial" pitchFamily="34" charset="0"/>
              </a:rPr>
              <a:pPr/>
              <a:t>6</a:t>
            </a:fld>
            <a:endParaRPr lang="en-US">
              <a:latin typeface="Arial" pitchFamily="34" charset="0"/>
            </a:endParaRPr>
          </a:p>
        </p:txBody>
      </p:sp>
      <p:sp>
        <p:nvSpPr>
          <p:cNvPr id="20483" name="Rectangle 2"/>
          <p:cNvSpPr>
            <a:spLocks noGrp="1" noRot="1" noChangeAspect="1" noChangeArrowheads="1" noTextEdit="1"/>
          </p:cNvSpPr>
          <p:nvPr>
            <p:ph type="sldImg"/>
          </p:nvPr>
        </p:nvSpPr>
        <p:spPr>
          <a:xfrm>
            <a:off x="331788" y="698500"/>
            <a:ext cx="6194425" cy="3484563"/>
          </a:xfrm>
          <a:ln/>
        </p:spPr>
      </p:sp>
      <p:sp>
        <p:nvSpPr>
          <p:cNvPr id="20484"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504237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A64DCC-299B-4454-A390-B75DBEC0976C}" type="slidenum">
              <a:rPr lang="en-US" smtClean="0"/>
              <a:t>7</a:t>
            </a:fld>
            <a:endParaRPr lang="en-US"/>
          </a:p>
        </p:txBody>
      </p:sp>
    </p:spTree>
    <p:extLst>
      <p:ext uri="{BB962C8B-B14F-4D97-AF65-F5344CB8AC3E}">
        <p14:creationId xmlns:p14="http://schemas.microsoft.com/office/powerpoint/2010/main" val="126870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Dependent: The row of zeroes in the bottom row indicates that there are infinite solutions. </a:t>
            </a:r>
          </a:p>
          <a:p>
            <a:r>
              <a:rPr lang="en-US" dirty="0"/>
              <a:t>Inconsistent: When the bottom row shows that zero is equal to anything other than zero, there are no solutions to the system. </a:t>
            </a:r>
          </a:p>
        </p:txBody>
      </p:sp>
      <p:sp>
        <p:nvSpPr>
          <p:cNvPr id="4" name="Slide Number Placeholder 3"/>
          <p:cNvSpPr>
            <a:spLocks noGrp="1"/>
          </p:cNvSpPr>
          <p:nvPr>
            <p:ph type="sldNum" sz="quarter" idx="5"/>
          </p:nvPr>
        </p:nvSpPr>
        <p:spPr/>
        <p:txBody>
          <a:bodyPr/>
          <a:lstStyle/>
          <a:p>
            <a:fld id="{85A64DCC-299B-4454-A390-B75DBEC0976C}" type="slidenum">
              <a:rPr lang="en-US" smtClean="0"/>
              <a:t>9</a:t>
            </a:fld>
            <a:endParaRPr lang="en-US"/>
          </a:p>
        </p:txBody>
      </p:sp>
    </p:spTree>
    <p:extLst>
      <p:ext uri="{BB962C8B-B14F-4D97-AF65-F5344CB8AC3E}">
        <p14:creationId xmlns:p14="http://schemas.microsoft.com/office/powerpoint/2010/main" val="2491136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CC41EF4-7B40-4C46-AFA9-28CF569CA02F}" type="slidenum">
              <a:rPr lang="en-US" smtClean="0">
                <a:latin typeface="Arial" pitchFamily="34" charset="0"/>
              </a:rPr>
              <a:pPr/>
              <a:t>13</a:t>
            </a:fld>
            <a:endParaRPr lang="en-US">
              <a:latin typeface="Arial" pitchFamily="34" charset="0"/>
            </a:endParaRPr>
          </a:p>
        </p:txBody>
      </p:sp>
      <p:sp>
        <p:nvSpPr>
          <p:cNvPr id="20483" name="Rectangle 2"/>
          <p:cNvSpPr>
            <a:spLocks noGrp="1" noRot="1" noChangeAspect="1" noChangeArrowheads="1" noTextEdit="1"/>
          </p:cNvSpPr>
          <p:nvPr>
            <p:ph type="sldImg"/>
          </p:nvPr>
        </p:nvSpPr>
        <p:spPr>
          <a:xfrm>
            <a:off x="331788" y="698500"/>
            <a:ext cx="6194425" cy="3484563"/>
          </a:xfrm>
          <a:ln/>
        </p:spPr>
      </p:sp>
      <p:sp>
        <p:nvSpPr>
          <p:cNvPr id="20484"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8825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A86E626-C8A0-4827-8193-2775DF1159A5}" type="slidenum">
              <a:rPr lang="en-US" smtClean="0">
                <a:latin typeface="Arial" pitchFamily="34" charset="0"/>
              </a:rPr>
              <a:pPr/>
              <a:t>14</a:t>
            </a:fld>
            <a:endParaRPr lang="en-US">
              <a:latin typeface="Arial" pitchFamily="34" charset="0"/>
            </a:endParaRPr>
          </a:p>
        </p:txBody>
      </p:sp>
      <p:sp>
        <p:nvSpPr>
          <p:cNvPr id="24579" name="Rectangle 2"/>
          <p:cNvSpPr>
            <a:spLocks noGrp="1" noRot="1" noChangeAspect="1" noChangeArrowheads="1" noTextEdit="1"/>
          </p:cNvSpPr>
          <p:nvPr>
            <p:ph type="sldImg"/>
          </p:nvPr>
        </p:nvSpPr>
        <p:spPr>
          <a:xfrm>
            <a:off x="331788" y="698500"/>
            <a:ext cx="6194425" cy="3484563"/>
          </a:xfrm>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defTabSz="895655">
                  <a:defRPr/>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1000</m:t>
                      </m:r>
                      <m:r>
                        <a:rPr lang="en-US" b="0" i="1" smtClean="0">
                          <a:latin typeface="Cambria Math" panose="02040503050406030204" pitchFamily="18" charset="0"/>
                        </a:rPr>
                        <m:t>𝑡</m:t>
                      </m:r>
                      <m:r>
                        <a:rPr lang="en-US" b="0" i="1" smtClean="0">
                          <a:latin typeface="Cambria Math" panose="02040503050406030204" pitchFamily="18" charset="0"/>
                        </a:rPr>
                        <m:t>+200</m:t>
                      </m:r>
                      <m:r>
                        <a:rPr lang="en-US" b="0" i="1" smtClean="0">
                          <a:latin typeface="Cambria Math" panose="02040503050406030204" pitchFamily="18" charset="0"/>
                        </a:rPr>
                        <m:t>𝑟</m:t>
                      </m:r>
                      <m:r>
                        <a:rPr lang="en-US" b="0" i="1" smtClean="0">
                          <a:latin typeface="Cambria Math" panose="02040503050406030204" pitchFamily="18" charset="0"/>
                        </a:rPr>
                        <m:t>+500</m:t>
                      </m:r>
                      <m:r>
                        <a:rPr lang="en-US" b="0" i="1" smtClean="0">
                          <a:latin typeface="Cambria Math" panose="02040503050406030204" pitchFamily="18" charset="0"/>
                        </a:rPr>
                        <m:t>𝑛</m:t>
                      </m:r>
                      <m:r>
                        <a:rPr lang="en-US" b="0" i="1" smtClean="0">
                          <a:latin typeface="Cambria Math" panose="02040503050406030204" pitchFamily="18" charset="0"/>
                        </a:rPr>
                        <m:t>=30000</m:t>
                      </m:r>
                    </m:oMath>
                  </m:oMathPara>
                </a14:m>
                <a:endParaRPr lang="en-US" b="0" dirty="0"/>
              </a:p>
              <a:p>
                <a:pPr defTabSz="895655">
                  <a:defRPr/>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=60</m:t>
                      </m:r>
                    </m:oMath>
                  </m:oMathPara>
                </a14:m>
                <a:endParaRPr lang="en-US" b="0" dirty="0"/>
              </a:p>
              <a:p>
                <a:pPr defTabSz="895655">
                  <a:defRPr/>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𝑛</m:t>
                      </m:r>
                    </m:oMath>
                  </m:oMathPara>
                </a14:m>
                <a:endParaRPr lang="en-US" b="0" dirty="0"/>
              </a:p>
              <a:p>
                <a:pPr defTabSz="895655">
                  <a:defRPr/>
                </a:pPr>
                <a:r>
                  <a:rPr lang="en-US" b="0" dirty="0"/>
                  <a:t>t = 18, r = 30, n = 12</a:t>
                </a:r>
              </a:p>
              <a:p>
                <a:pPr defTabSz="895655">
                  <a:defRPr/>
                </a:pPr>
                <a:endParaRPr lang="en-US" b="0" dirty="0"/>
              </a:p>
              <a:p>
                <a:pPr defTabSz="895655">
                  <a:defRPr/>
                </a:pPr>
                <a:endParaRPr lang="en-US" dirty="0"/>
              </a:p>
              <a:p>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1000𝑡+200𝑟+500𝑛=30000</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𝑡+𝑟+𝑛=60</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𝑟=𝑡+𝑛</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 = 18, r = 30, n = 12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mc:Fallback>
      </mc:AlternateContent>
      <p:sp>
        <p:nvSpPr>
          <p:cNvPr id="4" name="Slide Number Placeholder 3"/>
          <p:cNvSpPr>
            <a:spLocks noGrp="1"/>
          </p:cNvSpPr>
          <p:nvPr>
            <p:ph type="sldNum" sz="quarter" idx="5"/>
          </p:nvPr>
        </p:nvSpPr>
        <p:spPr/>
        <p:txBody>
          <a:bodyPr/>
          <a:lstStyle/>
          <a:p>
            <a:fld id="{85A64DCC-299B-4454-A390-B75DBEC0976C}" type="slidenum">
              <a:rPr lang="en-US" smtClean="0"/>
              <a:t>21</a:t>
            </a:fld>
            <a:endParaRPr lang="en-US"/>
          </a:p>
        </p:txBody>
      </p:sp>
    </p:spTree>
    <p:extLst>
      <p:ext uri="{BB962C8B-B14F-4D97-AF65-F5344CB8AC3E}">
        <p14:creationId xmlns:p14="http://schemas.microsoft.com/office/powerpoint/2010/main" val="390747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𝑝</m:t>
                      </m:r>
                      <m:r>
                        <a:rPr lang="en-US" b="0" i="1" smtClean="0">
                          <a:latin typeface="Cambria Math" panose="02040503050406030204" pitchFamily="18" charset="0"/>
                        </a:rPr>
                        <m:t>+4</m:t>
                      </m:r>
                      <m:r>
                        <a:rPr lang="en-US" b="0" i="1" smtClean="0">
                          <a:latin typeface="Cambria Math" panose="02040503050406030204" pitchFamily="18" charset="0"/>
                        </a:rPr>
                        <m:t>𝑏</m:t>
                      </m:r>
                      <m:r>
                        <a:rPr lang="en-US" b="0" i="1" smtClean="0">
                          <a:latin typeface="Cambria Math" panose="02040503050406030204" pitchFamily="18" charset="0"/>
                        </a:rPr>
                        <m:t>+2</m:t>
                      </m:r>
                      <m:r>
                        <a:rPr lang="en-US" b="0" i="1" smtClean="0">
                          <a:latin typeface="Cambria Math" panose="02040503050406030204" pitchFamily="18" charset="0"/>
                        </a:rPr>
                        <m:t>𝑑</m:t>
                      </m:r>
                      <m:r>
                        <a:rPr lang="en-US" b="0" i="1" smtClean="0">
                          <a:latin typeface="Cambria Math" panose="02040503050406030204" pitchFamily="18" charset="0"/>
                        </a:rPr>
                        <m:t>=13.35</m:t>
                      </m:r>
                    </m:oMath>
                  </m:oMathPara>
                </a14:m>
                <a:endParaRPr lang="en-US" b="0" dirty="0"/>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5</m:t>
                      </m:r>
                      <m:r>
                        <a:rPr lang="en-US" b="0" i="1" smtClean="0">
                          <a:latin typeface="Cambria Math" panose="02040503050406030204" pitchFamily="18" charset="0"/>
                        </a:rPr>
                        <m:t>𝑝</m:t>
                      </m:r>
                      <m:r>
                        <a:rPr lang="en-US" b="0" i="1" smtClean="0">
                          <a:latin typeface="Cambria Math" panose="02040503050406030204" pitchFamily="18" charset="0"/>
                        </a:rPr>
                        <m:t>+2</m:t>
                      </m:r>
                      <m:r>
                        <a:rPr lang="en-US" b="0" i="1" smtClean="0">
                          <a:latin typeface="Cambria Math" panose="02040503050406030204" pitchFamily="18" charset="0"/>
                        </a:rPr>
                        <m:t>𝑏</m:t>
                      </m:r>
                      <m:r>
                        <a:rPr lang="en-US" b="0" i="1" smtClean="0">
                          <a:latin typeface="Cambria Math" panose="02040503050406030204" pitchFamily="18" charset="0"/>
                        </a:rPr>
                        <m:t>+3</m:t>
                      </m:r>
                      <m:r>
                        <a:rPr lang="en-US" b="0" i="1" smtClean="0">
                          <a:latin typeface="Cambria Math" panose="02040503050406030204" pitchFamily="18" charset="0"/>
                        </a:rPr>
                        <m:t>𝑑</m:t>
                      </m:r>
                      <m:r>
                        <a:rPr lang="en-US" b="0" i="1" smtClean="0">
                          <a:latin typeface="Cambria Math" panose="02040503050406030204" pitchFamily="18" charset="0"/>
                        </a:rPr>
                        <m:t>=19.50</m:t>
                      </m:r>
                    </m:oMath>
                  </m:oMathPara>
                </a14:m>
                <a:endParaRPr lang="en-US" b="0" dirty="0"/>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+.3=4</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𝑑</m:t>
                      </m:r>
                    </m:oMath>
                  </m:oMathPara>
                </a14:m>
                <a:endParaRPr lang="en-US" b="0" dirty="0"/>
              </a:p>
              <a:p>
                <a:r>
                  <a:rPr lang="en-US" dirty="0"/>
                  <a:t>p = 2.92, b = .5, d = 1.25</a:t>
                </a:r>
              </a:p>
            </p:txBody>
          </p:sp>
        </mc:Choice>
        <mc:Fallback xmlns="">
          <p:sp>
            <p:nvSpPr>
              <p:cNvPr id="3" name="Notes Placeholder 2"/>
              <p:cNvSpPr>
                <a:spLocks noGrp="1"/>
              </p:cNvSpPr>
              <p:nvPr>
                <p:ph type="body" idx="1"/>
              </p:nvPr>
            </p:nvSpPr>
            <p:spPr/>
            <p:txBody>
              <a:bodyPr/>
              <a:lstStyle/>
              <a:p>
                <a:pPr/>
                <a:r>
                  <a:rPr lang="en-US" b="0" i="0">
                    <a:latin typeface="Cambria Math" panose="02040503050406030204" pitchFamily="18" charset="0"/>
                  </a:rPr>
                  <a:t>3𝑝+4𝑏+2𝑑=13.35</a:t>
                </a:r>
                <a:endParaRPr lang="en-US" b="0" dirty="0"/>
              </a:p>
              <a:p>
                <a:pPr/>
                <a:r>
                  <a:rPr lang="en-US" b="0" i="0">
                    <a:latin typeface="Cambria Math" panose="02040503050406030204" pitchFamily="18" charset="0"/>
                  </a:rPr>
                  <a:t>5𝑝+2𝑏+3𝑑=19.50</a:t>
                </a:r>
                <a:endParaRPr lang="en-US" b="0" dirty="0"/>
              </a:p>
              <a:p>
                <a:pPr/>
                <a:r>
                  <a:rPr lang="en-US" b="0" i="0">
                    <a:latin typeface="Cambria Math" panose="02040503050406030204" pitchFamily="18" charset="0"/>
                  </a:rPr>
                  <a:t>𝑝+.3=4𝑏+𝑑</a:t>
                </a:r>
                <a:endParaRPr lang="en-US" b="0" dirty="0"/>
              </a:p>
              <a:p>
                <a:pPr/>
                <a:r>
                  <a:rPr lang="en-US" dirty="0"/>
                  <a:t>p = 2.92, b = .5, d = 1.25</a:t>
                </a:r>
              </a:p>
            </p:txBody>
          </p:sp>
        </mc:Fallback>
      </mc:AlternateContent>
      <p:sp>
        <p:nvSpPr>
          <p:cNvPr id="4" name="Slide Number Placeholder 3"/>
          <p:cNvSpPr>
            <a:spLocks noGrp="1"/>
          </p:cNvSpPr>
          <p:nvPr>
            <p:ph type="sldNum" sz="quarter" idx="5"/>
          </p:nvPr>
        </p:nvSpPr>
        <p:spPr/>
        <p:txBody>
          <a:bodyPr/>
          <a:lstStyle/>
          <a:p>
            <a:fld id="{85A64DCC-299B-4454-A390-B75DBEC0976C}" type="slidenum">
              <a:rPr lang="en-US" smtClean="0"/>
              <a:t>22</a:t>
            </a:fld>
            <a:endParaRPr lang="en-US"/>
          </a:p>
        </p:txBody>
      </p:sp>
    </p:spTree>
    <p:extLst>
      <p:ext uri="{BB962C8B-B14F-4D97-AF65-F5344CB8AC3E}">
        <p14:creationId xmlns:p14="http://schemas.microsoft.com/office/powerpoint/2010/main" val="200115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A0F6FB12-8530-4712-B138-4ADC2DEA9958}" type="datetimeFigureOut">
              <a:rPr lang="en-US" smtClean="0"/>
              <a:pPr/>
              <a:t>8/19/2019</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9DDF2699-0616-4BA1-9B3E-5F2B3524DF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F6FB12-8530-4712-B138-4ADC2DEA9958}"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F2699-0616-4BA1-9B3E-5F2B3524DF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A0F6FB12-8530-4712-B138-4ADC2DEA9958}" type="datetimeFigureOut">
              <a:rPr lang="en-US" smtClean="0"/>
              <a:pPr/>
              <a:t>8/19/2019</a:t>
            </a:fld>
            <a:endParaRPr lang="en-US"/>
          </a:p>
        </p:txBody>
      </p:sp>
      <p:sp>
        <p:nvSpPr>
          <p:cNvPr id="5" name="Footer Placeholder 4"/>
          <p:cNvSpPr>
            <a:spLocks noGrp="1"/>
          </p:cNvSpPr>
          <p:nvPr>
            <p:ph type="ftr" sz="quarter" idx="11"/>
          </p:nvPr>
        </p:nvSpPr>
        <p:spPr>
          <a:xfrm>
            <a:off x="609602" y="6248208"/>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9DDF2699-0616-4BA1-9B3E-5F2B3524DF6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0F6FB12-8530-4712-B138-4ADC2DEA9958}"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DDF2699-0616-4BA1-9B3E-5F2B3524DF6B}" type="slidenum">
              <a:rPr lang="en-US" smtClean="0"/>
              <a:pPr/>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A0F6FB12-8530-4712-B138-4ADC2DEA9958}" type="datetimeFigureOut">
              <a:rPr lang="en-US" smtClean="0"/>
              <a:pPr/>
              <a:t>8/19/2019</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9DDF2699-0616-4BA1-9B3E-5F2B3524DF6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A0F6FB12-8530-4712-B138-4ADC2DEA9958}" type="datetimeFigureOut">
              <a:rPr lang="en-US" smtClean="0"/>
              <a:pPr/>
              <a:t>8/19/2019</a:t>
            </a:fld>
            <a:endParaRPr lang="en-US"/>
          </a:p>
        </p:txBody>
      </p:sp>
      <p:sp>
        <p:nvSpPr>
          <p:cNvPr id="10" name="Slide Number Placeholder 9"/>
          <p:cNvSpPr>
            <a:spLocks noGrp="1"/>
          </p:cNvSpPr>
          <p:nvPr>
            <p:ph type="sldNum" sz="quarter" idx="16"/>
          </p:nvPr>
        </p:nvSpPr>
        <p:spPr/>
        <p:txBody>
          <a:bodyPr rtlCol="0"/>
          <a:lstStyle/>
          <a:p>
            <a:fld id="{9DDF2699-0616-4BA1-9B3E-5F2B3524DF6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0F6FB12-8530-4712-B138-4ADC2DEA9958}" type="datetimeFigureOut">
              <a:rPr lang="en-US" smtClean="0"/>
              <a:pPr/>
              <a:t>8/19/2019</a:t>
            </a:fld>
            <a:endParaRPr lang="en-US"/>
          </a:p>
        </p:txBody>
      </p:sp>
      <p:sp>
        <p:nvSpPr>
          <p:cNvPr id="12" name="Slide Number Placeholder 11"/>
          <p:cNvSpPr>
            <a:spLocks noGrp="1"/>
          </p:cNvSpPr>
          <p:nvPr>
            <p:ph type="sldNum" sz="quarter" idx="16"/>
          </p:nvPr>
        </p:nvSpPr>
        <p:spPr/>
        <p:txBody>
          <a:bodyPr rtlCol="0"/>
          <a:lstStyle/>
          <a:p>
            <a:fld id="{9DDF2699-0616-4BA1-9B3E-5F2B3524DF6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0F6FB12-8530-4712-B138-4ADC2DEA9958}" type="datetimeFigureOut">
              <a:rPr lang="en-US" smtClean="0"/>
              <a:pPr/>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DDF2699-0616-4BA1-9B3E-5F2B3524DF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6FB12-8530-4712-B138-4ADC2DEA9958}" type="datetimeFigureOut">
              <a:rPr lang="en-US" smtClean="0"/>
              <a:pPr/>
              <a:t>8/19/2019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9DDF2699-0616-4BA1-9B3E-5F2B3524DF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A0F6FB12-8530-4712-B138-4ADC2DEA9958}" type="datetimeFigureOut">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DDF2699-0616-4BA1-9B3E-5F2B3524DF6B}" type="slidenum">
              <a:rPr lang="en-US" smtClean="0"/>
              <a:pPr/>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fld id="{A0F6FB12-8530-4712-B138-4ADC2DEA9958}" type="datetimeFigureOut">
              <a:rPr lang="en-US" smtClean="0"/>
              <a:pPr/>
              <a:t>8/19/2019</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9DDF2699-0616-4BA1-9B3E-5F2B3524DF6B}" type="slidenum">
              <a:rPr lang="en-US" smtClean="0"/>
              <a:pPr/>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A0F6FB12-8530-4712-B138-4ADC2DEA9958}" type="datetimeFigureOut">
              <a:rPr lang="en-US" smtClean="0"/>
              <a:pPr/>
              <a:t>8/19/2019</a:t>
            </a:fld>
            <a:endParaRPr lang="en-US"/>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DDF2699-0616-4BA1-9B3E-5F2B3524DF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3.w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5160" y="4343400"/>
            <a:ext cx="8458200" cy="1222375"/>
          </a:xfrm>
        </p:spPr>
        <p:txBody>
          <a:bodyPr/>
          <a:lstStyle/>
          <a:p>
            <a:r>
              <a:rPr lang="en-US" dirty="0">
                <a:latin typeface="Elephant" panose="02020904090505020303" pitchFamily="18" charset="0"/>
              </a:rPr>
              <a:t>Linear Systems</a:t>
            </a:r>
          </a:p>
        </p:txBody>
      </p:sp>
      <p:sp>
        <p:nvSpPr>
          <p:cNvPr id="5" name="Subtitle 4">
            <a:extLst>
              <a:ext uri="{FF2B5EF4-FFF2-40B4-BE49-F238E27FC236}">
                <a16:creationId xmlns:a16="http://schemas.microsoft.com/office/drawing/2014/main" id="{4EBCCD29-ECBF-47D3-943E-DD00AA15457D}"/>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lstStyle/>
          <a:p>
            <a:r>
              <a:rPr lang="en-US" dirty="0"/>
              <a:t>Example </a:t>
            </a:r>
          </a:p>
          <a:p>
            <a:endParaRPr lang="en-US" dirty="0"/>
          </a:p>
        </p:txBody>
      </p:sp>
      <p:sp>
        <p:nvSpPr>
          <p:cNvPr id="6" name="Content Placeholder 5"/>
          <p:cNvSpPr>
            <a:spLocks noGrp="1"/>
          </p:cNvSpPr>
          <p:nvPr>
            <p:ph sz="quarter" idx="2"/>
          </p:nvPr>
        </p:nvSpPr>
        <p:spPr>
          <a:xfrm>
            <a:off x="7848600" y="1589567"/>
            <a:ext cx="5181600" cy="4572000"/>
          </a:xfrm>
        </p:spPr>
        <p:txBody>
          <a:bodyPr/>
          <a:lstStyle/>
          <a:p>
            <a:r>
              <a:rPr lang="en-US" dirty="0"/>
              <a:t>Example </a:t>
            </a:r>
          </a:p>
        </p:txBody>
      </p:sp>
      <p:graphicFrame>
        <p:nvGraphicFramePr>
          <p:cNvPr id="8" name="Object 7"/>
          <p:cNvGraphicFramePr>
            <a:graphicFrameLocks noChangeAspect="1"/>
          </p:cNvGraphicFramePr>
          <p:nvPr>
            <p:extLst>
              <p:ext uri="{D42A27DB-BD31-4B8C-83A1-F6EECF244321}">
                <p14:modId xmlns:p14="http://schemas.microsoft.com/office/powerpoint/2010/main" val="4057574565"/>
              </p:ext>
            </p:extLst>
          </p:nvPr>
        </p:nvGraphicFramePr>
        <p:xfrm>
          <a:off x="1066800" y="2286000"/>
          <a:ext cx="1600200" cy="914400"/>
        </p:xfrm>
        <a:graphic>
          <a:graphicData uri="http://schemas.openxmlformats.org/presentationml/2006/ole">
            <mc:AlternateContent xmlns:mc="http://schemas.openxmlformats.org/markup-compatibility/2006">
              <mc:Choice xmlns:v="urn:schemas-microsoft-com:vml" Requires="v">
                <p:oleObj spid="_x0000_s7249" name="Equation" r:id="rId3" imgW="812520" imgH="431640" progId="Equation.3">
                  <p:embed/>
                </p:oleObj>
              </mc:Choice>
              <mc:Fallback>
                <p:oleObj name="Equation" r:id="rId3" imgW="81252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286000"/>
                        <a:ext cx="16002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4"/>
          <p:cNvGraphicFramePr>
            <a:graphicFrameLocks noChangeAspect="1"/>
          </p:cNvGraphicFramePr>
          <p:nvPr>
            <p:extLst>
              <p:ext uri="{D42A27DB-BD31-4B8C-83A1-F6EECF244321}">
                <p14:modId xmlns:p14="http://schemas.microsoft.com/office/powerpoint/2010/main" val="332028158"/>
              </p:ext>
            </p:extLst>
          </p:nvPr>
        </p:nvGraphicFramePr>
        <p:xfrm>
          <a:off x="8153400" y="2308860"/>
          <a:ext cx="1725612" cy="914400"/>
        </p:xfrm>
        <a:graphic>
          <a:graphicData uri="http://schemas.openxmlformats.org/presentationml/2006/ole">
            <mc:AlternateContent xmlns:mc="http://schemas.openxmlformats.org/markup-compatibility/2006">
              <mc:Choice xmlns:v="urn:schemas-microsoft-com:vml" Requires="v">
                <p:oleObj spid="_x0000_s7250" name="Equation" r:id="rId5" imgW="876240" imgH="431640" progId="Equation.3">
                  <p:embed/>
                </p:oleObj>
              </mc:Choice>
              <mc:Fallback>
                <p:oleObj name="Equation" r:id="rId5" imgW="876240" imgH="431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3400" y="2308860"/>
                        <a:ext cx="172561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itle 8">
            <a:extLst>
              <a:ext uri="{FF2B5EF4-FFF2-40B4-BE49-F238E27FC236}">
                <a16:creationId xmlns:a16="http://schemas.microsoft.com/office/drawing/2014/main" id="{FA65739E-1614-4A84-9BF8-EC8DA16AE1E5}"/>
              </a:ext>
            </a:extLst>
          </p:cNvPr>
          <p:cNvSpPr>
            <a:spLocks noGrp="1"/>
          </p:cNvSpPr>
          <p:nvPr>
            <p:ph type="title"/>
          </p:nvPr>
        </p:nvSpPr>
        <p:spPr>
          <a:xfrm>
            <a:off x="762000" y="152400"/>
            <a:ext cx="10871200" cy="990600"/>
          </a:xfrm>
        </p:spPr>
        <p:txBody>
          <a:bodyPr/>
          <a:lstStyle/>
          <a:p>
            <a:r>
              <a:rPr lang="en-US" dirty="0">
                <a:latin typeface="Elephant" panose="02020904090505020303" pitchFamily="18" charset="0"/>
              </a:rPr>
              <a:t>Examples:</a:t>
            </a:r>
          </a:p>
        </p:txBody>
      </p:sp>
      <p:sp>
        <p:nvSpPr>
          <p:cNvPr id="10" name="TextBox 9">
            <a:extLst>
              <a:ext uri="{FF2B5EF4-FFF2-40B4-BE49-F238E27FC236}">
                <a16:creationId xmlns:a16="http://schemas.microsoft.com/office/drawing/2014/main" id="{5964F007-86AC-4585-9402-7C58ACEC6E8C}"/>
              </a:ext>
            </a:extLst>
          </p:cNvPr>
          <p:cNvSpPr txBox="1"/>
          <p:nvPr/>
        </p:nvSpPr>
        <p:spPr>
          <a:xfrm>
            <a:off x="4114800" y="434823"/>
            <a:ext cx="7213600" cy="523220"/>
          </a:xfrm>
          <a:prstGeom prst="rect">
            <a:avLst/>
          </a:prstGeom>
          <a:noFill/>
        </p:spPr>
        <p:txBody>
          <a:bodyPr wrap="square" rtlCol="0">
            <a:spAutoFit/>
          </a:bodyPr>
          <a:lstStyle/>
          <a:p>
            <a:r>
              <a:rPr lang="en-US" sz="2800" dirty="0">
                <a:latin typeface="Calisto MT" panose="02040603050505030304" pitchFamily="18" charset="0"/>
              </a:rPr>
              <a:t>Solve each system.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62000" y="152400"/>
            <a:ext cx="10871200" cy="990600"/>
          </a:xfrm>
        </p:spPr>
        <p:txBody>
          <a:bodyPr/>
          <a:lstStyle/>
          <a:p>
            <a:r>
              <a:rPr lang="en-US" dirty="0">
                <a:latin typeface="Elephant" panose="02020904090505020303" pitchFamily="18" charset="0"/>
              </a:rPr>
              <a:t>Examples:</a:t>
            </a:r>
          </a:p>
        </p:txBody>
      </p:sp>
      <p:sp>
        <p:nvSpPr>
          <p:cNvPr id="10" name="Content Placeholder 9"/>
          <p:cNvSpPr>
            <a:spLocks noGrp="1"/>
          </p:cNvSpPr>
          <p:nvPr>
            <p:ph sz="quarter" idx="1"/>
          </p:nvPr>
        </p:nvSpPr>
        <p:spPr>
          <a:xfrm>
            <a:off x="228600" y="1594338"/>
            <a:ext cx="3886200" cy="4572000"/>
          </a:xfrm>
        </p:spPr>
        <p:txBody>
          <a:bodyPr/>
          <a:lstStyle/>
          <a:p>
            <a:r>
              <a:rPr lang="en-US" dirty="0"/>
              <a:t>Example </a:t>
            </a:r>
          </a:p>
          <a:p>
            <a:pPr>
              <a:buNone/>
            </a:pPr>
            <a:endParaRPr lang="en-US" i="1" dirty="0">
              <a:latin typeface="Cambria Math" panose="02040503050406030204" pitchFamily="18" charset="0"/>
            </a:endParaRPr>
          </a:p>
          <a:p>
            <a:pPr>
              <a:buNone/>
            </a:pPr>
            <a:endParaRPr lang="en-US" dirty="0"/>
          </a:p>
        </p:txBody>
      </p:sp>
      <p:sp>
        <p:nvSpPr>
          <p:cNvPr id="11" name="Content Placeholder 10"/>
          <p:cNvSpPr>
            <a:spLocks noGrp="1"/>
          </p:cNvSpPr>
          <p:nvPr>
            <p:ph sz="quarter" idx="2"/>
          </p:nvPr>
        </p:nvSpPr>
        <p:spPr>
          <a:xfrm>
            <a:off x="4343400" y="1605422"/>
            <a:ext cx="3886200" cy="4572000"/>
          </a:xfrm>
        </p:spPr>
        <p:txBody>
          <a:bodyPr/>
          <a:lstStyle/>
          <a:p>
            <a:r>
              <a:rPr lang="en-US" dirty="0"/>
              <a:t>Example </a:t>
            </a:r>
          </a:p>
        </p:txBody>
      </p:sp>
      <p:sp>
        <p:nvSpPr>
          <p:cNvPr id="8" name="Content Placeholder 10">
            <a:extLst>
              <a:ext uri="{FF2B5EF4-FFF2-40B4-BE49-F238E27FC236}">
                <a16:creationId xmlns:a16="http://schemas.microsoft.com/office/drawing/2014/main" id="{2C234BAC-936C-4D2A-A5BF-3B9D50681A77}"/>
              </a:ext>
            </a:extLst>
          </p:cNvPr>
          <p:cNvSpPr txBox="1">
            <a:spLocks/>
          </p:cNvSpPr>
          <p:nvPr/>
        </p:nvSpPr>
        <p:spPr>
          <a:xfrm>
            <a:off x="8886641" y="1605422"/>
            <a:ext cx="3886200" cy="4572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Example </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3711B23-79ED-492F-B1E6-B3FE73E81758}"/>
                  </a:ext>
                </a:extLst>
              </p:cNvPr>
              <p:cNvSpPr txBox="1"/>
              <p:nvPr/>
            </p:nvSpPr>
            <p:spPr>
              <a:xfrm>
                <a:off x="4343400" y="2488290"/>
                <a:ext cx="1978427" cy="13920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smtClean="0">
                              <a:latin typeface="Cambria Math" panose="02040503050406030204" pitchFamily="18" charset="0"/>
                            </a:rPr>
                          </m:ctrlPr>
                        </m:dPr>
                        <m:e>
                          <m:eqArr>
                            <m:eqArrPr>
                              <m:ctrlPr>
                                <a:rPr lang="en-US" sz="2800" b="0" i="1" smtClean="0">
                                  <a:latin typeface="Cambria Math" panose="02040503050406030204" pitchFamily="18" charset="0"/>
                                </a:rPr>
                              </m:ctrlPr>
                            </m:eqArrPr>
                            <m:e>
                              <m:r>
                                <a:rPr lang="en-US" sz="2800" b="0" i="1" smtClean="0">
                                  <a:latin typeface="Cambria Math" panose="02040503050406030204" pitchFamily="18" charset="0"/>
                                </a:rPr>
                                <m:t>2</m:t>
                              </m:r>
                              <m:r>
                                <a:rPr lang="en-US" sz="2800" b="0" i="1" smtClean="0">
                                  <a:latin typeface="Cambria Math" panose="02040503050406030204" pitchFamily="18" charset="0"/>
                                </a:rPr>
                                <m:t>𝑥</m:t>
                              </m:r>
                              <m:r>
                                <a:rPr lang="en-US" sz="2800" b="0" i="1" smtClean="0">
                                  <a:latin typeface="Cambria Math" panose="02040503050406030204" pitchFamily="18" charset="0"/>
                                </a:rPr>
                                <m:t>+</m:t>
                              </m:r>
                              <m:r>
                                <a:rPr lang="en-US" sz="2800" b="0" i="1" smtClean="0">
                                  <a:latin typeface="Cambria Math" panose="02040503050406030204" pitchFamily="18" charset="0"/>
                                </a:rPr>
                                <m:t>𝑦</m:t>
                              </m:r>
                              <m:r>
                                <a:rPr lang="en-US" sz="2800" b="0" i="1" smtClean="0">
                                  <a:latin typeface="Cambria Math" panose="02040503050406030204" pitchFamily="18" charset="0"/>
                                </a:rPr>
                                <m:t>=6</m:t>
                              </m:r>
                            </m:e>
                            <m:e>
                              <m:r>
                                <a:rPr lang="en-US" sz="2800" b="0" i="1" smtClean="0">
                                  <a:latin typeface="Cambria Math" panose="02040503050406030204" pitchFamily="18" charset="0"/>
                                </a:rPr>
                                <m:t>𝑦</m:t>
                              </m:r>
                              <m:r>
                                <a:rPr lang="en-US" sz="2800" b="0" i="1" smtClean="0">
                                  <a:latin typeface="Cambria Math" panose="02040503050406030204" pitchFamily="18" charset="0"/>
                                </a:rPr>
                                <m:t>−8</m:t>
                              </m:r>
                              <m:r>
                                <a:rPr lang="en-US" sz="2800" b="0" i="1" smtClean="0">
                                  <a:latin typeface="Cambria Math" panose="02040503050406030204" pitchFamily="18" charset="0"/>
                                </a:rPr>
                                <m:t>𝑥</m:t>
                              </m:r>
                              <m:r>
                                <a:rPr lang="en-US" sz="2800" b="0" i="1" smtClean="0">
                                  <a:latin typeface="Cambria Math" panose="02040503050406030204" pitchFamily="18" charset="0"/>
                                </a:rPr>
                                <m:t>=1</m:t>
                              </m:r>
                            </m:e>
                          </m:eqArr>
                        </m:e>
                      </m:d>
                    </m:oMath>
                  </m:oMathPara>
                </a14:m>
                <a:endParaRPr lang="en-US" sz="2800" b="0" dirty="0"/>
              </a:p>
              <a:p>
                <a:endParaRPr lang="en-US" sz="2800" dirty="0"/>
              </a:p>
            </p:txBody>
          </p:sp>
        </mc:Choice>
        <mc:Fallback xmlns="">
          <p:sp>
            <p:nvSpPr>
              <p:cNvPr id="2" name="TextBox 1">
                <a:extLst>
                  <a:ext uri="{FF2B5EF4-FFF2-40B4-BE49-F238E27FC236}">
                    <a16:creationId xmlns:a16="http://schemas.microsoft.com/office/drawing/2014/main" id="{83711B23-79ED-492F-B1E6-B3FE73E81758}"/>
                  </a:ext>
                </a:extLst>
              </p:cNvPr>
              <p:cNvSpPr txBox="1">
                <a:spLocks noRot="1" noChangeAspect="1" noMove="1" noResize="1" noEditPoints="1" noAdjustHandles="1" noChangeArrowheads="1" noChangeShapeType="1" noTextEdit="1"/>
              </p:cNvSpPr>
              <p:nvPr/>
            </p:nvSpPr>
            <p:spPr>
              <a:xfrm>
                <a:off x="4343400" y="2488290"/>
                <a:ext cx="1978427" cy="139204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8A4A8E90-3050-4A5D-9A81-D87B14C83D93}"/>
                  </a:ext>
                </a:extLst>
              </p:cNvPr>
              <p:cNvSpPr txBox="1"/>
              <p:nvPr/>
            </p:nvSpPr>
            <p:spPr>
              <a:xfrm>
                <a:off x="8949910" y="2516013"/>
                <a:ext cx="2444900" cy="9611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smtClean="0">
                              <a:latin typeface="Cambria Math" panose="02040503050406030204" pitchFamily="18" charset="0"/>
                            </a:rPr>
                          </m:ctrlPr>
                        </m:dPr>
                        <m:e>
                          <m:eqArr>
                            <m:eqArrPr>
                              <m:ctrlPr>
                                <a:rPr lang="en-US" sz="2800" b="0" i="1" smtClean="0">
                                  <a:latin typeface="Cambria Math" panose="02040503050406030204" pitchFamily="18" charset="0"/>
                                </a:rPr>
                              </m:ctrlPr>
                            </m:eqArrPr>
                            <m:e>
                              <m:r>
                                <a:rPr lang="en-US" sz="2800" b="0" i="1" smtClean="0">
                                  <a:latin typeface="Cambria Math" panose="02040503050406030204" pitchFamily="18" charset="0"/>
                                </a:rPr>
                                <m:t>5</m:t>
                              </m:r>
                              <m:r>
                                <a:rPr lang="en-US" sz="2800" b="0" i="1" smtClean="0">
                                  <a:latin typeface="Cambria Math" panose="02040503050406030204" pitchFamily="18" charset="0"/>
                                </a:rPr>
                                <m:t>𝑥</m:t>
                              </m:r>
                              <m:r>
                                <a:rPr lang="en-US" sz="2800" b="0" i="1" smtClean="0">
                                  <a:latin typeface="Cambria Math" panose="02040503050406030204" pitchFamily="18" charset="0"/>
                                </a:rPr>
                                <m:t>+6</m:t>
                              </m:r>
                              <m:r>
                                <a:rPr lang="en-US" sz="2800" b="0" i="1" smtClean="0">
                                  <a:latin typeface="Cambria Math" panose="02040503050406030204" pitchFamily="18" charset="0"/>
                                </a:rPr>
                                <m:t>𝑦</m:t>
                              </m:r>
                              <m:r>
                                <a:rPr lang="en-US" sz="2800" b="0" i="1" smtClean="0">
                                  <a:latin typeface="Cambria Math" panose="02040503050406030204" pitchFamily="18" charset="0"/>
                                </a:rPr>
                                <m:t>=−9</m:t>
                              </m:r>
                            </m:e>
                            <m:e>
                              <m:r>
                                <a:rPr lang="en-US" sz="2800" b="0" i="1" smtClean="0">
                                  <a:latin typeface="Cambria Math" panose="02040503050406030204" pitchFamily="18" charset="0"/>
                                </a:rPr>
                                <m:t>2</m:t>
                              </m:r>
                              <m:r>
                                <a:rPr lang="en-US" sz="2800" b="0" i="1" smtClean="0">
                                  <a:latin typeface="Cambria Math" panose="02040503050406030204" pitchFamily="18" charset="0"/>
                                </a:rPr>
                                <m:t>𝑥</m:t>
                              </m:r>
                              <m:r>
                                <a:rPr lang="en-US" sz="2800" b="0" i="1" smtClean="0">
                                  <a:latin typeface="Cambria Math" panose="02040503050406030204" pitchFamily="18" charset="0"/>
                                </a:rPr>
                                <m:t>−2=−</m:t>
                              </m:r>
                              <m:r>
                                <a:rPr lang="en-US" sz="2800" b="0" i="1" smtClean="0">
                                  <a:latin typeface="Cambria Math" panose="02040503050406030204" pitchFamily="18" charset="0"/>
                                </a:rPr>
                                <m:t>𝑦</m:t>
                              </m:r>
                            </m:e>
                          </m:eqArr>
                        </m:e>
                      </m:d>
                    </m:oMath>
                  </m:oMathPara>
                </a14:m>
                <a:endParaRPr lang="en-US" dirty="0"/>
              </a:p>
            </p:txBody>
          </p:sp>
        </mc:Choice>
        <mc:Fallback xmlns="">
          <p:sp>
            <p:nvSpPr>
              <p:cNvPr id="3" name="TextBox 2">
                <a:extLst>
                  <a:ext uri="{FF2B5EF4-FFF2-40B4-BE49-F238E27FC236}">
                    <a16:creationId xmlns:a16="http://schemas.microsoft.com/office/drawing/2014/main" id="{8A4A8E90-3050-4A5D-9A81-D87B14C83D93}"/>
                  </a:ext>
                </a:extLst>
              </p:cNvPr>
              <p:cNvSpPr txBox="1">
                <a:spLocks noRot="1" noChangeAspect="1" noMove="1" noResize="1" noEditPoints="1" noAdjustHandles="1" noChangeArrowheads="1" noChangeShapeType="1" noTextEdit="1"/>
              </p:cNvSpPr>
              <p:nvPr/>
            </p:nvSpPr>
            <p:spPr>
              <a:xfrm>
                <a:off x="8949910" y="2516013"/>
                <a:ext cx="2444900" cy="96116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8B55772-F303-43BB-9C62-E0FF831338F4}"/>
                  </a:ext>
                </a:extLst>
              </p:cNvPr>
              <p:cNvSpPr/>
              <p:nvPr/>
            </p:nvSpPr>
            <p:spPr>
              <a:xfrm>
                <a:off x="228600" y="2375506"/>
                <a:ext cx="2361865" cy="10534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a:latin typeface="Cambria Math" panose="02040503050406030204" pitchFamily="18" charset="0"/>
                            </a:rPr>
                          </m:ctrlPr>
                        </m:dPr>
                        <m:e>
                          <m:eqArr>
                            <m:eqArrPr>
                              <m:ctrlPr>
                                <a:rPr lang="en-US" sz="2800" i="1">
                                  <a:latin typeface="Cambria Math" panose="02040503050406030204" pitchFamily="18" charset="0"/>
                                </a:rPr>
                              </m:ctrlPr>
                            </m:eqArrPr>
                            <m:e>
                              <m:r>
                                <a:rPr lang="en-US" sz="2800" i="1">
                                  <a:latin typeface="Cambria Math" panose="02040503050406030204" pitchFamily="18" charset="0"/>
                                </a:rPr>
                                <m:t>𝑦</m:t>
                              </m:r>
                              <m:r>
                                <a:rPr lang="en-US" sz="2800" i="1">
                                  <a:latin typeface="Cambria Math" panose="02040503050406030204" pitchFamily="18" charset="0"/>
                                </a:rPr>
                                <m:t>=</m:t>
                              </m:r>
                              <m:r>
                                <a:rPr lang="en-US" sz="2800" i="1">
                                  <a:latin typeface="Cambria Math" panose="02040503050406030204" pitchFamily="18" charset="0"/>
                                </a:rPr>
                                <m:t>𝑥</m:t>
                              </m:r>
                              <m:r>
                                <a:rPr lang="en-US" sz="2800" i="1">
                                  <a:latin typeface="Cambria Math" panose="02040503050406030204" pitchFamily="18" charset="0"/>
                                </a:rPr>
                                <m:t>+2</m:t>
                              </m:r>
                            </m:e>
                            <m:e>
                              <m:r>
                                <a:rPr lang="en-US" sz="2800" i="1">
                                  <a:latin typeface="Cambria Math" panose="02040503050406030204" pitchFamily="18" charset="0"/>
                                </a:rPr>
                                <m:t>2</m:t>
                              </m:r>
                              <m:r>
                                <a:rPr lang="en-US" sz="2800" i="1">
                                  <a:latin typeface="Cambria Math" panose="02040503050406030204" pitchFamily="18" charset="0"/>
                                </a:rPr>
                                <m:t>𝑥</m:t>
                              </m:r>
                              <m:r>
                                <a:rPr lang="en-US" sz="2800" i="1">
                                  <a:latin typeface="Cambria Math" panose="02040503050406030204" pitchFamily="18" charset="0"/>
                                </a:rPr>
                                <m:t>+</m:t>
                              </m:r>
                              <m:r>
                                <a:rPr lang="en-US" sz="2800" i="1">
                                  <a:latin typeface="Cambria Math" panose="02040503050406030204" pitchFamily="18" charset="0"/>
                                </a:rPr>
                                <m:t>𝑦</m:t>
                              </m:r>
                              <m:r>
                                <a:rPr lang="en-US" sz="2800" i="1">
                                  <a:latin typeface="Cambria Math" panose="02040503050406030204" pitchFamily="18" charset="0"/>
                                </a:rPr>
                                <m:t>=17</m:t>
                              </m:r>
                            </m:e>
                          </m:eqArr>
                        </m:e>
                      </m:d>
                    </m:oMath>
                  </m:oMathPara>
                </a14:m>
                <a:endParaRPr lang="en-US" sz="2800" dirty="0"/>
              </a:p>
            </p:txBody>
          </p:sp>
        </mc:Choice>
        <mc:Fallback xmlns="">
          <p:sp>
            <p:nvSpPr>
              <p:cNvPr id="4" name="Rectangle 3">
                <a:extLst>
                  <a:ext uri="{FF2B5EF4-FFF2-40B4-BE49-F238E27FC236}">
                    <a16:creationId xmlns:a16="http://schemas.microsoft.com/office/drawing/2014/main" id="{B8B55772-F303-43BB-9C62-E0FF831338F4}"/>
                  </a:ext>
                </a:extLst>
              </p:cNvPr>
              <p:cNvSpPr>
                <a:spLocks noRot="1" noChangeAspect="1" noMove="1" noResize="1" noEditPoints="1" noAdjustHandles="1" noChangeArrowheads="1" noChangeShapeType="1" noTextEdit="1"/>
              </p:cNvSpPr>
              <p:nvPr/>
            </p:nvSpPr>
            <p:spPr>
              <a:xfrm>
                <a:off x="228600" y="2375506"/>
                <a:ext cx="2361865" cy="1053494"/>
              </a:xfrm>
              <a:prstGeom prst="rect">
                <a:avLst/>
              </a:prstGeom>
              <a:blipFill>
                <a:blip r:embed="rId4"/>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55D52C24-9D8B-473D-B219-98D0C1DA0CA1}"/>
              </a:ext>
            </a:extLst>
          </p:cNvPr>
          <p:cNvSpPr txBox="1"/>
          <p:nvPr/>
        </p:nvSpPr>
        <p:spPr>
          <a:xfrm>
            <a:off x="4114800" y="434823"/>
            <a:ext cx="7213600" cy="523220"/>
          </a:xfrm>
          <a:prstGeom prst="rect">
            <a:avLst/>
          </a:prstGeom>
          <a:noFill/>
        </p:spPr>
        <p:txBody>
          <a:bodyPr wrap="square" rtlCol="0">
            <a:spAutoFit/>
          </a:bodyPr>
          <a:lstStyle/>
          <a:p>
            <a:r>
              <a:rPr lang="en-US" sz="2800" dirty="0">
                <a:latin typeface="Calisto MT" panose="02040603050505030304" pitchFamily="18" charset="0"/>
              </a:rPr>
              <a:t>Solve each system.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lstStyle/>
          <a:p>
            <a:r>
              <a:rPr lang="en-US" dirty="0"/>
              <a:t>Example </a:t>
            </a:r>
          </a:p>
          <a:p>
            <a:pPr>
              <a:buNone/>
            </a:pPr>
            <a:endParaRPr lang="en-US" dirty="0"/>
          </a:p>
          <a:p>
            <a:pPr>
              <a:buNone/>
            </a:pPr>
            <a:endParaRPr lang="en-US" dirty="0"/>
          </a:p>
        </p:txBody>
      </p:sp>
      <p:graphicFrame>
        <p:nvGraphicFramePr>
          <p:cNvPr id="8" name="Content Placeholder 7"/>
          <p:cNvGraphicFramePr>
            <a:graphicFrameLocks noGrp="1" noChangeAspect="1"/>
          </p:cNvGraphicFramePr>
          <p:nvPr>
            <p:ph sz="quarter" idx="2"/>
            <p:extLst>
              <p:ext uri="{D42A27DB-BD31-4B8C-83A1-F6EECF244321}">
                <p14:modId xmlns:p14="http://schemas.microsoft.com/office/powerpoint/2010/main" val="1847844752"/>
              </p:ext>
            </p:extLst>
          </p:nvPr>
        </p:nvGraphicFramePr>
        <p:xfrm>
          <a:off x="1066800" y="2286000"/>
          <a:ext cx="1806575" cy="990600"/>
        </p:xfrm>
        <a:graphic>
          <a:graphicData uri="http://schemas.openxmlformats.org/presentationml/2006/ole">
            <mc:AlternateContent xmlns:mc="http://schemas.openxmlformats.org/markup-compatibility/2006">
              <mc:Choice xmlns:v="urn:schemas-microsoft-com:vml" Requires="v">
                <p:oleObj spid="_x0000_s34894" name="Equation" r:id="rId3" imgW="787320" imgH="431640" progId="Equation.3">
                  <p:embed/>
                </p:oleObj>
              </mc:Choice>
              <mc:Fallback>
                <p:oleObj name="Equation" r:id="rId3" imgW="787320" imgH="431640" progId="Equation.3">
                  <p:embed/>
                  <p:pic>
                    <p:nvPicPr>
                      <p:cNvPr id="0" name="Content Placeholder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286000"/>
                        <a:ext cx="180657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3"/>
          <p:cNvGraphicFramePr>
            <a:graphicFrameLocks noChangeAspect="1"/>
          </p:cNvGraphicFramePr>
          <p:nvPr/>
        </p:nvGraphicFramePr>
        <p:xfrm>
          <a:off x="6592888" y="2286000"/>
          <a:ext cx="1674812" cy="914400"/>
        </p:xfrm>
        <a:graphic>
          <a:graphicData uri="http://schemas.openxmlformats.org/presentationml/2006/ole">
            <mc:AlternateContent xmlns:mc="http://schemas.openxmlformats.org/markup-compatibility/2006">
              <mc:Choice xmlns:v="urn:schemas-microsoft-com:vml" Requires="v">
                <p:oleObj spid="_x0000_s34895" name="Equation" r:id="rId5" imgW="850680" imgH="431640" progId="Equation.3">
                  <p:embed/>
                </p:oleObj>
              </mc:Choice>
              <mc:Fallback>
                <p:oleObj name="Equation" r:id="rId5" imgW="850680" imgH="4316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2888" y="2286000"/>
                        <a:ext cx="167481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4"/>
          <p:cNvSpPr txBox="1">
            <a:spLocks/>
          </p:cNvSpPr>
          <p:nvPr/>
        </p:nvSpPr>
        <p:spPr>
          <a:xfrm>
            <a:off x="6096000" y="1600200"/>
            <a:ext cx="3886200" cy="4572000"/>
          </a:xfrm>
          <a:prstGeom prst="rect">
            <a:avLst/>
          </a:prstGeom>
        </p:spPr>
        <p:txBody>
          <a:bodyPr vert="horz">
            <a:normAutofit/>
          </a:bodyPr>
          <a:lstStyle/>
          <a:p>
            <a:pPr marL="320040" indent="-320040">
              <a:spcBef>
                <a:spcPts val="700"/>
              </a:spcBef>
              <a:buClr>
                <a:schemeClr val="accent2"/>
              </a:buClr>
              <a:buSzPct val="60000"/>
              <a:buFont typeface="Wingdings"/>
              <a:buChar char=""/>
              <a:defRPr/>
            </a:pPr>
            <a:r>
              <a:rPr lang="en-US" sz="2900" dirty="0"/>
              <a:t>Example </a:t>
            </a:r>
          </a:p>
          <a:p>
            <a:pPr marL="320040" indent="-320040">
              <a:spcBef>
                <a:spcPts val="700"/>
              </a:spcBef>
              <a:buClr>
                <a:schemeClr val="accent2"/>
              </a:buClr>
              <a:buSzPct val="60000"/>
              <a:defRPr/>
            </a:pPr>
            <a:endParaRPr lang="en-US" sz="2900" dirty="0"/>
          </a:p>
          <a:p>
            <a:pPr marL="320040" indent="-320040">
              <a:spcBef>
                <a:spcPts val="700"/>
              </a:spcBef>
              <a:buClr>
                <a:schemeClr val="accent2"/>
              </a:buClr>
              <a:buSzPct val="60000"/>
              <a:defRPr/>
            </a:pPr>
            <a:endParaRPr lang="en-US" sz="2900" dirty="0"/>
          </a:p>
        </p:txBody>
      </p:sp>
      <p:sp>
        <p:nvSpPr>
          <p:cNvPr id="9" name="Title 8">
            <a:extLst>
              <a:ext uri="{FF2B5EF4-FFF2-40B4-BE49-F238E27FC236}">
                <a16:creationId xmlns:a16="http://schemas.microsoft.com/office/drawing/2014/main" id="{04A078CC-0514-47C7-A8B0-67C330120342}"/>
              </a:ext>
            </a:extLst>
          </p:cNvPr>
          <p:cNvSpPr>
            <a:spLocks noGrp="1"/>
          </p:cNvSpPr>
          <p:nvPr>
            <p:ph type="title"/>
          </p:nvPr>
        </p:nvSpPr>
        <p:spPr>
          <a:xfrm>
            <a:off x="762000" y="152400"/>
            <a:ext cx="10871200" cy="990600"/>
          </a:xfrm>
        </p:spPr>
        <p:txBody>
          <a:bodyPr/>
          <a:lstStyle/>
          <a:p>
            <a:r>
              <a:rPr lang="en-US" dirty="0">
                <a:latin typeface="Elephant" panose="02020904090505020303" pitchFamily="18" charset="0"/>
              </a:rPr>
              <a:t>Examples:</a:t>
            </a:r>
          </a:p>
        </p:txBody>
      </p:sp>
      <p:sp>
        <p:nvSpPr>
          <p:cNvPr id="10" name="TextBox 9">
            <a:extLst>
              <a:ext uri="{FF2B5EF4-FFF2-40B4-BE49-F238E27FC236}">
                <a16:creationId xmlns:a16="http://schemas.microsoft.com/office/drawing/2014/main" id="{E517E5FB-8377-4B29-B1CB-E06D7E9DD254}"/>
              </a:ext>
            </a:extLst>
          </p:cNvPr>
          <p:cNvSpPr txBox="1"/>
          <p:nvPr/>
        </p:nvSpPr>
        <p:spPr>
          <a:xfrm>
            <a:off x="4114800" y="434823"/>
            <a:ext cx="7213600" cy="523220"/>
          </a:xfrm>
          <a:prstGeom prst="rect">
            <a:avLst/>
          </a:prstGeom>
          <a:noFill/>
        </p:spPr>
        <p:txBody>
          <a:bodyPr wrap="square" rtlCol="0">
            <a:spAutoFit/>
          </a:bodyPr>
          <a:lstStyle/>
          <a:p>
            <a:r>
              <a:rPr lang="en-US" sz="2800" dirty="0">
                <a:latin typeface="Calisto MT" panose="02040603050505030304" pitchFamily="18" charset="0"/>
              </a:rPr>
              <a:t>Solve each system.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3" name="Object 5"/>
          <p:cNvGraphicFramePr>
            <a:graphicFrameLocks noChangeAspect="1"/>
          </p:cNvGraphicFramePr>
          <p:nvPr>
            <p:extLst>
              <p:ext uri="{D42A27DB-BD31-4B8C-83A1-F6EECF244321}">
                <p14:modId xmlns:p14="http://schemas.microsoft.com/office/powerpoint/2010/main" val="3802857345"/>
              </p:ext>
            </p:extLst>
          </p:nvPr>
        </p:nvGraphicFramePr>
        <p:xfrm>
          <a:off x="873760" y="2286479"/>
          <a:ext cx="2552700" cy="1589088"/>
        </p:xfrm>
        <a:graphic>
          <a:graphicData uri="http://schemas.openxmlformats.org/presentationml/2006/ole">
            <mc:AlternateContent xmlns:mc="http://schemas.openxmlformats.org/markup-compatibility/2006">
              <mc:Choice xmlns:v="urn:schemas-microsoft-com:vml" Requires="v">
                <p:oleObj spid="_x0000_s45082" name="Equation" r:id="rId4" imgW="1143000" imgH="711000" progId="Equation.DSMT4">
                  <p:embed/>
                </p:oleObj>
              </mc:Choice>
              <mc:Fallback>
                <p:oleObj name="Equation" r:id="rId4" imgW="1143000" imgH="711000" progId="Equation.DSMT4">
                  <p:embed/>
                  <p:pic>
                    <p:nvPicPr>
                      <p:cNvPr id="17413"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3760" y="2286479"/>
                        <a:ext cx="2552700" cy="1589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4">
            <a:extLst>
              <a:ext uri="{FF2B5EF4-FFF2-40B4-BE49-F238E27FC236}">
                <a16:creationId xmlns:a16="http://schemas.microsoft.com/office/drawing/2014/main" id="{7AC05199-AB94-4124-9DBF-0FE1E8FCD6F3}"/>
              </a:ext>
            </a:extLst>
          </p:cNvPr>
          <p:cNvSpPr txBox="1">
            <a:spLocks/>
          </p:cNvSpPr>
          <p:nvPr/>
        </p:nvSpPr>
        <p:spPr>
          <a:xfrm>
            <a:off x="812800" y="1589567"/>
            <a:ext cx="5181600" cy="45720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a:t>Example </a:t>
            </a:r>
          </a:p>
          <a:p>
            <a:endParaRPr lang="en-US" dirty="0"/>
          </a:p>
        </p:txBody>
      </p:sp>
      <p:sp>
        <p:nvSpPr>
          <p:cNvPr id="12" name="Content Placeholder 5">
            <a:extLst>
              <a:ext uri="{FF2B5EF4-FFF2-40B4-BE49-F238E27FC236}">
                <a16:creationId xmlns:a16="http://schemas.microsoft.com/office/drawing/2014/main" id="{A25FFAB6-1BF6-4086-8D3A-8517821F6714}"/>
              </a:ext>
            </a:extLst>
          </p:cNvPr>
          <p:cNvSpPr txBox="1">
            <a:spLocks/>
          </p:cNvSpPr>
          <p:nvPr/>
        </p:nvSpPr>
        <p:spPr>
          <a:xfrm>
            <a:off x="6950710" y="1589567"/>
            <a:ext cx="5181600" cy="45720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Example </a:t>
            </a:r>
          </a:p>
        </p:txBody>
      </p:sp>
      <p:sp>
        <p:nvSpPr>
          <p:cNvPr id="13" name="Title 8">
            <a:extLst>
              <a:ext uri="{FF2B5EF4-FFF2-40B4-BE49-F238E27FC236}">
                <a16:creationId xmlns:a16="http://schemas.microsoft.com/office/drawing/2014/main" id="{0C7F1F7A-E0B8-4381-B408-3827A9BC50AD}"/>
              </a:ext>
            </a:extLst>
          </p:cNvPr>
          <p:cNvSpPr>
            <a:spLocks noGrp="1"/>
          </p:cNvSpPr>
          <p:nvPr>
            <p:ph type="title"/>
          </p:nvPr>
        </p:nvSpPr>
        <p:spPr>
          <a:xfrm>
            <a:off x="762000" y="152400"/>
            <a:ext cx="10871200" cy="990600"/>
          </a:xfrm>
        </p:spPr>
        <p:txBody>
          <a:bodyPr/>
          <a:lstStyle/>
          <a:p>
            <a:r>
              <a:rPr lang="en-US" dirty="0">
                <a:latin typeface="Elephant" panose="02020904090505020303" pitchFamily="18" charset="0"/>
              </a:rPr>
              <a:t>Examples:</a:t>
            </a:r>
          </a:p>
        </p:txBody>
      </p:sp>
      <p:sp>
        <p:nvSpPr>
          <p:cNvPr id="14" name="TextBox 13">
            <a:extLst>
              <a:ext uri="{FF2B5EF4-FFF2-40B4-BE49-F238E27FC236}">
                <a16:creationId xmlns:a16="http://schemas.microsoft.com/office/drawing/2014/main" id="{C1B146D4-D695-4CB2-837F-3E3EEF539940}"/>
              </a:ext>
            </a:extLst>
          </p:cNvPr>
          <p:cNvSpPr txBox="1"/>
          <p:nvPr/>
        </p:nvSpPr>
        <p:spPr>
          <a:xfrm>
            <a:off x="4114800" y="434823"/>
            <a:ext cx="7213600" cy="523220"/>
          </a:xfrm>
          <a:prstGeom prst="rect">
            <a:avLst/>
          </a:prstGeom>
          <a:noFill/>
        </p:spPr>
        <p:txBody>
          <a:bodyPr wrap="square" rtlCol="0">
            <a:spAutoFit/>
          </a:bodyPr>
          <a:lstStyle/>
          <a:p>
            <a:r>
              <a:rPr lang="en-US" sz="2800" dirty="0">
                <a:latin typeface="Calisto MT" panose="02040603050505030304" pitchFamily="18" charset="0"/>
              </a:rPr>
              <a:t>Solve each system.</a:t>
            </a:r>
          </a:p>
        </p:txBody>
      </p:sp>
      <p:graphicFrame>
        <p:nvGraphicFramePr>
          <p:cNvPr id="9" name="Object 5">
            <a:extLst>
              <a:ext uri="{FF2B5EF4-FFF2-40B4-BE49-F238E27FC236}">
                <a16:creationId xmlns:a16="http://schemas.microsoft.com/office/drawing/2014/main" id="{A72DFBA8-2BE8-4249-B853-B155E2809EAB}"/>
              </a:ext>
            </a:extLst>
          </p:cNvPr>
          <p:cNvGraphicFramePr>
            <a:graphicFrameLocks noChangeAspect="1"/>
          </p:cNvGraphicFramePr>
          <p:nvPr>
            <p:extLst>
              <p:ext uri="{D42A27DB-BD31-4B8C-83A1-F6EECF244321}">
                <p14:modId xmlns:p14="http://schemas.microsoft.com/office/powerpoint/2010/main" val="374125791"/>
              </p:ext>
            </p:extLst>
          </p:nvPr>
        </p:nvGraphicFramePr>
        <p:xfrm>
          <a:off x="6967122" y="2286479"/>
          <a:ext cx="1905000" cy="1317625"/>
        </p:xfrm>
        <a:graphic>
          <a:graphicData uri="http://schemas.openxmlformats.org/presentationml/2006/ole">
            <mc:AlternateContent xmlns:mc="http://schemas.openxmlformats.org/markup-compatibility/2006">
              <mc:Choice xmlns:v="urn:schemas-microsoft-com:vml" Requires="v">
                <p:oleObj spid="_x0000_s45083" name="Equation" r:id="rId6" imgW="1028254" imgH="710891" progId="Equation.DSMT4">
                  <p:embed/>
                </p:oleObj>
              </mc:Choice>
              <mc:Fallback>
                <p:oleObj name="Equation" r:id="rId6" imgW="1028254" imgH="710891" progId="Equation.DSMT4">
                  <p:embed/>
                  <p:pic>
                    <p:nvPicPr>
                      <p:cNvPr id="24581"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7122" y="2286479"/>
                        <a:ext cx="1905000" cy="1317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13354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dissolve">
                                      <p:cBhvr>
                                        <p:cTn id="7" dur="500"/>
                                        <p:tgtEl>
                                          <p:spTgt spid="174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a:extLst>
              <a:ext uri="{FF2B5EF4-FFF2-40B4-BE49-F238E27FC236}">
                <a16:creationId xmlns:a16="http://schemas.microsoft.com/office/drawing/2014/main" id="{163BC04E-78E1-4613-B67B-FA4C548F39BD}"/>
              </a:ext>
            </a:extLst>
          </p:cNvPr>
          <p:cNvGraphicFramePr>
            <a:graphicFrameLocks noChangeAspect="1"/>
          </p:cNvGraphicFramePr>
          <p:nvPr>
            <p:extLst>
              <p:ext uri="{D42A27DB-BD31-4B8C-83A1-F6EECF244321}">
                <p14:modId xmlns:p14="http://schemas.microsoft.com/office/powerpoint/2010/main" val="346104955"/>
              </p:ext>
            </p:extLst>
          </p:nvPr>
        </p:nvGraphicFramePr>
        <p:xfrm>
          <a:off x="8610600" y="2166143"/>
          <a:ext cx="2362200" cy="1557338"/>
        </p:xfrm>
        <a:graphic>
          <a:graphicData uri="http://schemas.openxmlformats.org/presentationml/2006/ole">
            <mc:AlternateContent xmlns:mc="http://schemas.openxmlformats.org/markup-compatibility/2006">
              <mc:Choice xmlns:v="urn:schemas-microsoft-com:vml" Requires="v">
                <p:oleObj spid="_x0000_s38964" name="Equation" r:id="rId4" imgW="1079032" imgH="710891" progId="Equation.DSMT4">
                  <p:embed/>
                </p:oleObj>
              </mc:Choice>
              <mc:Fallback>
                <p:oleObj name="Equation" r:id="rId4" imgW="1079032" imgH="710891" progId="Equation.DSMT4">
                  <p:embed/>
                  <p:pic>
                    <p:nvPicPr>
                      <p:cNvPr id="26629"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10600" y="2166143"/>
                        <a:ext cx="2362200" cy="155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5">
            <a:extLst>
              <a:ext uri="{FF2B5EF4-FFF2-40B4-BE49-F238E27FC236}">
                <a16:creationId xmlns:a16="http://schemas.microsoft.com/office/drawing/2014/main" id="{A048CB1A-48EC-4895-89F7-315F880D16BA}"/>
              </a:ext>
            </a:extLst>
          </p:cNvPr>
          <p:cNvGraphicFramePr>
            <a:graphicFrameLocks noChangeAspect="1"/>
          </p:cNvGraphicFramePr>
          <p:nvPr>
            <p:extLst>
              <p:ext uri="{D42A27DB-BD31-4B8C-83A1-F6EECF244321}">
                <p14:modId xmlns:p14="http://schemas.microsoft.com/office/powerpoint/2010/main" val="1325655880"/>
              </p:ext>
            </p:extLst>
          </p:nvPr>
        </p:nvGraphicFramePr>
        <p:xfrm>
          <a:off x="1447800" y="2290689"/>
          <a:ext cx="2667000" cy="1679575"/>
        </p:xfrm>
        <a:graphic>
          <a:graphicData uri="http://schemas.openxmlformats.org/presentationml/2006/ole">
            <mc:AlternateContent xmlns:mc="http://schemas.openxmlformats.org/markup-compatibility/2006">
              <mc:Choice xmlns:v="urn:schemas-microsoft-com:vml" Requires="v">
                <p:oleObj spid="_x0000_s38965" name="Equation" r:id="rId6" imgW="1129810" imgH="710891" progId="Equation.DSMT4">
                  <p:embed/>
                </p:oleObj>
              </mc:Choice>
              <mc:Fallback>
                <p:oleObj name="Equation" r:id="rId6" imgW="1129810" imgH="710891" progId="Equation.DSMT4">
                  <p:embed/>
                  <p:pic>
                    <p:nvPicPr>
                      <p:cNvPr id="22533"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2290689"/>
                        <a:ext cx="2667000" cy="167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8">
            <a:extLst>
              <a:ext uri="{FF2B5EF4-FFF2-40B4-BE49-F238E27FC236}">
                <a16:creationId xmlns:a16="http://schemas.microsoft.com/office/drawing/2014/main" id="{A88FE9D9-B071-4823-AE46-2623F547C099}"/>
              </a:ext>
            </a:extLst>
          </p:cNvPr>
          <p:cNvSpPr>
            <a:spLocks noGrp="1"/>
          </p:cNvSpPr>
          <p:nvPr>
            <p:ph type="title"/>
          </p:nvPr>
        </p:nvSpPr>
        <p:spPr>
          <a:xfrm>
            <a:off x="762000" y="152400"/>
            <a:ext cx="10871200" cy="990600"/>
          </a:xfrm>
        </p:spPr>
        <p:txBody>
          <a:bodyPr/>
          <a:lstStyle/>
          <a:p>
            <a:r>
              <a:rPr lang="en-US" dirty="0">
                <a:latin typeface="Elephant" panose="02020904090505020303" pitchFamily="18" charset="0"/>
              </a:rPr>
              <a:t>Examples:</a:t>
            </a:r>
          </a:p>
        </p:txBody>
      </p:sp>
      <p:sp>
        <p:nvSpPr>
          <p:cNvPr id="11" name="TextBox 10">
            <a:extLst>
              <a:ext uri="{FF2B5EF4-FFF2-40B4-BE49-F238E27FC236}">
                <a16:creationId xmlns:a16="http://schemas.microsoft.com/office/drawing/2014/main" id="{84C63D43-9172-4DD9-84C0-375333CB98FB}"/>
              </a:ext>
            </a:extLst>
          </p:cNvPr>
          <p:cNvSpPr txBox="1"/>
          <p:nvPr/>
        </p:nvSpPr>
        <p:spPr>
          <a:xfrm>
            <a:off x="4114800" y="434823"/>
            <a:ext cx="7213600" cy="523220"/>
          </a:xfrm>
          <a:prstGeom prst="rect">
            <a:avLst/>
          </a:prstGeom>
          <a:noFill/>
        </p:spPr>
        <p:txBody>
          <a:bodyPr wrap="square" rtlCol="0">
            <a:spAutoFit/>
          </a:bodyPr>
          <a:lstStyle/>
          <a:p>
            <a:r>
              <a:rPr lang="en-US" sz="2800" dirty="0">
                <a:latin typeface="Calisto MT" panose="02040603050505030304" pitchFamily="18" charset="0"/>
              </a:rPr>
              <a:t>Solve each system.</a:t>
            </a:r>
          </a:p>
        </p:txBody>
      </p:sp>
      <p:sp>
        <p:nvSpPr>
          <p:cNvPr id="13" name="Content Placeholder 10">
            <a:extLst>
              <a:ext uri="{FF2B5EF4-FFF2-40B4-BE49-F238E27FC236}">
                <a16:creationId xmlns:a16="http://schemas.microsoft.com/office/drawing/2014/main" id="{FCFBE562-2628-405A-902D-E83C97DF805B}"/>
              </a:ext>
            </a:extLst>
          </p:cNvPr>
          <p:cNvSpPr txBox="1">
            <a:spLocks/>
          </p:cNvSpPr>
          <p:nvPr/>
        </p:nvSpPr>
        <p:spPr>
          <a:xfrm>
            <a:off x="1676400" y="1610111"/>
            <a:ext cx="3886200" cy="45720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Example </a:t>
            </a:r>
          </a:p>
        </p:txBody>
      </p:sp>
      <p:sp>
        <p:nvSpPr>
          <p:cNvPr id="14" name="Content Placeholder 10">
            <a:extLst>
              <a:ext uri="{FF2B5EF4-FFF2-40B4-BE49-F238E27FC236}">
                <a16:creationId xmlns:a16="http://schemas.microsoft.com/office/drawing/2014/main" id="{15073F68-84E9-42FD-B998-729B28B8B5E4}"/>
              </a:ext>
            </a:extLst>
          </p:cNvPr>
          <p:cNvSpPr txBox="1">
            <a:spLocks/>
          </p:cNvSpPr>
          <p:nvPr/>
        </p:nvSpPr>
        <p:spPr>
          <a:xfrm>
            <a:off x="8886641" y="1605422"/>
            <a:ext cx="3886200" cy="4572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Example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D877B-9989-42C0-ACAF-7B22EA36A4B7}"/>
              </a:ext>
            </a:extLst>
          </p:cNvPr>
          <p:cNvSpPr>
            <a:spLocks noGrp="1"/>
          </p:cNvSpPr>
          <p:nvPr>
            <p:ph type="ctrTitle"/>
          </p:nvPr>
        </p:nvSpPr>
        <p:spPr>
          <a:xfrm>
            <a:off x="2286000" y="4038600"/>
            <a:ext cx="9499600" cy="1828800"/>
          </a:xfrm>
        </p:spPr>
        <p:txBody>
          <a:bodyPr/>
          <a:lstStyle/>
          <a:p>
            <a:pPr algn="r"/>
            <a:r>
              <a:rPr lang="en-US" dirty="0">
                <a:latin typeface="Elephant" panose="02020904090505020303" pitchFamily="18" charset="0"/>
              </a:rPr>
              <a:t>Systems of Equations: Any system</a:t>
            </a:r>
          </a:p>
        </p:txBody>
      </p:sp>
      <p:sp>
        <p:nvSpPr>
          <p:cNvPr id="3" name="Subtitle 2">
            <a:extLst>
              <a:ext uri="{FF2B5EF4-FFF2-40B4-BE49-F238E27FC236}">
                <a16:creationId xmlns:a16="http://schemas.microsoft.com/office/drawing/2014/main" id="{F973984E-4066-4735-B32B-4975CEA216A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52228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2B03-65CE-4347-B19B-D3FB9C921528}"/>
              </a:ext>
            </a:extLst>
          </p:cNvPr>
          <p:cNvSpPr>
            <a:spLocks noGrp="1"/>
          </p:cNvSpPr>
          <p:nvPr>
            <p:ph type="title"/>
          </p:nvPr>
        </p:nvSpPr>
        <p:spPr/>
        <p:txBody>
          <a:bodyPr>
            <a:normAutofit/>
          </a:bodyPr>
          <a:lstStyle/>
          <a:p>
            <a:r>
              <a:rPr lang="en-US" sz="4800" dirty="0">
                <a:latin typeface="Elephant" panose="02020904090505020303" pitchFamily="18" charset="0"/>
              </a:rPr>
              <a:t>Any System</a:t>
            </a:r>
          </a:p>
        </p:txBody>
      </p:sp>
      <p:sp>
        <p:nvSpPr>
          <p:cNvPr id="3" name="TextBox 2">
            <a:extLst>
              <a:ext uri="{FF2B5EF4-FFF2-40B4-BE49-F238E27FC236}">
                <a16:creationId xmlns:a16="http://schemas.microsoft.com/office/drawing/2014/main" id="{FE069AE5-3D60-44E2-84C7-627DED971822}"/>
              </a:ext>
            </a:extLst>
          </p:cNvPr>
          <p:cNvSpPr txBox="1"/>
          <p:nvPr/>
        </p:nvSpPr>
        <p:spPr>
          <a:xfrm>
            <a:off x="1981200" y="1981201"/>
            <a:ext cx="8458200" cy="2800767"/>
          </a:xfrm>
          <a:prstGeom prst="rect">
            <a:avLst/>
          </a:prstGeom>
          <a:noFill/>
        </p:spPr>
        <p:txBody>
          <a:bodyPr wrap="square" rtlCol="0">
            <a:spAutoFit/>
          </a:bodyPr>
          <a:lstStyle/>
          <a:p>
            <a:pPr algn="ctr"/>
            <a:r>
              <a:rPr lang="en-US" sz="4400" dirty="0">
                <a:latin typeface="Elephant" panose="02020904090505020303" pitchFamily="18" charset="0"/>
              </a:rPr>
              <a:t>REMEMBER……  </a:t>
            </a:r>
          </a:p>
          <a:p>
            <a:pPr algn="ctr"/>
            <a:r>
              <a:rPr lang="en-US" sz="4400" dirty="0">
                <a:latin typeface="Elephant" panose="02020904090505020303" pitchFamily="18" charset="0"/>
              </a:rPr>
              <a:t> The solution to a system of equations is the point or points of intersection!!!</a:t>
            </a:r>
          </a:p>
        </p:txBody>
      </p:sp>
    </p:spTree>
    <p:extLst>
      <p:ext uri="{BB962C8B-B14F-4D97-AF65-F5344CB8AC3E}">
        <p14:creationId xmlns:p14="http://schemas.microsoft.com/office/powerpoint/2010/main" val="278600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D5ACA-03AB-457D-8846-174CC5F75571}"/>
              </a:ext>
            </a:extLst>
          </p:cNvPr>
          <p:cNvSpPr>
            <a:spLocks noGrp="1"/>
          </p:cNvSpPr>
          <p:nvPr>
            <p:ph type="title"/>
          </p:nvPr>
        </p:nvSpPr>
        <p:spPr/>
        <p:txBody>
          <a:bodyPr>
            <a:normAutofit/>
          </a:bodyPr>
          <a:lstStyle/>
          <a:p>
            <a:r>
              <a:rPr lang="en-US" dirty="0">
                <a:latin typeface="Elephant" panose="02020904090505020303" pitchFamily="18" charset="0"/>
              </a:rPr>
              <a:t>Solving ANY system using a graph:</a:t>
            </a:r>
          </a:p>
        </p:txBody>
      </p:sp>
      <p:sp>
        <p:nvSpPr>
          <p:cNvPr id="3" name="TextBox 2">
            <a:extLst>
              <a:ext uri="{FF2B5EF4-FFF2-40B4-BE49-F238E27FC236}">
                <a16:creationId xmlns:a16="http://schemas.microsoft.com/office/drawing/2014/main" id="{D88B4706-8E5D-44E0-8116-730EE79F15C7}"/>
              </a:ext>
            </a:extLst>
          </p:cNvPr>
          <p:cNvSpPr txBox="1"/>
          <p:nvPr/>
        </p:nvSpPr>
        <p:spPr>
          <a:xfrm>
            <a:off x="76200" y="1524000"/>
            <a:ext cx="11963400" cy="5293757"/>
          </a:xfrm>
          <a:prstGeom prst="rect">
            <a:avLst/>
          </a:prstGeom>
          <a:noFill/>
        </p:spPr>
        <p:txBody>
          <a:bodyPr wrap="square" rtlCol="0">
            <a:spAutoFit/>
          </a:bodyPr>
          <a:lstStyle/>
          <a:p>
            <a:pPr marL="742950" indent="-742950">
              <a:buAutoNum type="arabicPeriod"/>
            </a:pPr>
            <a:r>
              <a:rPr lang="en-US" sz="2600" dirty="0">
                <a:latin typeface="Calisto MT" panose="02040603050505030304" pitchFamily="18" charset="0"/>
              </a:rPr>
              <a:t>Make sure each equation is in the form y=</a:t>
            </a:r>
          </a:p>
          <a:p>
            <a:pPr marL="742950" indent="-742950">
              <a:buAutoNum type="arabicPeriod"/>
            </a:pPr>
            <a:r>
              <a:rPr lang="en-US" sz="2600" dirty="0">
                <a:latin typeface="Calisto MT" panose="02040603050505030304" pitchFamily="18" charset="0"/>
              </a:rPr>
              <a:t>Click y= on the calculator and put one equation in y</a:t>
            </a:r>
            <a:r>
              <a:rPr lang="en-US" sz="2600" baseline="-25000" dirty="0">
                <a:latin typeface="Calisto MT" panose="02040603050505030304" pitchFamily="18" charset="0"/>
              </a:rPr>
              <a:t>1</a:t>
            </a:r>
            <a:r>
              <a:rPr lang="en-US" sz="2600" dirty="0">
                <a:latin typeface="Calisto MT" panose="02040603050505030304" pitchFamily="18" charset="0"/>
              </a:rPr>
              <a:t> and the other equation in y</a:t>
            </a:r>
            <a:r>
              <a:rPr lang="en-US" sz="2600" baseline="-25000" dirty="0">
                <a:latin typeface="Calisto MT" panose="02040603050505030304" pitchFamily="18" charset="0"/>
              </a:rPr>
              <a:t>2</a:t>
            </a:r>
            <a:endParaRPr lang="en-US" sz="2600" dirty="0">
              <a:latin typeface="Calisto MT" panose="02040603050505030304" pitchFamily="18" charset="0"/>
            </a:endParaRPr>
          </a:p>
          <a:p>
            <a:pPr marL="742950" indent="-742950">
              <a:buAutoNum type="arabicPeriod"/>
            </a:pPr>
            <a:r>
              <a:rPr lang="en-US" sz="2600" dirty="0">
                <a:latin typeface="Calisto MT" panose="02040603050505030304" pitchFamily="18" charset="0"/>
              </a:rPr>
              <a:t>Click graph to look at the graph and see how many solutions you have. If the equations hit one another one time, you have one solution. If they hit twice, you have two solutions....</a:t>
            </a:r>
          </a:p>
          <a:p>
            <a:pPr marL="742950" indent="-742950">
              <a:buAutoNum type="arabicPeriod"/>
            </a:pPr>
            <a:r>
              <a:rPr lang="en-US" sz="2600" dirty="0">
                <a:latin typeface="Calisto MT" panose="02040603050505030304" pitchFamily="18" charset="0"/>
              </a:rPr>
              <a:t>Click “</a:t>
            </a:r>
            <a:r>
              <a:rPr lang="en-US" sz="2600" dirty="0" err="1">
                <a:latin typeface="Calisto MT" panose="02040603050505030304" pitchFamily="18" charset="0"/>
              </a:rPr>
              <a:t>calc</a:t>
            </a:r>
            <a:r>
              <a:rPr lang="en-US" sz="2600" dirty="0">
                <a:latin typeface="Calisto MT" panose="02040603050505030304" pitchFamily="18" charset="0"/>
              </a:rPr>
              <a:t>”, (2</a:t>
            </a:r>
            <a:r>
              <a:rPr lang="en-US" sz="2600" baseline="30000" dirty="0">
                <a:latin typeface="Calisto MT" panose="02040603050505030304" pitchFamily="18" charset="0"/>
              </a:rPr>
              <a:t>nd</a:t>
            </a:r>
            <a:r>
              <a:rPr lang="en-US" sz="2600" dirty="0">
                <a:latin typeface="Calisto MT" panose="02040603050505030304" pitchFamily="18" charset="0"/>
              </a:rPr>
              <a:t> &amp; trace) and select #5 which is intersect. </a:t>
            </a:r>
          </a:p>
          <a:p>
            <a:pPr marL="742950" indent="-742950">
              <a:buAutoNum type="arabicPeriod"/>
            </a:pPr>
            <a:r>
              <a:rPr lang="en-US" sz="2600" dirty="0">
                <a:latin typeface="Calisto MT" panose="02040603050505030304" pitchFamily="18" charset="0"/>
              </a:rPr>
              <a:t>The graph appears with a cursor on it, hit enter three times. The solution is at the bottom of the screen. (You will repeat this process to find more solutions.</a:t>
            </a:r>
          </a:p>
          <a:p>
            <a:pPr marL="742950" indent="-742950">
              <a:buAutoNum type="arabicPeriod"/>
            </a:pPr>
            <a:r>
              <a:rPr lang="en-US" sz="2600" dirty="0">
                <a:latin typeface="Calisto MT" panose="02040603050505030304" pitchFamily="18" charset="0"/>
              </a:rPr>
              <a:t>To find another solution, click “</a:t>
            </a:r>
            <a:r>
              <a:rPr lang="en-US" sz="2600" dirty="0" err="1">
                <a:latin typeface="Calisto MT" panose="02040603050505030304" pitchFamily="18" charset="0"/>
              </a:rPr>
              <a:t>calc</a:t>
            </a:r>
            <a:r>
              <a:rPr lang="en-US" sz="2600" dirty="0">
                <a:latin typeface="Calisto MT" panose="02040603050505030304" pitchFamily="18" charset="0"/>
              </a:rPr>
              <a:t>”, #5. This time you must move your cursor to the other point using the left and right arrows. Then hit enter three times. The other solution will be at the bottom of the screen. </a:t>
            </a:r>
          </a:p>
          <a:p>
            <a:pPr marL="742950" indent="-742950">
              <a:buAutoNum type="arabicPeriod"/>
            </a:pPr>
            <a:r>
              <a:rPr lang="en-US" sz="2600" dirty="0">
                <a:latin typeface="Calisto MT" panose="02040603050505030304" pitchFamily="18" charset="0"/>
              </a:rPr>
              <a:t>Express your solutions as ordered pairs: (x, y)</a:t>
            </a:r>
          </a:p>
        </p:txBody>
      </p:sp>
    </p:spTree>
    <p:extLst>
      <p:ext uri="{BB962C8B-B14F-4D97-AF65-F5344CB8AC3E}">
        <p14:creationId xmlns:p14="http://schemas.microsoft.com/office/powerpoint/2010/main" val="2034263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F4AFABA-9CE6-4D27-8376-78E7D8EC5EAD}"/>
              </a:ext>
            </a:extLst>
          </p:cNvPr>
          <p:cNvSpPr>
            <a:spLocks noGrp="1"/>
          </p:cNvSpPr>
          <p:nvPr>
            <p:ph type="title"/>
          </p:nvPr>
        </p:nvSpPr>
        <p:spPr/>
        <p:txBody>
          <a:bodyPr>
            <a:normAutofit/>
          </a:bodyPr>
          <a:lstStyle/>
          <a:p>
            <a:r>
              <a:rPr lang="en-US" sz="4800" dirty="0">
                <a:latin typeface="Elephant" panose="02020904090505020303" pitchFamily="18" charset="0"/>
              </a:rPr>
              <a:t>Any System</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139C361-7A09-4436-A9FA-8AF0251A99D3}"/>
                  </a:ext>
                </a:extLst>
              </p:cNvPr>
              <p:cNvSpPr txBox="1"/>
              <p:nvPr/>
            </p:nvSpPr>
            <p:spPr>
              <a:xfrm>
                <a:off x="685800" y="1600200"/>
                <a:ext cx="10998200" cy="5717655"/>
              </a:xfrm>
              <a:prstGeom prst="rect">
                <a:avLst/>
              </a:prstGeom>
              <a:noFill/>
            </p:spPr>
            <p:txBody>
              <a:bodyPr wrap="square" rtlCol="0">
                <a:spAutoFit/>
              </a:bodyPr>
              <a:lstStyle/>
              <a:p>
                <a:r>
                  <a:rPr lang="en-US" sz="3200" dirty="0"/>
                  <a:t>1.   </a:t>
                </a:r>
                <a14:m>
                  <m:oMath xmlns:m="http://schemas.openxmlformats.org/officeDocument/2006/math">
                    <m:d>
                      <m:dPr>
                        <m:begChr m:val="{"/>
                        <m:endChr m:val=""/>
                        <m:ctrlPr>
                          <a:rPr lang="en-US" sz="3200" i="1">
                            <a:latin typeface="Cambria Math" panose="02040503050406030204" pitchFamily="18" charset="0"/>
                          </a:rPr>
                        </m:ctrlPr>
                      </m:dPr>
                      <m:e>
                        <m:eqArr>
                          <m:eqArrPr>
                            <m:ctrlPr>
                              <a:rPr lang="en-US" sz="3200" i="1">
                                <a:latin typeface="Cambria Math" panose="02040503050406030204" pitchFamily="18" charset="0"/>
                              </a:rPr>
                            </m:ctrlPr>
                          </m:eqArrPr>
                          <m:e>
                            <m:r>
                              <a:rPr lang="en-US" sz="3200" i="1">
                                <a:latin typeface="Cambria Math" panose="02040503050406030204" pitchFamily="18" charset="0"/>
                              </a:rPr>
                              <m:t>𝑦</m:t>
                            </m:r>
                            <m:r>
                              <a:rPr lang="en-US" sz="3200" i="1">
                                <a:latin typeface="Cambria Math" panose="02040503050406030204" pitchFamily="18" charset="0"/>
                              </a:rPr>
                              <m:t>=</m:t>
                            </m:r>
                            <m:sSup>
                              <m:sSupPr>
                                <m:ctrlPr>
                                  <a:rPr lang="en-US" sz="3200" i="1">
                                    <a:latin typeface="Cambria Math" panose="02040503050406030204" pitchFamily="18" charset="0"/>
                                  </a:rPr>
                                </m:ctrlPr>
                              </m:sSupPr>
                              <m:e>
                                <m:r>
                                  <a:rPr lang="en-US" sz="3200" i="1">
                                    <a:latin typeface="Cambria Math" panose="02040503050406030204" pitchFamily="18" charset="0"/>
                                  </a:rPr>
                                  <m:t>𝑥</m:t>
                                </m:r>
                              </m:e>
                              <m:sup>
                                <m:r>
                                  <a:rPr lang="en-US" sz="3200" i="1">
                                    <a:latin typeface="Cambria Math" panose="02040503050406030204" pitchFamily="18" charset="0"/>
                                  </a:rPr>
                                  <m:t>2</m:t>
                                </m:r>
                              </m:sup>
                            </m:sSup>
                            <m:r>
                              <a:rPr lang="en-US" sz="3200" i="1">
                                <a:latin typeface="Cambria Math" panose="02040503050406030204" pitchFamily="18" charset="0"/>
                              </a:rPr>
                              <m:t>+7</m:t>
                            </m:r>
                            <m:r>
                              <a:rPr lang="en-US" sz="3200" i="1">
                                <a:latin typeface="Cambria Math" panose="02040503050406030204" pitchFamily="18" charset="0"/>
                              </a:rPr>
                              <m:t>𝑥</m:t>
                            </m:r>
                            <m:r>
                              <a:rPr lang="en-US" sz="3200" i="1">
                                <a:latin typeface="Cambria Math" panose="02040503050406030204" pitchFamily="18" charset="0"/>
                              </a:rPr>
                              <m:t>+3</m:t>
                            </m:r>
                          </m:e>
                          <m:e>
                            <m:r>
                              <a:rPr lang="en-US" sz="3200" i="1">
                                <a:latin typeface="Cambria Math" panose="02040503050406030204" pitchFamily="18" charset="0"/>
                              </a:rPr>
                              <m:t>𝑦</m:t>
                            </m:r>
                            <m:r>
                              <a:rPr lang="en-US" sz="3200" i="1">
                                <a:latin typeface="Cambria Math" panose="02040503050406030204" pitchFamily="18" charset="0"/>
                              </a:rPr>
                              <m:t>=</m:t>
                            </m:r>
                            <m:r>
                              <a:rPr lang="en-US" sz="3200" i="1">
                                <a:latin typeface="Cambria Math" panose="02040503050406030204" pitchFamily="18" charset="0"/>
                              </a:rPr>
                              <m:t>𝑥</m:t>
                            </m:r>
                            <m:r>
                              <a:rPr lang="en-US" sz="3200" i="1">
                                <a:latin typeface="Cambria Math" panose="02040503050406030204" pitchFamily="18" charset="0"/>
                              </a:rPr>
                              <m:t>−5</m:t>
                            </m:r>
                          </m:e>
                        </m:eqArr>
                      </m:e>
                    </m:d>
                  </m:oMath>
                </a14:m>
                <a:r>
                  <a:rPr lang="en-US" sz="3200" dirty="0"/>
                  <a:t> 			2.    </a:t>
                </a:r>
                <a14:m>
                  <m:oMath xmlns:m="http://schemas.openxmlformats.org/officeDocument/2006/math">
                    <m:d>
                      <m:dPr>
                        <m:begChr m:val="{"/>
                        <m:endChr m:val=""/>
                        <m:ctrlPr>
                          <a:rPr lang="en-US" sz="3200" i="1">
                            <a:latin typeface="Cambria Math" panose="02040503050406030204" pitchFamily="18" charset="0"/>
                          </a:rPr>
                        </m:ctrlPr>
                      </m:dPr>
                      <m:e>
                        <m:eqArr>
                          <m:eqArrPr>
                            <m:ctrlPr>
                              <a:rPr lang="en-US" sz="3200" i="1">
                                <a:latin typeface="Cambria Math" panose="02040503050406030204" pitchFamily="18" charset="0"/>
                              </a:rPr>
                            </m:ctrlPr>
                          </m:eqArrPr>
                          <m:e>
                            <m:r>
                              <a:rPr lang="en-US" sz="3200" i="1">
                                <a:latin typeface="Cambria Math" panose="02040503050406030204" pitchFamily="18" charset="0"/>
                              </a:rPr>
                              <m:t>𝑦</m:t>
                            </m:r>
                            <m:r>
                              <a:rPr lang="en-US" sz="3200" i="1">
                                <a:latin typeface="Cambria Math" panose="02040503050406030204" pitchFamily="18" charset="0"/>
                              </a:rPr>
                              <m:t>=</m:t>
                            </m:r>
                            <m:sSup>
                              <m:sSupPr>
                                <m:ctrlPr>
                                  <a:rPr lang="en-US" sz="3200" i="1">
                                    <a:latin typeface="Cambria Math" panose="02040503050406030204" pitchFamily="18" charset="0"/>
                                  </a:rPr>
                                </m:ctrlPr>
                              </m:sSupPr>
                              <m:e>
                                <m:r>
                                  <a:rPr lang="en-US" sz="3200" i="1">
                                    <a:latin typeface="Cambria Math" panose="02040503050406030204" pitchFamily="18" charset="0"/>
                                  </a:rPr>
                                  <m:t>𝑥</m:t>
                                </m:r>
                              </m:e>
                              <m:sup>
                                <m:r>
                                  <a:rPr lang="en-US" sz="3200" i="1">
                                    <a:latin typeface="Cambria Math" panose="02040503050406030204" pitchFamily="18" charset="0"/>
                                  </a:rPr>
                                  <m:t>2</m:t>
                                </m:r>
                              </m:sup>
                            </m:sSup>
                            <m:r>
                              <a:rPr lang="en-US" sz="3200" i="1">
                                <a:latin typeface="Cambria Math" panose="02040503050406030204" pitchFamily="18" charset="0"/>
                              </a:rPr>
                              <m:t>−3</m:t>
                            </m:r>
                            <m:r>
                              <a:rPr lang="en-US" sz="3200" i="1">
                                <a:latin typeface="Cambria Math" panose="02040503050406030204" pitchFamily="18" charset="0"/>
                              </a:rPr>
                              <m:t>𝑥</m:t>
                            </m:r>
                            <m:r>
                              <a:rPr lang="en-US" sz="3200" i="1">
                                <a:latin typeface="Cambria Math" panose="02040503050406030204" pitchFamily="18" charset="0"/>
                              </a:rPr>
                              <m:t>−6</m:t>
                            </m:r>
                          </m:e>
                          <m:e>
                            <m:r>
                              <a:rPr lang="en-US" sz="3200" i="1">
                                <a:latin typeface="Cambria Math" panose="02040503050406030204" pitchFamily="18" charset="0"/>
                              </a:rPr>
                              <m:t>𝑦</m:t>
                            </m:r>
                            <m:r>
                              <a:rPr lang="en-US" sz="3200" i="1">
                                <a:latin typeface="Cambria Math" panose="02040503050406030204" pitchFamily="18" charset="0"/>
                              </a:rPr>
                              <m:t>=−7</m:t>
                            </m:r>
                            <m:r>
                              <a:rPr lang="en-US" sz="3200" i="1">
                                <a:latin typeface="Cambria Math" panose="02040503050406030204" pitchFamily="18" charset="0"/>
                              </a:rPr>
                              <m:t>𝑥</m:t>
                            </m:r>
                            <m:r>
                              <a:rPr lang="en-US" sz="3200" i="1">
                                <a:latin typeface="Cambria Math" panose="02040503050406030204" pitchFamily="18" charset="0"/>
                              </a:rPr>
                              <m:t>+6</m:t>
                            </m:r>
                          </m:e>
                        </m:eqArr>
                      </m:e>
                    </m:d>
                  </m:oMath>
                </a14:m>
                <a:r>
                  <a:rPr lang="en-US" sz="3200" dirty="0"/>
                  <a:t> </a:t>
                </a:r>
              </a:p>
              <a:p>
                <a:endParaRPr lang="en-US" sz="3200" dirty="0"/>
              </a:p>
              <a:p>
                <a:endParaRPr lang="en-US" sz="3200" dirty="0"/>
              </a:p>
              <a:p>
                <a:endParaRPr lang="en-US" sz="3200" dirty="0"/>
              </a:p>
              <a:p>
                <a:r>
                  <a:rPr lang="en-US" sz="3200" dirty="0"/>
                  <a:t>3.   </a:t>
                </a:r>
                <a14:m>
                  <m:oMath xmlns:m="http://schemas.openxmlformats.org/officeDocument/2006/math">
                    <m:d>
                      <m:dPr>
                        <m:begChr m:val="{"/>
                        <m:endChr m:val=""/>
                        <m:ctrlPr>
                          <a:rPr lang="en-US" sz="3200" i="1">
                            <a:latin typeface="Cambria Math" panose="02040503050406030204" pitchFamily="18" charset="0"/>
                          </a:rPr>
                        </m:ctrlPr>
                      </m:dPr>
                      <m:e>
                        <m:eqArr>
                          <m:eqArrPr>
                            <m:ctrlPr>
                              <a:rPr lang="en-US" sz="3200" i="1">
                                <a:latin typeface="Cambria Math" panose="02040503050406030204" pitchFamily="18" charset="0"/>
                              </a:rPr>
                            </m:ctrlPr>
                          </m:eqArrPr>
                          <m:e>
                            <m:r>
                              <a:rPr lang="en-US" sz="3200" i="1">
                                <a:latin typeface="Cambria Math" panose="02040503050406030204" pitchFamily="18" charset="0"/>
                              </a:rPr>
                              <m:t>𝑦</m:t>
                            </m:r>
                            <m:r>
                              <a:rPr lang="en-US" sz="3200" i="1">
                                <a:latin typeface="Cambria Math" panose="02040503050406030204" pitchFamily="18" charset="0"/>
                              </a:rPr>
                              <m:t>=</m:t>
                            </m:r>
                            <m:sSup>
                              <m:sSupPr>
                                <m:ctrlPr>
                                  <a:rPr lang="en-US" sz="3200" i="1">
                                    <a:latin typeface="Cambria Math" panose="02040503050406030204" pitchFamily="18" charset="0"/>
                                  </a:rPr>
                                </m:ctrlPr>
                              </m:sSupPr>
                              <m:e>
                                <m:r>
                                  <a:rPr lang="en-US" sz="3200" i="1">
                                    <a:latin typeface="Cambria Math" panose="02040503050406030204" pitchFamily="18" charset="0"/>
                                  </a:rPr>
                                  <m:t>𝑥</m:t>
                                </m:r>
                              </m:e>
                              <m:sup>
                                <m:r>
                                  <a:rPr lang="en-US" sz="3200" i="1">
                                    <a:latin typeface="Cambria Math" panose="02040503050406030204" pitchFamily="18" charset="0"/>
                                  </a:rPr>
                                  <m:t>2</m:t>
                                </m:r>
                              </m:sup>
                            </m:sSup>
                            <m:r>
                              <a:rPr lang="en-US" sz="3200" i="1">
                                <a:latin typeface="Cambria Math" panose="02040503050406030204" pitchFamily="18" charset="0"/>
                              </a:rPr>
                              <m:t>+2</m:t>
                            </m:r>
                            <m:r>
                              <a:rPr lang="en-US" sz="3200" i="1">
                                <a:latin typeface="Cambria Math" panose="02040503050406030204" pitchFamily="18" charset="0"/>
                              </a:rPr>
                              <m:t>𝑥</m:t>
                            </m:r>
                            <m:r>
                              <a:rPr lang="en-US" sz="3200" i="1">
                                <a:latin typeface="Cambria Math" panose="02040503050406030204" pitchFamily="18" charset="0"/>
                              </a:rPr>
                              <m:t>+4</m:t>
                            </m:r>
                          </m:e>
                          <m:e>
                            <m:r>
                              <a:rPr lang="en-US" sz="3200" i="1">
                                <a:latin typeface="Cambria Math" panose="02040503050406030204" pitchFamily="18" charset="0"/>
                              </a:rPr>
                              <m:t>𝑦</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1</m:t>
                                </m:r>
                              </m:num>
                              <m:den>
                                <m:r>
                                  <a:rPr lang="en-US" sz="3200" i="1">
                                    <a:latin typeface="Cambria Math" panose="02040503050406030204" pitchFamily="18" charset="0"/>
                                  </a:rPr>
                                  <m:t>2</m:t>
                                </m:r>
                              </m:den>
                            </m:f>
                            <m:r>
                              <a:rPr lang="en-US" sz="3200" i="1">
                                <a:latin typeface="Cambria Math" panose="02040503050406030204" pitchFamily="18" charset="0"/>
                              </a:rPr>
                              <m:t>𝑥</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5</m:t>
                                </m:r>
                              </m:num>
                              <m:den>
                                <m:r>
                                  <a:rPr lang="en-US" sz="3200" i="1">
                                    <a:latin typeface="Cambria Math" panose="02040503050406030204" pitchFamily="18" charset="0"/>
                                  </a:rPr>
                                  <m:t>2</m:t>
                                </m:r>
                              </m:den>
                            </m:f>
                          </m:e>
                        </m:eqArr>
                      </m:e>
                    </m:d>
                  </m:oMath>
                </a14:m>
                <a:r>
                  <a:rPr lang="en-US" sz="3200" dirty="0"/>
                  <a:t>			4.    </a:t>
                </a:r>
                <a14:m>
                  <m:oMath xmlns:m="http://schemas.openxmlformats.org/officeDocument/2006/math">
                    <m:d>
                      <m:dPr>
                        <m:begChr m:val="{"/>
                        <m:endChr m:val=""/>
                        <m:ctrlPr>
                          <a:rPr lang="en-US" sz="3200" i="1">
                            <a:latin typeface="Cambria Math" panose="02040503050406030204" pitchFamily="18" charset="0"/>
                          </a:rPr>
                        </m:ctrlPr>
                      </m:dPr>
                      <m:e>
                        <m:eqArr>
                          <m:eqArrPr>
                            <m:ctrlPr>
                              <a:rPr lang="en-US" sz="3200" i="1">
                                <a:latin typeface="Cambria Math" panose="02040503050406030204" pitchFamily="18" charset="0"/>
                              </a:rPr>
                            </m:ctrlPr>
                          </m:eqArrPr>
                          <m:e>
                            <m:r>
                              <a:rPr lang="en-US" sz="3200" i="1">
                                <a:latin typeface="Cambria Math" panose="02040503050406030204" pitchFamily="18" charset="0"/>
                              </a:rPr>
                              <m:t>𝑦</m:t>
                            </m:r>
                            <m:r>
                              <a:rPr lang="en-US" sz="3200" i="1">
                                <a:latin typeface="Cambria Math" panose="02040503050406030204" pitchFamily="18" charset="0"/>
                              </a:rPr>
                              <m:t>=3</m:t>
                            </m:r>
                            <m:d>
                              <m:dPr>
                                <m:begChr m:val="|"/>
                                <m:endChr m:val="|"/>
                                <m:ctrlPr>
                                  <a:rPr lang="en-US" sz="3200" b="0" i="1" smtClean="0">
                                    <a:latin typeface="Cambria Math" panose="02040503050406030204" pitchFamily="18" charset="0"/>
                                  </a:rPr>
                                </m:ctrlPr>
                              </m:dPr>
                              <m:e>
                                <m:r>
                                  <a:rPr lang="en-US" sz="3200" b="0" i="1" smtClean="0">
                                    <a:latin typeface="Cambria Math" panose="02040503050406030204" pitchFamily="18" charset="0"/>
                                  </a:rPr>
                                  <m:t>𝑥</m:t>
                                </m:r>
                                <m:r>
                                  <a:rPr lang="en-US" sz="3200" b="0" i="1" smtClean="0">
                                    <a:latin typeface="Cambria Math" panose="02040503050406030204" pitchFamily="18" charset="0"/>
                                  </a:rPr>
                                  <m:t>+2</m:t>
                                </m:r>
                              </m:e>
                            </m:d>
                            <m:r>
                              <a:rPr lang="en-US" sz="3200" b="0" i="1" smtClean="0">
                                <a:latin typeface="Cambria Math" panose="02040503050406030204" pitchFamily="18" charset="0"/>
                              </a:rPr>
                              <m:t>−5</m:t>
                            </m:r>
                          </m:e>
                          <m:e>
                            <m:r>
                              <a:rPr lang="en-US" sz="3200" i="1">
                                <a:latin typeface="Cambria Math" panose="02040503050406030204" pitchFamily="18" charset="0"/>
                              </a:rPr>
                              <m:t>𝑦</m:t>
                            </m:r>
                            <m:r>
                              <a:rPr lang="en-US" sz="3200" i="1">
                                <a:latin typeface="Cambria Math" panose="02040503050406030204" pitchFamily="18" charset="0"/>
                              </a:rPr>
                              <m:t>=</m:t>
                            </m:r>
                            <m:r>
                              <a:rPr lang="en-US" sz="3200" i="1">
                                <a:latin typeface="Cambria Math" panose="02040503050406030204" pitchFamily="18" charset="0"/>
                              </a:rPr>
                              <m:t>𝑥</m:t>
                            </m:r>
                            <m:r>
                              <a:rPr lang="en-US" sz="3200" b="0" i="1" smtClean="0">
                                <a:latin typeface="Cambria Math" panose="02040503050406030204" pitchFamily="18" charset="0"/>
                              </a:rPr>
                              <m:t>+1</m:t>
                            </m:r>
                          </m:e>
                        </m:eqArr>
                      </m:e>
                    </m:d>
                  </m:oMath>
                </a14:m>
                <a:endParaRPr lang="en-US" sz="3200" dirty="0"/>
              </a:p>
              <a:p>
                <a:endParaRPr lang="en-US" sz="3200" dirty="0"/>
              </a:p>
              <a:p>
                <a:endParaRPr lang="en-US" sz="3200" dirty="0"/>
              </a:p>
              <a:p>
                <a:endParaRPr lang="en-US" sz="3200" dirty="0"/>
              </a:p>
            </p:txBody>
          </p:sp>
        </mc:Choice>
        <mc:Fallback xmlns="">
          <p:sp>
            <p:nvSpPr>
              <p:cNvPr id="5" name="TextBox 4">
                <a:extLst>
                  <a:ext uri="{FF2B5EF4-FFF2-40B4-BE49-F238E27FC236}">
                    <a16:creationId xmlns:a16="http://schemas.microsoft.com/office/drawing/2014/main" id="{F139C361-7A09-4436-A9FA-8AF0251A99D3}"/>
                  </a:ext>
                </a:extLst>
              </p:cNvPr>
              <p:cNvSpPr txBox="1">
                <a:spLocks noRot="1" noChangeAspect="1" noMove="1" noResize="1" noEditPoints="1" noAdjustHandles="1" noChangeArrowheads="1" noChangeShapeType="1" noTextEdit="1"/>
              </p:cNvSpPr>
              <p:nvPr/>
            </p:nvSpPr>
            <p:spPr>
              <a:xfrm>
                <a:off x="685800" y="1600200"/>
                <a:ext cx="10998200" cy="5717655"/>
              </a:xfrm>
              <a:prstGeom prst="rect">
                <a:avLst/>
              </a:prstGeom>
              <a:blipFill>
                <a:blip r:embed="rId2"/>
                <a:stretch>
                  <a:fillRect l="-1441"/>
                </a:stretch>
              </a:blipFill>
            </p:spPr>
            <p:txBody>
              <a:bodyPr/>
              <a:lstStyle/>
              <a:p>
                <a:r>
                  <a:rPr lang="en-US">
                    <a:noFill/>
                  </a:rPr>
                  <a:t> </a:t>
                </a:r>
              </a:p>
            </p:txBody>
          </p:sp>
        </mc:Fallback>
      </mc:AlternateContent>
    </p:spTree>
    <p:extLst>
      <p:ext uri="{BB962C8B-B14F-4D97-AF65-F5344CB8AC3E}">
        <p14:creationId xmlns:p14="http://schemas.microsoft.com/office/powerpoint/2010/main" val="2815230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E814-7B78-45E0-B6DB-C590032A2A85}"/>
              </a:ext>
            </a:extLst>
          </p:cNvPr>
          <p:cNvSpPr>
            <a:spLocks noGrp="1"/>
          </p:cNvSpPr>
          <p:nvPr>
            <p:ph type="title"/>
          </p:nvPr>
        </p:nvSpPr>
        <p:spPr/>
        <p:txBody>
          <a:bodyPr/>
          <a:lstStyle/>
          <a:p>
            <a:r>
              <a:rPr lang="en-US" dirty="0">
                <a:latin typeface="Elephant" panose="02020904090505020303" pitchFamily="18" charset="0"/>
              </a:rPr>
              <a:t>YOU TRY:</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39F0464D-7F7D-42AF-87C2-6380E80C9082}"/>
                  </a:ext>
                </a:extLst>
              </p:cNvPr>
              <p:cNvSpPr/>
              <p:nvPr/>
            </p:nvSpPr>
            <p:spPr>
              <a:xfrm>
                <a:off x="1359879" y="1743071"/>
                <a:ext cx="2614242" cy="12714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a:latin typeface="Cambria Math" panose="02040503050406030204" pitchFamily="18" charset="0"/>
                                </a:rPr>
                                <m:t>&amp;</m:t>
                              </m:r>
                              <m:r>
                                <a:rPr lang="en-US" sz="2400" i="1">
                                  <a:latin typeface="Cambria Math" panose="02040503050406030204" pitchFamily="18" charset="0"/>
                                </a:rPr>
                                <m:t>𝑥</m:t>
                              </m:r>
                              <m:r>
                                <a:rPr lang="en-US" sz="2400">
                                  <a:latin typeface="Cambria Math" panose="02040503050406030204" pitchFamily="18" charset="0"/>
                                </a:rPr>
                                <m:t>+2</m:t>
                              </m:r>
                              <m:r>
                                <a:rPr lang="en-US" sz="2400" i="1">
                                  <a:latin typeface="Cambria Math" panose="02040503050406030204" pitchFamily="18" charset="0"/>
                                </a:rPr>
                                <m:t>𝑦</m:t>
                              </m:r>
                              <m:r>
                                <a:rPr lang="en-US" sz="2400" i="1">
                                  <a:latin typeface="Cambria Math" panose="02040503050406030204" pitchFamily="18" charset="0"/>
                                </a:rPr>
                                <m:t>−12</m:t>
                              </m:r>
                              <m:r>
                                <a:rPr lang="en-US" sz="2400">
                                  <a:latin typeface="Cambria Math" panose="02040503050406030204" pitchFamily="18" charset="0"/>
                                </a:rPr>
                                <m:t>=</m:t>
                              </m:r>
                              <m:r>
                                <a:rPr lang="en-US" sz="2400" i="1">
                                  <a:latin typeface="Cambria Math" panose="02040503050406030204" pitchFamily="18" charset="0"/>
                                </a:rPr>
                                <m:t>0</m:t>
                              </m:r>
                            </m:e>
                            <m:e>
                              <m:r>
                                <a:rPr lang="en-US" sz="2400">
                                  <a:latin typeface="Cambria Math" panose="02040503050406030204" pitchFamily="18" charset="0"/>
                                </a:rPr>
                                <m:t>&amp;2</m:t>
                              </m:r>
                              <m:r>
                                <a:rPr lang="en-US" sz="2400" i="1">
                                  <a:latin typeface="Cambria Math" panose="02040503050406030204" pitchFamily="18" charset="0"/>
                                </a:rPr>
                                <m:t>𝑥</m:t>
                              </m:r>
                              <m:r>
                                <a:rPr lang="en-US" sz="2400">
                                  <a:latin typeface="Cambria Math" panose="02040503050406030204" pitchFamily="18" charset="0"/>
                                </a:rPr>
                                <m:t>+</m:t>
                              </m:r>
                              <m:r>
                                <a:rPr lang="en-US" sz="2400" i="1">
                                  <a:latin typeface="Cambria Math" panose="02040503050406030204" pitchFamily="18" charset="0"/>
                                </a:rPr>
                                <m:t>𝑦</m:t>
                              </m:r>
                              <m:r>
                                <a:rPr lang="en-US" sz="2400">
                                  <a:latin typeface="Cambria Math" panose="02040503050406030204" pitchFamily="18" charset="0"/>
                                </a:rPr>
                                <m:t>+</m:t>
                              </m:r>
                              <m:r>
                                <a:rPr lang="en-US" sz="2400" i="1">
                                  <a:latin typeface="Cambria Math" panose="02040503050406030204" pitchFamily="18" charset="0"/>
                                </a:rPr>
                                <m:t>𝑧</m:t>
                              </m:r>
                              <m:r>
                                <a:rPr lang="en-US" sz="2400">
                                  <a:latin typeface="Cambria Math" panose="02040503050406030204" pitchFamily="18" charset="0"/>
                                </a:rPr>
                                <m:t>=14</m:t>
                              </m:r>
                            </m:e>
                            <m:e>
                              <m:r>
                                <a:rPr lang="en-US" sz="2400">
                                  <a:latin typeface="Cambria Math" panose="02040503050406030204" pitchFamily="18" charset="0"/>
                                </a:rPr>
                                <m:t>&amp;</m:t>
                              </m:r>
                              <m:r>
                                <a:rPr lang="en-US" sz="2400" i="1">
                                  <a:latin typeface="Cambria Math" panose="02040503050406030204" pitchFamily="18" charset="0"/>
                                </a:rPr>
                                <m:t>𝑦</m:t>
                              </m:r>
                              <m:r>
                                <a:rPr lang="en-US" sz="2400">
                                  <a:latin typeface="Cambria Math" panose="02040503050406030204" pitchFamily="18" charset="0"/>
                                </a:rPr>
                                <m:t>+3</m:t>
                              </m:r>
                              <m:r>
                                <a:rPr lang="en-US" sz="2400" i="1">
                                  <a:latin typeface="Cambria Math" panose="02040503050406030204" pitchFamily="18" charset="0"/>
                                </a:rPr>
                                <m:t>𝑧</m:t>
                              </m:r>
                              <m:r>
                                <a:rPr lang="en-US" sz="2400">
                                  <a:latin typeface="Cambria Math" panose="02040503050406030204" pitchFamily="18" charset="0"/>
                                </a:rPr>
                                <m:t>=16</m:t>
                              </m:r>
                            </m:e>
                          </m:eqArr>
                        </m:e>
                      </m:d>
                    </m:oMath>
                  </m:oMathPara>
                </a14:m>
                <a:endParaRPr lang="en-US" sz="2400" dirty="0"/>
              </a:p>
            </p:txBody>
          </p:sp>
        </mc:Choice>
        <mc:Fallback xmlns="">
          <p:sp>
            <p:nvSpPr>
              <p:cNvPr id="10" name="Rectangle 9">
                <a:extLst>
                  <a:ext uri="{FF2B5EF4-FFF2-40B4-BE49-F238E27FC236}">
                    <a16:creationId xmlns:a16="http://schemas.microsoft.com/office/drawing/2014/main" id="{39F0464D-7F7D-42AF-87C2-6380E80C9082}"/>
                  </a:ext>
                </a:extLst>
              </p:cNvPr>
              <p:cNvSpPr>
                <a:spLocks noRot="1" noChangeAspect="1" noMove="1" noResize="1" noEditPoints="1" noAdjustHandles="1" noChangeArrowheads="1" noChangeShapeType="1" noTextEdit="1"/>
              </p:cNvSpPr>
              <p:nvPr/>
            </p:nvSpPr>
            <p:spPr>
              <a:xfrm>
                <a:off x="1359879" y="1743071"/>
                <a:ext cx="2614242" cy="127143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B7588876-B596-412B-BFB7-B6C65D7ACF1A}"/>
                  </a:ext>
                </a:extLst>
              </p:cNvPr>
              <p:cNvSpPr/>
              <p:nvPr/>
            </p:nvSpPr>
            <p:spPr>
              <a:xfrm>
                <a:off x="1393876" y="3442897"/>
                <a:ext cx="2016065" cy="91614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a:latin typeface="Cambria Math" panose="02040503050406030204" pitchFamily="18" charset="0"/>
                                </a:rPr>
                                <m:t>&amp;–</m:t>
                              </m:r>
                              <m:r>
                                <a:rPr lang="en-US" sz="2400" i="1">
                                  <a:latin typeface="Cambria Math" panose="02040503050406030204" pitchFamily="18" charset="0"/>
                                </a:rPr>
                                <m:t>𝑥</m:t>
                              </m:r>
                              <m:r>
                                <a:rPr lang="en-US" sz="2400">
                                  <a:latin typeface="Cambria Math" panose="02040503050406030204" pitchFamily="18" charset="0"/>
                                </a:rPr>
                                <m:t>+5</m:t>
                              </m:r>
                              <m:r>
                                <a:rPr lang="en-US" sz="2400" i="1">
                                  <a:latin typeface="Cambria Math" panose="02040503050406030204" pitchFamily="18" charset="0"/>
                                </a:rPr>
                                <m:t>𝑦</m:t>
                              </m:r>
                              <m:r>
                                <a:rPr lang="en-US" sz="2400">
                                  <a:latin typeface="Cambria Math" panose="02040503050406030204" pitchFamily="18" charset="0"/>
                                </a:rPr>
                                <m:t>=2</m:t>
                              </m:r>
                            </m:e>
                            <m:e>
                              <m:r>
                                <a:rPr lang="en-US" sz="2400">
                                  <a:latin typeface="Cambria Math" panose="02040503050406030204" pitchFamily="18" charset="0"/>
                                </a:rPr>
                                <m:t>&amp;</m:t>
                              </m:r>
                              <m:r>
                                <a:rPr lang="en-US" sz="2400" i="1">
                                  <a:latin typeface="Cambria Math" panose="02040503050406030204" pitchFamily="18" charset="0"/>
                                </a:rPr>
                                <m:t>𝑥</m:t>
                              </m:r>
                              <m:r>
                                <a:rPr lang="en-US" sz="2400">
                                  <a:latin typeface="Cambria Math" panose="02040503050406030204" pitchFamily="18" charset="0"/>
                                </a:rPr>
                                <m:t>−2</m:t>
                              </m:r>
                              <m:r>
                                <a:rPr lang="en-US" sz="2400" i="1">
                                  <a:latin typeface="Cambria Math" panose="02040503050406030204" pitchFamily="18" charset="0"/>
                                </a:rPr>
                                <m:t>𝑦</m:t>
                              </m:r>
                              <m:r>
                                <a:rPr lang="en-US" sz="2400">
                                  <a:latin typeface="Cambria Math" panose="02040503050406030204" pitchFamily="18" charset="0"/>
                                </a:rPr>
                                <m:t>=−2</m:t>
                              </m:r>
                            </m:e>
                          </m:eqArr>
                        </m:e>
                      </m:d>
                    </m:oMath>
                  </m:oMathPara>
                </a14:m>
                <a:endParaRPr lang="en-US" sz="2400" dirty="0"/>
              </a:p>
            </p:txBody>
          </p:sp>
        </mc:Choice>
        <mc:Fallback xmlns="">
          <p:sp>
            <p:nvSpPr>
              <p:cNvPr id="11" name="Rectangle 10">
                <a:extLst>
                  <a:ext uri="{FF2B5EF4-FFF2-40B4-BE49-F238E27FC236}">
                    <a16:creationId xmlns:a16="http://schemas.microsoft.com/office/drawing/2014/main" id="{B7588876-B596-412B-BFB7-B6C65D7ACF1A}"/>
                  </a:ext>
                </a:extLst>
              </p:cNvPr>
              <p:cNvSpPr>
                <a:spLocks noRot="1" noChangeAspect="1" noMove="1" noResize="1" noEditPoints="1" noAdjustHandles="1" noChangeArrowheads="1" noChangeShapeType="1" noTextEdit="1"/>
              </p:cNvSpPr>
              <p:nvPr/>
            </p:nvSpPr>
            <p:spPr>
              <a:xfrm>
                <a:off x="1393876" y="3442897"/>
                <a:ext cx="2016065" cy="91614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28988FC2-214F-4590-9C9D-720336354356}"/>
                  </a:ext>
                </a:extLst>
              </p:cNvPr>
              <p:cNvSpPr/>
              <p:nvPr/>
            </p:nvSpPr>
            <p:spPr>
              <a:xfrm>
                <a:off x="6781800" y="1805224"/>
                <a:ext cx="1878591" cy="9161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a:latin typeface="Cambria Math" panose="02040503050406030204" pitchFamily="18" charset="0"/>
                                </a:rPr>
                                <m:t>&amp;5</m:t>
                              </m:r>
                              <m:r>
                                <a:rPr lang="en-US" sz="2400" i="1">
                                  <a:latin typeface="Cambria Math" panose="02040503050406030204" pitchFamily="18" charset="0"/>
                                </a:rPr>
                                <m:t>𝑥</m:t>
                              </m:r>
                              <m:r>
                                <a:rPr lang="en-US" sz="2400">
                                  <a:latin typeface="Cambria Math" panose="02040503050406030204" pitchFamily="18" charset="0"/>
                                </a:rPr>
                                <m:t>=</m:t>
                              </m:r>
                              <m:r>
                                <a:rPr lang="en-US" sz="2400" i="1">
                                  <a:latin typeface="Cambria Math" panose="02040503050406030204" pitchFamily="18" charset="0"/>
                                </a:rPr>
                                <m:t>𝑦</m:t>
                              </m:r>
                              <m:r>
                                <a:rPr lang="en-US" sz="2400">
                                  <a:latin typeface="Cambria Math" panose="02040503050406030204" pitchFamily="18" charset="0"/>
                                </a:rPr>
                                <m:t>+2</m:t>
                              </m:r>
                            </m:e>
                            <m:e>
                              <m:r>
                                <a:rPr lang="en-US" sz="2400">
                                  <a:latin typeface="Cambria Math" panose="02040503050406030204" pitchFamily="18" charset="0"/>
                                </a:rPr>
                                <m:t>&amp;</m:t>
                              </m:r>
                              <m:r>
                                <a:rPr lang="en-US" sz="2400" i="1">
                                  <a:latin typeface="Cambria Math" panose="02040503050406030204" pitchFamily="18" charset="0"/>
                                </a:rPr>
                                <m:t>𝑦</m:t>
                              </m:r>
                              <m:r>
                                <a:rPr lang="en-US" sz="2400">
                                  <a:latin typeface="Cambria Math" panose="02040503050406030204" pitchFamily="18" charset="0"/>
                                </a:rPr>
                                <m:t>=</m:t>
                              </m:r>
                              <m:r>
                                <m:rPr>
                                  <m:sty m:val="p"/>
                                </m:rPr>
                                <a:rPr lang="en-US" sz="2400">
                                  <a:latin typeface="Cambria Math" panose="02040503050406030204" pitchFamily="18" charset="0"/>
                                </a:rPr>
                                <m:t>x</m:t>
                              </m:r>
                              <m:r>
                                <a:rPr lang="en-US" sz="2400">
                                  <a:latin typeface="Cambria Math" panose="02040503050406030204" pitchFamily="18" charset="0"/>
                                </a:rPr>
                                <m:t>+4</m:t>
                              </m:r>
                            </m:e>
                          </m:eqArr>
                        </m:e>
                      </m:d>
                    </m:oMath>
                  </m:oMathPara>
                </a14:m>
                <a:endParaRPr lang="en-US" dirty="0"/>
              </a:p>
            </p:txBody>
          </p:sp>
        </mc:Choice>
        <mc:Fallback xmlns="">
          <p:sp>
            <p:nvSpPr>
              <p:cNvPr id="12" name="Rectangle 11">
                <a:extLst>
                  <a:ext uri="{FF2B5EF4-FFF2-40B4-BE49-F238E27FC236}">
                    <a16:creationId xmlns:a16="http://schemas.microsoft.com/office/drawing/2014/main" id="{28988FC2-214F-4590-9C9D-720336354356}"/>
                  </a:ext>
                </a:extLst>
              </p:cNvPr>
              <p:cNvSpPr>
                <a:spLocks noRot="1" noChangeAspect="1" noMove="1" noResize="1" noEditPoints="1" noAdjustHandles="1" noChangeArrowheads="1" noChangeShapeType="1" noTextEdit="1"/>
              </p:cNvSpPr>
              <p:nvPr/>
            </p:nvSpPr>
            <p:spPr>
              <a:xfrm>
                <a:off x="6781800" y="1805224"/>
                <a:ext cx="1878591" cy="91614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D054F1C5-6AD4-49E9-A471-DA25A0A5721A}"/>
                  </a:ext>
                </a:extLst>
              </p:cNvPr>
              <p:cNvSpPr/>
              <p:nvPr/>
            </p:nvSpPr>
            <p:spPr>
              <a:xfrm>
                <a:off x="6781800" y="3442897"/>
                <a:ext cx="2827890" cy="12714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a:latin typeface="Cambria Math" panose="02040503050406030204" pitchFamily="18" charset="0"/>
                                </a:rPr>
                                <m:t>&amp;3</m:t>
                              </m:r>
                              <m:r>
                                <a:rPr lang="en-US" sz="2400" i="1">
                                  <a:latin typeface="Cambria Math" panose="02040503050406030204" pitchFamily="18" charset="0"/>
                                </a:rPr>
                                <m:t>𝑥</m:t>
                              </m:r>
                              <m:r>
                                <a:rPr lang="en-US" sz="2400">
                                  <a:latin typeface="Cambria Math" panose="02040503050406030204" pitchFamily="18" charset="0"/>
                                </a:rPr>
                                <m:t>−</m:t>
                              </m:r>
                              <m:r>
                                <a:rPr lang="en-US" sz="2400" i="1">
                                  <a:latin typeface="Cambria Math" panose="02040503050406030204" pitchFamily="18" charset="0"/>
                                </a:rPr>
                                <m:t>𝑦</m:t>
                              </m:r>
                              <m:r>
                                <a:rPr lang="en-US" sz="2400">
                                  <a:latin typeface="Cambria Math" panose="02040503050406030204" pitchFamily="18" charset="0"/>
                                </a:rPr>
                                <m:t>+5</m:t>
                              </m:r>
                              <m:r>
                                <a:rPr lang="en-US" sz="2400" i="1">
                                  <a:latin typeface="Cambria Math" panose="02040503050406030204" pitchFamily="18" charset="0"/>
                                </a:rPr>
                                <m:t>𝑧</m:t>
                              </m:r>
                              <m:r>
                                <a:rPr lang="en-US" sz="2400">
                                  <a:latin typeface="Cambria Math" panose="02040503050406030204" pitchFamily="18" charset="0"/>
                                </a:rPr>
                                <m:t>=−1</m:t>
                              </m:r>
                            </m:e>
                            <m:e>
                              <m:r>
                                <a:rPr lang="en-US" sz="2400">
                                  <a:latin typeface="Cambria Math" panose="02040503050406030204" pitchFamily="18" charset="0"/>
                                </a:rPr>
                                <m:t>&amp;</m:t>
                              </m:r>
                              <m:r>
                                <a:rPr lang="en-US" sz="2400" i="1">
                                  <a:latin typeface="Cambria Math" panose="02040503050406030204" pitchFamily="18" charset="0"/>
                                </a:rPr>
                                <m:t>𝑥</m:t>
                              </m:r>
                              <m:r>
                                <a:rPr lang="en-US" sz="2400">
                                  <a:latin typeface="Cambria Math" panose="02040503050406030204" pitchFamily="18" charset="0"/>
                                </a:rPr>
                                <m:t>+2</m:t>
                              </m:r>
                              <m:r>
                                <a:rPr lang="en-US" sz="2400" i="1">
                                  <a:latin typeface="Cambria Math" panose="02040503050406030204" pitchFamily="18" charset="0"/>
                                </a:rPr>
                                <m:t>𝑧</m:t>
                              </m:r>
                              <m:r>
                                <a:rPr lang="en-US" sz="2400">
                                  <a:latin typeface="Cambria Math" panose="02040503050406030204" pitchFamily="18" charset="0"/>
                                </a:rPr>
                                <m:t>=1</m:t>
                              </m:r>
                            </m:e>
                            <m:e>
                              <m:r>
                                <a:rPr lang="en-US" sz="2400">
                                  <a:latin typeface="Cambria Math" panose="02040503050406030204" pitchFamily="18" charset="0"/>
                                </a:rPr>
                                <m:t>&amp;</m:t>
                              </m:r>
                              <m:r>
                                <a:rPr lang="en-US" sz="2400" i="1">
                                  <a:latin typeface="Cambria Math" panose="02040503050406030204" pitchFamily="18" charset="0"/>
                                </a:rPr>
                                <m:t>𝑥</m:t>
                              </m:r>
                              <m:r>
                                <a:rPr lang="en-US" sz="2400">
                                  <a:latin typeface="Cambria Math" panose="02040503050406030204" pitchFamily="18" charset="0"/>
                                </a:rPr>
                                <m:t>+3</m:t>
                              </m:r>
                              <m:r>
                                <a:rPr lang="en-US" sz="2400" i="1">
                                  <a:latin typeface="Cambria Math" panose="02040503050406030204" pitchFamily="18" charset="0"/>
                                </a:rPr>
                                <m:t>𝑦</m:t>
                              </m:r>
                              <m:r>
                                <a:rPr lang="en-US" sz="2400">
                                  <a:latin typeface="Cambria Math" panose="02040503050406030204" pitchFamily="18" charset="0"/>
                                </a:rPr>
                                <m:t>−</m:t>
                              </m:r>
                              <m:r>
                                <a:rPr lang="en-US" sz="2400" i="1">
                                  <a:latin typeface="Cambria Math" panose="02040503050406030204" pitchFamily="18" charset="0"/>
                                </a:rPr>
                                <m:t>𝑧</m:t>
                              </m:r>
                              <m:r>
                                <a:rPr lang="en-US" sz="2400">
                                  <a:latin typeface="Cambria Math" panose="02040503050406030204" pitchFamily="18" charset="0"/>
                                </a:rPr>
                                <m:t>=25</m:t>
                              </m:r>
                            </m:e>
                          </m:eqArr>
                        </m:e>
                      </m:d>
                    </m:oMath>
                  </m:oMathPara>
                </a14:m>
                <a:endParaRPr lang="en-US" dirty="0"/>
              </a:p>
            </p:txBody>
          </p:sp>
        </mc:Choice>
        <mc:Fallback xmlns="">
          <p:sp>
            <p:nvSpPr>
              <p:cNvPr id="13" name="Rectangle 12">
                <a:extLst>
                  <a:ext uri="{FF2B5EF4-FFF2-40B4-BE49-F238E27FC236}">
                    <a16:creationId xmlns:a16="http://schemas.microsoft.com/office/drawing/2014/main" id="{D054F1C5-6AD4-49E9-A471-DA25A0A5721A}"/>
                  </a:ext>
                </a:extLst>
              </p:cNvPr>
              <p:cNvSpPr>
                <a:spLocks noRot="1" noChangeAspect="1" noMove="1" noResize="1" noEditPoints="1" noAdjustHandles="1" noChangeArrowheads="1" noChangeShapeType="1" noTextEdit="1"/>
              </p:cNvSpPr>
              <p:nvPr/>
            </p:nvSpPr>
            <p:spPr>
              <a:xfrm>
                <a:off x="6781800" y="3442897"/>
                <a:ext cx="2827890" cy="1271438"/>
              </a:xfrm>
              <a:prstGeom prst="rect">
                <a:avLst/>
              </a:prstGeom>
              <a:blipFill>
                <a:blip r:embed="rId5"/>
                <a:stretch>
                  <a:fillRect/>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70972DE0-092D-4C89-A240-AF9B11089A9F}"/>
              </a:ext>
            </a:extLst>
          </p:cNvPr>
          <p:cNvSpPr txBox="1"/>
          <p:nvPr/>
        </p:nvSpPr>
        <p:spPr>
          <a:xfrm>
            <a:off x="812800" y="1900392"/>
            <a:ext cx="685800" cy="523220"/>
          </a:xfrm>
          <a:prstGeom prst="rect">
            <a:avLst/>
          </a:prstGeom>
          <a:noFill/>
        </p:spPr>
        <p:txBody>
          <a:bodyPr wrap="square" rtlCol="0">
            <a:spAutoFit/>
          </a:bodyPr>
          <a:lstStyle/>
          <a:p>
            <a:r>
              <a:rPr lang="en-US" sz="2800" dirty="0"/>
              <a:t>1.</a:t>
            </a:r>
          </a:p>
        </p:txBody>
      </p:sp>
      <p:sp>
        <p:nvSpPr>
          <p:cNvPr id="15" name="TextBox 14">
            <a:extLst>
              <a:ext uri="{FF2B5EF4-FFF2-40B4-BE49-F238E27FC236}">
                <a16:creationId xmlns:a16="http://schemas.microsoft.com/office/drawing/2014/main" id="{4EDD78A6-857A-4035-ABC9-3F9B6212DFB0}"/>
              </a:ext>
            </a:extLst>
          </p:cNvPr>
          <p:cNvSpPr txBox="1"/>
          <p:nvPr/>
        </p:nvSpPr>
        <p:spPr>
          <a:xfrm>
            <a:off x="6264226" y="1900392"/>
            <a:ext cx="685800" cy="523220"/>
          </a:xfrm>
          <a:prstGeom prst="rect">
            <a:avLst/>
          </a:prstGeom>
          <a:noFill/>
        </p:spPr>
        <p:txBody>
          <a:bodyPr wrap="square" rtlCol="0">
            <a:spAutoFit/>
          </a:bodyPr>
          <a:lstStyle/>
          <a:p>
            <a:r>
              <a:rPr lang="en-US" sz="2800" dirty="0"/>
              <a:t>2.</a:t>
            </a:r>
          </a:p>
        </p:txBody>
      </p:sp>
      <p:sp>
        <p:nvSpPr>
          <p:cNvPr id="16" name="TextBox 15">
            <a:extLst>
              <a:ext uri="{FF2B5EF4-FFF2-40B4-BE49-F238E27FC236}">
                <a16:creationId xmlns:a16="http://schemas.microsoft.com/office/drawing/2014/main" id="{7F670BB3-A54F-46A8-AB90-78D46298EA1F}"/>
              </a:ext>
            </a:extLst>
          </p:cNvPr>
          <p:cNvSpPr txBox="1"/>
          <p:nvPr/>
        </p:nvSpPr>
        <p:spPr>
          <a:xfrm>
            <a:off x="812800" y="3578399"/>
            <a:ext cx="685800" cy="523220"/>
          </a:xfrm>
          <a:prstGeom prst="rect">
            <a:avLst/>
          </a:prstGeom>
          <a:noFill/>
        </p:spPr>
        <p:txBody>
          <a:bodyPr wrap="square" rtlCol="0">
            <a:spAutoFit/>
          </a:bodyPr>
          <a:lstStyle/>
          <a:p>
            <a:r>
              <a:rPr lang="en-US" sz="2800" dirty="0"/>
              <a:t>3.</a:t>
            </a:r>
          </a:p>
        </p:txBody>
      </p:sp>
      <p:sp>
        <p:nvSpPr>
          <p:cNvPr id="17" name="TextBox 16">
            <a:extLst>
              <a:ext uri="{FF2B5EF4-FFF2-40B4-BE49-F238E27FC236}">
                <a16:creationId xmlns:a16="http://schemas.microsoft.com/office/drawing/2014/main" id="{71DD43F3-6422-4B52-8A00-408B198BC3C7}"/>
              </a:ext>
            </a:extLst>
          </p:cNvPr>
          <p:cNvSpPr txBox="1"/>
          <p:nvPr/>
        </p:nvSpPr>
        <p:spPr>
          <a:xfrm>
            <a:off x="6250158" y="3578399"/>
            <a:ext cx="685800" cy="523220"/>
          </a:xfrm>
          <a:prstGeom prst="rect">
            <a:avLst/>
          </a:prstGeom>
          <a:noFill/>
        </p:spPr>
        <p:txBody>
          <a:bodyPr wrap="square" rtlCol="0">
            <a:spAutoFit/>
          </a:bodyPr>
          <a:lstStyle/>
          <a:p>
            <a:r>
              <a:rPr lang="en-US" sz="2800" dirty="0"/>
              <a:t>4.</a:t>
            </a:r>
          </a:p>
        </p:txBody>
      </p:sp>
      <p:sp>
        <p:nvSpPr>
          <p:cNvPr id="18" name="TextBox 17">
            <a:extLst>
              <a:ext uri="{FF2B5EF4-FFF2-40B4-BE49-F238E27FC236}">
                <a16:creationId xmlns:a16="http://schemas.microsoft.com/office/drawing/2014/main" id="{DC3C0BC5-308A-4881-8286-6823316C5668}"/>
              </a:ext>
            </a:extLst>
          </p:cNvPr>
          <p:cNvSpPr txBox="1"/>
          <p:nvPr/>
        </p:nvSpPr>
        <p:spPr>
          <a:xfrm>
            <a:off x="5743564" y="246847"/>
            <a:ext cx="4543437" cy="954107"/>
          </a:xfrm>
          <a:prstGeom prst="rect">
            <a:avLst/>
          </a:prstGeom>
          <a:noFill/>
        </p:spPr>
        <p:txBody>
          <a:bodyPr wrap="square" rtlCol="0">
            <a:spAutoFit/>
          </a:bodyPr>
          <a:lstStyle/>
          <a:p>
            <a:r>
              <a:rPr lang="en-US" sz="2800" dirty="0"/>
              <a:t>Be careful! Some of these are not in the correct format……</a:t>
            </a:r>
          </a:p>
        </p:txBody>
      </p:sp>
      <p:sp>
        <p:nvSpPr>
          <p:cNvPr id="20" name="TextBox 19">
            <a:extLst>
              <a:ext uri="{FF2B5EF4-FFF2-40B4-BE49-F238E27FC236}">
                <a16:creationId xmlns:a16="http://schemas.microsoft.com/office/drawing/2014/main" id="{C50EA398-A09B-44A4-8CDB-1C592F8AA87F}"/>
              </a:ext>
            </a:extLst>
          </p:cNvPr>
          <p:cNvSpPr txBox="1"/>
          <p:nvPr/>
        </p:nvSpPr>
        <p:spPr>
          <a:xfrm>
            <a:off x="812800" y="5188729"/>
            <a:ext cx="685800" cy="523220"/>
          </a:xfrm>
          <a:prstGeom prst="rect">
            <a:avLst/>
          </a:prstGeom>
          <a:noFill/>
        </p:spPr>
        <p:txBody>
          <a:bodyPr wrap="square" rtlCol="0">
            <a:spAutoFit/>
          </a:bodyPr>
          <a:lstStyle/>
          <a:p>
            <a:r>
              <a:rPr lang="en-US" sz="2800" dirty="0"/>
              <a:t>5.</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C32A676A-9B8F-414D-9C5B-F015C5049528}"/>
                  </a:ext>
                </a:extLst>
              </p:cNvPr>
              <p:cNvSpPr txBox="1"/>
              <p:nvPr/>
            </p:nvSpPr>
            <p:spPr>
              <a:xfrm>
                <a:off x="1562918" y="5188729"/>
                <a:ext cx="2254784" cy="13778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i="1">
                                  <a:latin typeface="Cambria Math" panose="02040503050406030204" pitchFamily="18" charset="0"/>
                                </a:rPr>
                                <m:t>𝑦</m:t>
                              </m:r>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𝑥</m:t>
                                  </m:r>
                                  <m:r>
                                    <a:rPr lang="en-US" sz="2400" i="1">
                                      <a:latin typeface="Cambria Math" panose="02040503050406030204" pitchFamily="18" charset="0"/>
                                    </a:rPr>
                                    <m:t>−2</m:t>
                                  </m:r>
                                </m:e>
                              </m:d>
                              <m:r>
                                <a:rPr lang="en-US" sz="2400" i="1">
                                  <a:latin typeface="Cambria Math" panose="02040503050406030204" pitchFamily="18" charset="0"/>
                                </a:rPr>
                                <m:t>+3</m:t>
                              </m:r>
                            </m:e>
                            <m:e>
                              <m:r>
                                <a:rPr lang="en-US" sz="2400" i="1">
                                  <a:latin typeface="Cambria Math" panose="02040503050406030204" pitchFamily="18" charset="0"/>
                                </a:rPr>
                                <m:t>𝑦</m:t>
                              </m:r>
                              <m:r>
                                <a:rPr lang="en-US" sz="2400" i="1">
                                  <a:latin typeface="Cambria Math" panose="02040503050406030204" pitchFamily="18" charset="0"/>
                                </a:rPr>
                                <m:t>=5</m:t>
                              </m:r>
                            </m:e>
                          </m:eqArr>
                        </m:e>
                      </m:d>
                    </m:oMath>
                  </m:oMathPara>
                </a14:m>
                <a:endParaRPr lang="en-US" dirty="0"/>
              </a:p>
              <a:p>
                <a:endParaRPr lang="en-US" dirty="0"/>
              </a:p>
              <a:p>
                <a:endParaRPr lang="en-US" dirty="0"/>
              </a:p>
            </p:txBody>
          </p:sp>
        </mc:Choice>
        <mc:Fallback xmlns="">
          <p:sp>
            <p:nvSpPr>
              <p:cNvPr id="21" name="TextBox 20">
                <a:extLst>
                  <a:ext uri="{FF2B5EF4-FFF2-40B4-BE49-F238E27FC236}">
                    <a16:creationId xmlns:a16="http://schemas.microsoft.com/office/drawing/2014/main" id="{C32A676A-9B8F-414D-9C5B-F015C5049528}"/>
                  </a:ext>
                </a:extLst>
              </p:cNvPr>
              <p:cNvSpPr txBox="1">
                <a:spLocks noRot="1" noChangeAspect="1" noMove="1" noResize="1" noEditPoints="1" noAdjustHandles="1" noChangeArrowheads="1" noChangeShapeType="1" noTextEdit="1"/>
              </p:cNvSpPr>
              <p:nvPr/>
            </p:nvSpPr>
            <p:spPr>
              <a:xfrm>
                <a:off x="1562918" y="5188729"/>
                <a:ext cx="2254784" cy="1377813"/>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3586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10871200" cy="990600"/>
          </a:xfrm>
        </p:spPr>
        <p:txBody>
          <a:bodyPr/>
          <a:lstStyle/>
          <a:p>
            <a:r>
              <a:rPr lang="en-US" dirty="0">
                <a:latin typeface="Elephant" panose="02020904090505020303" pitchFamily="18" charset="0"/>
              </a:rPr>
              <a:t>Systems of Linear Equations</a:t>
            </a:r>
          </a:p>
        </p:txBody>
      </p:sp>
      <p:sp>
        <p:nvSpPr>
          <p:cNvPr id="5" name="Rectangle 4">
            <a:extLst>
              <a:ext uri="{FF2B5EF4-FFF2-40B4-BE49-F238E27FC236}">
                <a16:creationId xmlns:a16="http://schemas.microsoft.com/office/drawing/2014/main" id="{36244D5A-F1AB-4219-B5EC-62812A6449DA}"/>
              </a:ext>
            </a:extLst>
          </p:cNvPr>
          <p:cNvSpPr>
            <a:spLocks noGrp="1" noChangeArrowheads="1"/>
          </p:cNvSpPr>
          <p:nvPr/>
        </p:nvSpPr>
        <p:spPr bwMode="auto">
          <a:xfrm>
            <a:off x="22185" y="1828800"/>
            <a:ext cx="1188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a:lstStyle>
          <a:p>
            <a:pPr>
              <a:tabLst>
                <a:tab pos="457200" algn="l"/>
                <a:tab pos="1371600" algn="l"/>
                <a:tab pos="1547813" algn="l"/>
              </a:tabLst>
            </a:pPr>
            <a:r>
              <a:rPr lang="en-US" altLang="en-US" sz="3600" dirty="0">
                <a:latin typeface="Calisto MT" panose="02040603050505030304" pitchFamily="18" charset="0"/>
              </a:rPr>
              <a:t>A </a:t>
            </a:r>
            <a:r>
              <a:rPr lang="en-US" altLang="en-US" sz="3600" b="1" dirty="0">
                <a:latin typeface="Calisto MT" panose="02040603050505030304" pitchFamily="18" charset="0"/>
              </a:rPr>
              <a:t>system of linear equations </a:t>
            </a:r>
            <a:r>
              <a:rPr lang="en-US" altLang="en-US" sz="3600" dirty="0">
                <a:latin typeface="Calisto MT" panose="02040603050505030304" pitchFamily="18" charset="0"/>
              </a:rPr>
              <a:t>consists of two or more linear equations. *We will be working with two and three variable systems.</a:t>
            </a:r>
          </a:p>
          <a:p>
            <a:pPr>
              <a:tabLst>
                <a:tab pos="457200" algn="l"/>
                <a:tab pos="1371600" algn="l"/>
                <a:tab pos="1547813" algn="l"/>
              </a:tabLst>
            </a:pPr>
            <a:r>
              <a:rPr lang="en-US" altLang="en-US" sz="3600" dirty="0">
                <a:latin typeface="Calisto MT" panose="02040603050505030304" pitchFamily="18" charset="0"/>
              </a:rPr>
              <a:t>The </a:t>
            </a:r>
            <a:r>
              <a:rPr lang="en-US" altLang="en-US" sz="3600" b="1" dirty="0">
                <a:latin typeface="Calisto MT" panose="02040603050505030304" pitchFamily="18" charset="0"/>
              </a:rPr>
              <a:t>solution </a:t>
            </a:r>
            <a:r>
              <a:rPr lang="en-US" altLang="en-US" sz="3600" dirty="0">
                <a:latin typeface="Calisto MT" panose="02040603050505030304" pitchFamily="18" charset="0"/>
              </a:rPr>
              <a:t>of a system of linear equations is an ordered pair or ordered triple that solves all of the equations in the system. </a:t>
            </a:r>
          </a:p>
          <a:p>
            <a:pPr>
              <a:tabLst>
                <a:tab pos="457200" algn="l"/>
                <a:tab pos="1371600" algn="l"/>
                <a:tab pos="1547813" algn="l"/>
              </a:tabLst>
            </a:pPr>
            <a:r>
              <a:rPr lang="en-US" altLang="en-US" sz="3600" dirty="0">
                <a:latin typeface="Calisto MT" panose="02040603050505030304" pitchFamily="18" charset="0"/>
              </a:rPr>
              <a:t>The </a:t>
            </a:r>
            <a:r>
              <a:rPr lang="en-US" altLang="en-US" sz="3600" b="1" dirty="0">
                <a:latin typeface="Calisto MT" panose="02040603050505030304" pitchFamily="18" charset="0"/>
              </a:rPr>
              <a:t>solution</a:t>
            </a:r>
            <a:r>
              <a:rPr lang="en-US" altLang="en-US" sz="3600" dirty="0">
                <a:latin typeface="Calisto MT" panose="02040603050505030304" pitchFamily="18" charset="0"/>
              </a:rPr>
              <a:t> is the point, or points, of intersection…… where the equations cross.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48C4F-9B1A-4FD0-82B9-825FA5E0434B}"/>
              </a:ext>
            </a:extLst>
          </p:cNvPr>
          <p:cNvSpPr>
            <a:spLocks noGrp="1"/>
          </p:cNvSpPr>
          <p:nvPr>
            <p:ph type="ctrTitle"/>
          </p:nvPr>
        </p:nvSpPr>
        <p:spPr/>
        <p:txBody>
          <a:bodyPr>
            <a:normAutofit fontScale="90000"/>
          </a:bodyPr>
          <a:lstStyle/>
          <a:p>
            <a:pPr algn="r"/>
            <a:r>
              <a:rPr lang="en-US" dirty="0">
                <a:latin typeface="Elephant" panose="02020904090505020303" pitchFamily="18" charset="0"/>
              </a:rPr>
              <a:t>Systems of Equations: Word Problems</a:t>
            </a:r>
          </a:p>
        </p:txBody>
      </p:sp>
      <p:sp>
        <p:nvSpPr>
          <p:cNvPr id="3" name="Subtitle 2">
            <a:extLst>
              <a:ext uri="{FF2B5EF4-FFF2-40B4-BE49-F238E27FC236}">
                <a16:creationId xmlns:a16="http://schemas.microsoft.com/office/drawing/2014/main" id="{6520A311-2359-4865-8B03-A1D4B56FDB8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3121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D467C2-0749-4F30-8044-EEA7A7AC28EB}"/>
              </a:ext>
            </a:extLst>
          </p:cNvPr>
          <p:cNvSpPr>
            <a:spLocks noGrp="1" noChangeArrowheads="1"/>
          </p:cNvSpPr>
          <p:nvPr/>
        </p:nvSpPr>
        <p:spPr bwMode="auto">
          <a:xfrm>
            <a:off x="381000" y="1600200"/>
            <a:ext cx="117348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en-US" sz="3200" dirty="0">
                <a:latin typeface="Calisto MT" panose="02040603050505030304" pitchFamily="18" charset="0"/>
              </a:rPr>
              <a:t>The marketing department of a company has a budget of $30,000 for advertising.  A television ad costs $1000, a radio ad costs $200, and a newspaper ad costs $500.  The department wants to run 60 ads per month and have as many radio ads as television ads and newspaper ads combined.  How many of each type of ad should the department run each month. </a:t>
            </a:r>
          </a:p>
        </p:txBody>
      </p:sp>
      <p:sp>
        <p:nvSpPr>
          <p:cNvPr id="6" name="Title 8">
            <a:extLst>
              <a:ext uri="{FF2B5EF4-FFF2-40B4-BE49-F238E27FC236}">
                <a16:creationId xmlns:a16="http://schemas.microsoft.com/office/drawing/2014/main" id="{0803C31D-CCBF-4170-B50F-FA5FFEF8C748}"/>
              </a:ext>
            </a:extLst>
          </p:cNvPr>
          <p:cNvSpPr>
            <a:spLocks noGrp="1"/>
          </p:cNvSpPr>
          <p:nvPr>
            <p:ph type="title"/>
          </p:nvPr>
        </p:nvSpPr>
        <p:spPr>
          <a:xfrm>
            <a:off x="762000" y="152400"/>
            <a:ext cx="10871200" cy="990600"/>
          </a:xfrm>
        </p:spPr>
        <p:txBody>
          <a:bodyPr/>
          <a:lstStyle/>
          <a:p>
            <a:r>
              <a:rPr lang="en-US" dirty="0">
                <a:latin typeface="Elephant" panose="02020904090505020303" pitchFamily="18" charset="0"/>
              </a:rPr>
              <a:t>Examples:</a:t>
            </a:r>
          </a:p>
        </p:txBody>
      </p:sp>
      <p:sp>
        <p:nvSpPr>
          <p:cNvPr id="7" name="TextBox 6">
            <a:extLst>
              <a:ext uri="{FF2B5EF4-FFF2-40B4-BE49-F238E27FC236}">
                <a16:creationId xmlns:a16="http://schemas.microsoft.com/office/drawing/2014/main" id="{B2551119-208D-4703-8E64-1F5D55DADEF2}"/>
              </a:ext>
            </a:extLst>
          </p:cNvPr>
          <p:cNvSpPr txBox="1"/>
          <p:nvPr/>
        </p:nvSpPr>
        <p:spPr>
          <a:xfrm>
            <a:off x="4114800" y="434823"/>
            <a:ext cx="7213600" cy="523220"/>
          </a:xfrm>
          <a:prstGeom prst="rect">
            <a:avLst/>
          </a:prstGeom>
          <a:noFill/>
        </p:spPr>
        <p:txBody>
          <a:bodyPr wrap="square" rtlCol="0">
            <a:spAutoFit/>
          </a:bodyPr>
          <a:lstStyle/>
          <a:p>
            <a:r>
              <a:rPr lang="en-US" sz="2800" dirty="0">
                <a:latin typeface="Calisto MT" panose="02040603050505030304" pitchFamily="18" charset="0"/>
              </a:rPr>
              <a:t>Solve each system.</a:t>
            </a:r>
          </a:p>
        </p:txBody>
      </p:sp>
    </p:spTree>
    <p:extLst>
      <p:ext uri="{BB962C8B-B14F-4D97-AF65-F5344CB8AC3E}">
        <p14:creationId xmlns:p14="http://schemas.microsoft.com/office/powerpoint/2010/main" val="306596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D96ABE-C028-404F-A440-3051ACDC48AA}"/>
              </a:ext>
            </a:extLst>
          </p:cNvPr>
          <p:cNvSpPr>
            <a:spLocks noGrp="1" noChangeArrowheads="1"/>
          </p:cNvSpPr>
          <p:nvPr/>
        </p:nvSpPr>
        <p:spPr bwMode="auto">
          <a:xfrm>
            <a:off x="76200" y="1524000"/>
            <a:ext cx="120396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en-US" sz="3200" dirty="0"/>
              <a:t>At a carry-out pizza restaurant, an order of 3 slices of pizza, 4 breadsticks, and 2 juice drinks costs $13.35.  A second order of 5 slices of pizza, 2 breadsticks, and 3 juice drinks costs $19.50.  If four breadsticks and a juice drink cost $.30 more than a slice of pizza, what is the cost of each item?  </a:t>
            </a:r>
          </a:p>
        </p:txBody>
      </p:sp>
      <p:sp>
        <p:nvSpPr>
          <p:cNvPr id="4" name="Title 8">
            <a:extLst>
              <a:ext uri="{FF2B5EF4-FFF2-40B4-BE49-F238E27FC236}">
                <a16:creationId xmlns:a16="http://schemas.microsoft.com/office/drawing/2014/main" id="{CF02BC86-B66C-46DE-A2FB-520415093672}"/>
              </a:ext>
            </a:extLst>
          </p:cNvPr>
          <p:cNvSpPr>
            <a:spLocks noGrp="1"/>
          </p:cNvSpPr>
          <p:nvPr>
            <p:ph type="title"/>
          </p:nvPr>
        </p:nvSpPr>
        <p:spPr>
          <a:xfrm>
            <a:off x="762000" y="152400"/>
            <a:ext cx="10871200" cy="990600"/>
          </a:xfrm>
        </p:spPr>
        <p:txBody>
          <a:bodyPr/>
          <a:lstStyle/>
          <a:p>
            <a:r>
              <a:rPr lang="en-US" dirty="0">
                <a:latin typeface="Elephant" panose="02020904090505020303" pitchFamily="18" charset="0"/>
              </a:rPr>
              <a:t>Examples:</a:t>
            </a:r>
          </a:p>
        </p:txBody>
      </p:sp>
      <p:sp>
        <p:nvSpPr>
          <p:cNvPr id="5" name="TextBox 4">
            <a:extLst>
              <a:ext uri="{FF2B5EF4-FFF2-40B4-BE49-F238E27FC236}">
                <a16:creationId xmlns:a16="http://schemas.microsoft.com/office/drawing/2014/main" id="{158F2F39-C776-45EC-889E-D34EF6DA2D0C}"/>
              </a:ext>
            </a:extLst>
          </p:cNvPr>
          <p:cNvSpPr txBox="1"/>
          <p:nvPr/>
        </p:nvSpPr>
        <p:spPr>
          <a:xfrm>
            <a:off x="4114800" y="434823"/>
            <a:ext cx="7213600" cy="523220"/>
          </a:xfrm>
          <a:prstGeom prst="rect">
            <a:avLst/>
          </a:prstGeom>
          <a:noFill/>
        </p:spPr>
        <p:txBody>
          <a:bodyPr wrap="square" rtlCol="0">
            <a:spAutoFit/>
          </a:bodyPr>
          <a:lstStyle/>
          <a:p>
            <a:r>
              <a:rPr lang="en-US" sz="2800" dirty="0">
                <a:latin typeface="Calisto MT" panose="02040603050505030304" pitchFamily="18" charset="0"/>
              </a:rPr>
              <a:t>Solve each system.</a:t>
            </a:r>
          </a:p>
        </p:txBody>
      </p:sp>
    </p:spTree>
    <p:extLst>
      <p:ext uri="{BB962C8B-B14F-4D97-AF65-F5344CB8AC3E}">
        <p14:creationId xmlns:p14="http://schemas.microsoft.com/office/powerpoint/2010/main" val="421610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6DCE74-8208-4807-B2D6-CC7843878074}"/>
              </a:ext>
            </a:extLst>
          </p:cNvPr>
          <p:cNvSpPr>
            <a:spLocks noChangeArrowheads="1"/>
          </p:cNvSpPr>
          <p:nvPr/>
        </p:nvSpPr>
        <p:spPr bwMode="auto">
          <a:xfrm>
            <a:off x="304800" y="1591310"/>
            <a:ext cx="11404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r>
              <a:rPr lang="en-US" altLang="en-US" sz="3600" dirty="0">
                <a:solidFill>
                  <a:srgbClr val="000000"/>
                </a:solidFill>
                <a:latin typeface="Calisto MT" panose="02040603050505030304" pitchFamily="18" charset="0"/>
              </a:rPr>
              <a:t>The systems below are examples of two and three variable systems along with their solutions.</a:t>
            </a:r>
          </a:p>
        </p:txBody>
      </p:sp>
      <p:pic>
        <p:nvPicPr>
          <p:cNvPr id="8" name="Picture 7">
            <a:extLst>
              <a:ext uri="{FF2B5EF4-FFF2-40B4-BE49-F238E27FC236}">
                <a16:creationId xmlns:a16="http://schemas.microsoft.com/office/drawing/2014/main" id="{10334A01-1749-44FB-8CE4-634C141ECC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797" y="3282806"/>
            <a:ext cx="3246699" cy="144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ABF7A10-9FAB-4FCE-AFE8-88DC166BE1BB}"/>
              </a:ext>
            </a:extLst>
          </p:cNvPr>
          <p:cNvSpPr/>
          <p:nvPr/>
        </p:nvSpPr>
        <p:spPr>
          <a:xfrm>
            <a:off x="1836420" y="5220522"/>
            <a:ext cx="1209455" cy="584775"/>
          </a:xfrm>
          <a:prstGeom prst="rect">
            <a:avLst/>
          </a:prstGeom>
        </p:spPr>
        <p:txBody>
          <a:bodyPr wrap="square">
            <a:spAutoFit/>
          </a:bodyPr>
          <a:lstStyle/>
          <a:p>
            <a:r>
              <a:rPr lang="en-US" altLang="en-US" sz="3200" dirty="0">
                <a:solidFill>
                  <a:srgbClr val="000000"/>
                </a:solidFill>
              </a:rPr>
              <a:t>(5, 3) </a:t>
            </a:r>
            <a:endParaRPr lang="en-US" sz="3200" dirty="0"/>
          </a:p>
        </p:txBody>
      </p:sp>
      <p:graphicFrame>
        <p:nvGraphicFramePr>
          <p:cNvPr id="9" name="Object 5">
            <a:extLst>
              <a:ext uri="{FF2B5EF4-FFF2-40B4-BE49-F238E27FC236}">
                <a16:creationId xmlns:a16="http://schemas.microsoft.com/office/drawing/2014/main" id="{7978F886-8923-4B63-B60C-12DE01D1E488}"/>
              </a:ext>
            </a:extLst>
          </p:cNvPr>
          <p:cNvGraphicFramePr>
            <a:graphicFrameLocks noChangeAspect="1"/>
          </p:cNvGraphicFramePr>
          <p:nvPr>
            <p:extLst>
              <p:ext uri="{D42A27DB-BD31-4B8C-83A1-F6EECF244321}">
                <p14:modId xmlns:p14="http://schemas.microsoft.com/office/powerpoint/2010/main" val="3753057816"/>
              </p:ext>
            </p:extLst>
          </p:nvPr>
        </p:nvGraphicFramePr>
        <p:xfrm>
          <a:off x="7002780" y="3163749"/>
          <a:ext cx="3352800" cy="2085975"/>
        </p:xfrm>
        <a:graphic>
          <a:graphicData uri="http://schemas.openxmlformats.org/presentationml/2006/ole">
            <mc:AlternateContent xmlns:mc="http://schemas.openxmlformats.org/markup-compatibility/2006">
              <mc:Choice xmlns:v="urn:schemas-microsoft-com:vml" Requires="v">
                <p:oleObj spid="_x0000_s44053" name="Equation" r:id="rId4" imgW="1143000" imgH="711000" progId="Equation.DSMT4">
                  <p:embed/>
                </p:oleObj>
              </mc:Choice>
              <mc:Fallback>
                <p:oleObj name="Equation" r:id="rId4" imgW="1143000" imgH="711000" progId="Equation.DSMT4">
                  <p:embed/>
                  <p:pic>
                    <p:nvPicPr>
                      <p:cNvPr id="6149"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2780" y="3163749"/>
                        <a:ext cx="3352800" cy="2085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a:extLst>
              <a:ext uri="{FF2B5EF4-FFF2-40B4-BE49-F238E27FC236}">
                <a16:creationId xmlns:a16="http://schemas.microsoft.com/office/drawing/2014/main" id="{62472D4D-858C-4482-B983-C2AC7A67C379}"/>
              </a:ext>
            </a:extLst>
          </p:cNvPr>
          <p:cNvSpPr/>
          <p:nvPr/>
        </p:nvSpPr>
        <p:spPr>
          <a:xfrm>
            <a:off x="8229600" y="5621834"/>
            <a:ext cx="1513556" cy="584775"/>
          </a:xfrm>
          <a:prstGeom prst="rect">
            <a:avLst/>
          </a:prstGeom>
        </p:spPr>
        <p:txBody>
          <a:bodyPr wrap="none">
            <a:spAutoFit/>
          </a:bodyPr>
          <a:lstStyle/>
          <a:p>
            <a:r>
              <a:rPr lang="en-US" sz="3200" dirty="0"/>
              <a:t>(2,-1,1) </a:t>
            </a:r>
          </a:p>
        </p:txBody>
      </p:sp>
      <p:sp>
        <p:nvSpPr>
          <p:cNvPr id="11" name="Title 1">
            <a:extLst>
              <a:ext uri="{FF2B5EF4-FFF2-40B4-BE49-F238E27FC236}">
                <a16:creationId xmlns:a16="http://schemas.microsoft.com/office/drawing/2014/main" id="{6FE4634B-8B54-485A-941D-6EC0B66847C1}"/>
              </a:ext>
            </a:extLst>
          </p:cNvPr>
          <p:cNvSpPr>
            <a:spLocks noGrp="1"/>
          </p:cNvSpPr>
          <p:nvPr>
            <p:ph type="title"/>
          </p:nvPr>
        </p:nvSpPr>
        <p:spPr>
          <a:xfrm>
            <a:off x="721112" y="256478"/>
            <a:ext cx="10871200" cy="990600"/>
          </a:xfrm>
        </p:spPr>
        <p:txBody>
          <a:bodyPr/>
          <a:lstStyle/>
          <a:p>
            <a:r>
              <a:rPr lang="en-US" dirty="0">
                <a:latin typeface="Elephant" panose="02020904090505020303" pitchFamily="18" charset="0"/>
              </a:rPr>
              <a:t>Systems of Linear Equations</a:t>
            </a:r>
          </a:p>
        </p:txBody>
      </p:sp>
      <p:sp>
        <p:nvSpPr>
          <p:cNvPr id="12" name="Left Brace 11">
            <a:extLst>
              <a:ext uri="{FF2B5EF4-FFF2-40B4-BE49-F238E27FC236}">
                <a16:creationId xmlns:a16="http://schemas.microsoft.com/office/drawing/2014/main" id="{6689A52F-2A7B-417A-9D8C-F19E8C1D758A}"/>
              </a:ext>
            </a:extLst>
          </p:cNvPr>
          <p:cNvSpPr/>
          <p:nvPr/>
        </p:nvSpPr>
        <p:spPr>
          <a:xfrm>
            <a:off x="685800" y="3282806"/>
            <a:ext cx="360597" cy="1446549"/>
          </a:xfrm>
          <a:prstGeom prst="leftBrace">
            <a:avLst>
              <a:gd name="adj1" fmla="val 8333"/>
              <a:gd name="adj2" fmla="val 4759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601B71E-6C7D-4532-934B-893FA870C681}"/>
              </a:ext>
            </a:extLst>
          </p:cNvPr>
          <p:cNvSpPr>
            <a:spLocks noGrp="1"/>
          </p:cNvSpPr>
          <p:nvPr>
            <p:ph type="title"/>
          </p:nvPr>
        </p:nvSpPr>
        <p:spPr>
          <a:xfrm>
            <a:off x="152400" y="152400"/>
            <a:ext cx="11734800" cy="990600"/>
          </a:xfrm>
        </p:spPr>
        <p:txBody>
          <a:bodyPr>
            <a:normAutofit/>
          </a:bodyPr>
          <a:lstStyle/>
          <a:p>
            <a:r>
              <a:rPr lang="en-US" dirty="0">
                <a:latin typeface="Elephant" panose="02020904090505020303" pitchFamily="18" charset="0"/>
              </a:rPr>
              <a:t>Types of Solutions: Two variable system…</a:t>
            </a:r>
          </a:p>
        </p:txBody>
      </p:sp>
      <p:sp>
        <p:nvSpPr>
          <p:cNvPr id="5" name="Rectangle 4">
            <a:extLst>
              <a:ext uri="{FF2B5EF4-FFF2-40B4-BE49-F238E27FC236}">
                <a16:creationId xmlns:a16="http://schemas.microsoft.com/office/drawing/2014/main" id="{D7526EFE-7D4B-4821-91A7-0BB30EF5B556}"/>
              </a:ext>
            </a:extLst>
          </p:cNvPr>
          <p:cNvSpPr>
            <a:spLocks noGrp="1" noChangeArrowheads="1"/>
          </p:cNvSpPr>
          <p:nvPr/>
        </p:nvSpPr>
        <p:spPr bwMode="auto">
          <a:xfrm>
            <a:off x="152400" y="1295400"/>
            <a:ext cx="11887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400" b="1">
                <a:solidFill>
                  <a:schemeClr val="bg1"/>
                </a:solidFill>
                <a:latin typeface="+mn-lt"/>
                <a:ea typeface="+mn-ea"/>
                <a:cs typeface="+mn-cs"/>
              </a:defRPr>
            </a:lvl1pPr>
            <a:lvl2pPr marL="742950" indent="-285750" algn="l" rtl="0" fontAlgn="base">
              <a:spcBef>
                <a:spcPct val="20000"/>
              </a:spcBef>
              <a:spcAft>
                <a:spcPct val="0"/>
              </a:spcAft>
              <a:buChar char="–"/>
              <a:defRPr sz="2000" b="1">
                <a:solidFill>
                  <a:schemeClr val="bg1"/>
                </a:solidFill>
                <a:latin typeface="+mn-lt"/>
              </a:defRPr>
            </a:lvl2pPr>
            <a:lvl3pPr marL="1143000" indent="-228600" algn="l" rtl="0" fontAlgn="base">
              <a:spcBef>
                <a:spcPct val="20000"/>
              </a:spcBef>
              <a:spcAft>
                <a:spcPct val="0"/>
              </a:spcAft>
              <a:buChar char="•"/>
              <a:defRPr b="1">
                <a:solidFill>
                  <a:schemeClr val="bg1"/>
                </a:solidFill>
                <a:latin typeface="+mn-lt"/>
              </a:defRPr>
            </a:lvl3pPr>
            <a:lvl4pPr marL="1600200" indent="-228600" algn="l" rtl="0" fontAlgn="base">
              <a:spcBef>
                <a:spcPct val="20000"/>
              </a:spcBef>
              <a:spcAft>
                <a:spcPct val="0"/>
              </a:spcAft>
              <a:buChar char="–"/>
              <a:defRPr sz="1600" b="1">
                <a:solidFill>
                  <a:schemeClr val="bg1"/>
                </a:solidFill>
                <a:latin typeface="+mn-lt"/>
              </a:defRPr>
            </a:lvl4pPr>
            <a:lvl5pPr marL="2057400" indent="-228600" algn="l" rtl="0" fontAlgn="base">
              <a:spcBef>
                <a:spcPct val="20000"/>
              </a:spcBef>
              <a:spcAft>
                <a:spcPct val="0"/>
              </a:spcAft>
              <a:buChar char="»"/>
              <a:defRPr sz="1600" b="1">
                <a:solidFill>
                  <a:schemeClr val="bg1"/>
                </a:solidFill>
                <a:latin typeface="+mn-lt"/>
              </a:defRPr>
            </a:lvl5pPr>
            <a:lvl6pPr marL="2514600" indent="-228600" algn="l" rtl="0" eaLnBrk="1" fontAlgn="base" hangingPunct="1">
              <a:spcBef>
                <a:spcPct val="20000"/>
              </a:spcBef>
              <a:spcAft>
                <a:spcPct val="0"/>
              </a:spcAft>
              <a:buChar char="»"/>
              <a:defRPr sz="1600" b="1">
                <a:solidFill>
                  <a:schemeClr val="bg1"/>
                </a:solidFill>
                <a:latin typeface="+mn-lt"/>
              </a:defRPr>
            </a:lvl6pPr>
            <a:lvl7pPr marL="2971800" indent="-228600" algn="l" rtl="0" eaLnBrk="1" fontAlgn="base" hangingPunct="1">
              <a:spcBef>
                <a:spcPct val="20000"/>
              </a:spcBef>
              <a:spcAft>
                <a:spcPct val="0"/>
              </a:spcAft>
              <a:buChar char="»"/>
              <a:defRPr sz="1600" b="1">
                <a:solidFill>
                  <a:schemeClr val="bg1"/>
                </a:solidFill>
                <a:latin typeface="+mn-lt"/>
              </a:defRPr>
            </a:lvl7pPr>
            <a:lvl8pPr marL="3429000" indent="-228600" algn="l" rtl="0" eaLnBrk="1" fontAlgn="base" hangingPunct="1">
              <a:spcBef>
                <a:spcPct val="20000"/>
              </a:spcBef>
              <a:spcAft>
                <a:spcPct val="0"/>
              </a:spcAft>
              <a:buChar char="»"/>
              <a:defRPr sz="1600" b="1">
                <a:solidFill>
                  <a:schemeClr val="bg1"/>
                </a:solidFill>
                <a:latin typeface="+mn-lt"/>
              </a:defRPr>
            </a:lvl8pPr>
            <a:lvl9pPr marL="3886200" indent="-228600" algn="l" rtl="0" eaLnBrk="1" fontAlgn="base" hangingPunct="1">
              <a:spcBef>
                <a:spcPct val="20000"/>
              </a:spcBef>
              <a:spcAft>
                <a:spcPct val="0"/>
              </a:spcAft>
              <a:buChar char="»"/>
              <a:defRPr sz="1600" b="1">
                <a:solidFill>
                  <a:schemeClr val="bg1"/>
                </a:solidFill>
                <a:latin typeface="+mn-lt"/>
              </a:defRPr>
            </a:lvl9pPr>
          </a:lstStyle>
          <a:p>
            <a:pPr>
              <a:lnSpc>
                <a:spcPct val="150000"/>
              </a:lnSpc>
            </a:pPr>
            <a:r>
              <a:rPr lang="en-US" altLang="en-US" sz="3600" dirty="0">
                <a:solidFill>
                  <a:schemeClr val="tx1"/>
                </a:solidFill>
                <a:latin typeface="Calisto MT" panose="02040603050505030304" pitchFamily="18" charset="0"/>
              </a:rPr>
              <a:t>One solution – the lines cross at one point</a:t>
            </a:r>
          </a:p>
          <a:p>
            <a:pPr>
              <a:lnSpc>
                <a:spcPct val="150000"/>
              </a:lnSpc>
              <a:buFontTx/>
              <a:buNone/>
            </a:pPr>
            <a:endParaRPr lang="en-US" altLang="en-US" sz="3600" dirty="0">
              <a:solidFill>
                <a:schemeClr val="tx1"/>
              </a:solidFill>
              <a:latin typeface="Calisto MT" panose="02040603050505030304" pitchFamily="18" charset="0"/>
            </a:endParaRPr>
          </a:p>
          <a:p>
            <a:pPr>
              <a:lnSpc>
                <a:spcPct val="150000"/>
              </a:lnSpc>
            </a:pPr>
            <a:r>
              <a:rPr lang="en-US" altLang="en-US" sz="3600" dirty="0">
                <a:solidFill>
                  <a:schemeClr val="tx1"/>
                </a:solidFill>
                <a:latin typeface="Calisto MT" panose="02040603050505030304" pitchFamily="18" charset="0"/>
              </a:rPr>
              <a:t>No solution – the lines do not cross</a:t>
            </a:r>
          </a:p>
          <a:p>
            <a:pPr marL="0" indent="0">
              <a:lnSpc>
                <a:spcPct val="150000"/>
              </a:lnSpc>
              <a:buNone/>
            </a:pPr>
            <a:endParaRPr lang="en-US" altLang="en-US" sz="3600" dirty="0">
              <a:solidFill>
                <a:schemeClr val="tx1"/>
              </a:solidFill>
              <a:latin typeface="Calisto MT" panose="02040603050505030304" pitchFamily="18" charset="0"/>
            </a:endParaRPr>
          </a:p>
          <a:p>
            <a:r>
              <a:rPr lang="en-US" altLang="en-US" sz="3600" dirty="0">
                <a:solidFill>
                  <a:schemeClr val="tx1"/>
                </a:solidFill>
                <a:latin typeface="Calisto MT" panose="02040603050505030304" pitchFamily="18" charset="0"/>
              </a:rPr>
              <a:t>Infinitely many solutions – the lines coincide</a:t>
            </a:r>
          </a:p>
          <a:p>
            <a:pPr>
              <a:lnSpc>
                <a:spcPct val="150000"/>
              </a:lnSpc>
              <a:buFontTx/>
              <a:buNone/>
            </a:pPr>
            <a:endParaRPr lang="en-US" altLang="en-US" sz="3600" dirty="0">
              <a:solidFill>
                <a:schemeClr val="tx1"/>
              </a:solidFill>
              <a:latin typeface="Calisto MT" panose="02040603050505030304" pitchFamily="18" charset="0"/>
            </a:endParaRPr>
          </a:p>
          <a:p>
            <a:pPr>
              <a:lnSpc>
                <a:spcPct val="150000"/>
              </a:lnSpc>
            </a:pPr>
            <a:endParaRPr lang="en-US" altLang="en-US" sz="3600" dirty="0">
              <a:solidFill>
                <a:schemeClr val="tx1"/>
              </a:solidFill>
              <a:latin typeface="Calisto MT" panose="02040603050505030304" pitchFamily="18" charset="0"/>
            </a:endParaRPr>
          </a:p>
        </p:txBody>
      </p:sp>
      <p:grpSp>
        <p:nvGrpSpPr>
          <p:cNvPr id="33" name="Group 32">
            <a:extLst>
              <a:ext uri="{FF2B5EF4-FFF2-40B4-BE49-F238E27FC236}">
                <a16:creationId xmlns:a16="http://schemas.microsoft.com/office/drawing/2014/main" id="{AD6915A3-B152-4E3E-AFBD-FF8429C55357}"/>
              </a:ext>
            </a:extLst>
          </p:cNvPr>
          <p:cNvGrpSpPr/>
          <p:nvPr/>
        </p:nvGrpSpPr>
        <p:grpSpPr>
          <a:xfrm>
            <a:off x="4216400" y="4063723"/>
            <a:ext cx="1981200" cy="914400"/>
            <a:chOff x="2057400" y="4038600"/>
            <a:chExt cx="1981200" cy="914400"/>
          </a:xfrm>
        </p:grpSpPr>
        <p:cxnSp>
          <p:nvCxnSpPr>
            <p:cNvPr id="16" name="Straight Arrow Connector 15">
              <a:extLst>
                <a:ext uri="{FF2B5EF4-FFF2-40B4-BE49-F238E27FC236}">
                  <a16:creationId xmlns:a16="http://schemas.microsoft.com/office/drawing/2014/main" id="{AE7DBF56-83BD-4CAB-A9DD-7D684AC2ECBC}"/>
                </a:ext>
              </a:extLst>
            </p:cNvPr>
            <p:cNvCxnSpPr>
              <a:cxnSpLocks/>
            </p:cNvCxnSpPr>
            <p:nvPr/>
          </p:nvCxnSpPr>
          <p:spPr>
            <a:xfrm flipV="1">
              <a:off x="2057400" y="4038600"/>
              <a:ext cx="1905000" cy="68580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BB5F330-C8B1-4835-8E7C-D9AE32A759B7}"/>
                </a:ext>
              </a:extLst>
            </p:cNvPr>
            <p:cNvCxnSpPr>
              <a:cxnSpLocks/>
            </p:cNvCxnSpPr>
            <p:nvPr/>
          </p:nvCxnSpPr>
          <p:spPr>
            <a:xfrm flipV="1">
              <a:off x="2209800" y="4267200"/>
              <a:ext cx="1828800" cy="68580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38C877B7-302F-4FDA-A485-EA6C51550F1B}"/>
              </a:ext>
            </a:extLst>
          </p:cNvPr>
          <p:cNvGrpSpPr/>
          <p:nvPr/>
        </p:nvGrpSpPr>
        <p:grpSpPr>
          <a:xfrm>
            <a:off x="5284007" y="5669937"/>
            <a:ext cx="1828800" cy="914400"/>
            <a:chOff x="3429000" y="5943600"/>
            <a:chExt cx="1447800" cy="533400"/>
          </a:xfrm>
        </p:grpSpPr>
        <p:cxnSp>
          <p:nvCxnSpPr>
            <p:cNvPr id="22" name="Straight Arrow Connector 21">
              <a:extLst>
                <a:ext uri="{FF2B5EF4-FFF2-40B4-BE49-F238E27FC236}">
                  <a16:creationId xmlns:a16="http://schemas.microsoft.com/office/drawing/2014/main" id="{9CD013E9-94B5-4EDE-BB51-EBD6B113B7FD}"/>
                </a:ext>
              </a:extLst>
            </p:cNvPr>
            <p:cNvCxnSpPr/>
            <p:nvPr/>
          </p:nvCxnSpPr>
          <p:spPr>
            <a:xfrm flipV="1">
              <a:off x="3429000" y="5943600"/>
              <a:ext cx="1447800" cy="53340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8840412F-621E-40DC-89EE-94ACABF5FBA2}"/>
                </a:ext>
              </a:extLst>
            </p:cNvPr>
            <p:cNvCxnSpPr/>
            <p:nvPr/>
          </p:nvCxnSpPr>
          <p:spPr>
            <a:xfrm flipV="1">
              <a:off x="3657600" y="6019800"/>
              <a:ext cx="990600" cy="38100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grpSp>
      <p:sp>
        <p:nvSpPr>
          <p:cNvPr id="25" name="TextBox 24">
            <a:extLst>
              <a:ext uri="{FF2B5EF4-FFF2-40B4-BE49-F238E27FC236}">
                <a16:creationId xmlns:a16="http://schemas.microsoft.com/office/drawing/2014/main" id="{C0CD2E4C-A105-43B0-AF45-6C45F6E3C4D5}"/>
              </a:ext>
            </a:extLst>
          </p:cNvPr>
          <p:cNvSpPr txBox="1"/>
          <p:nvPr/>
        </p:nvSpPr>
        <p:spPr>
          <a:xfrm>
            <a:off x="7713768" y="2286000"/>
            <a:ext cx="3657602" cy="1077218"/>
          </a:xfrm>
          <a:prstGeom prst="rect">
            <a:avLst/>
          </a:prstGeom>
          <a:noFill/>
        </p:spPr>
        <p:txBody>
          <a:bodyPr wrap="square" rtlCol="0">
            <a:spAutoFit/>
          </a:bodyPr>
          <a:lstStyle/>
          <a:p>
            <a:pPr algn="ctr"/>
            <a:r>
              <a:rPr lang="en-US" sz="3200" dirty="0"/>
              <a:t>This point represents the solution.</a:t>
            </a:r>
          </a:p>
        </p:txBody>
      </p:sp>
      <p:grpSp>
        <p:nvGrpSpPr>
          <p:cNvPr id="32" name="Group 31">
            <a:extLst>
              <a:ext uri="{FF2B5EF4-FFF2-40B4-BE49-F238E27FC236}">
                <a16:creationId xmlns:a16="http://schemas.microsoft.com/office/drawing/2014/main" id="{19D0725A-C85E-4601-B83C-15AC668CDE82}"/>
              </a:ext>
            </a:extLst>
          </p:cNvPr>
          <p:cNvGrpSpPr/>
          <p:nvPr/>
        </p:nvGrpSpPr>
        <p:grpSpPr>
          <a:xfrm>
            <a:off x="4478233" y="2220218"/>
            <a:ext cx="1981200" cy="1143000"/>
            <a:chOff x="1676400" y="2133600"/>
            <a:chExt cx="1981200" cy="1143000"/>
          </a:xfrm>
        </p:grpSpPr>
        <p:cxnSp>
          <p:nvCxnSpPr>
            <p:cNvPr id="6" name="Straight Arrow Connector 5">
              <a:extLst>
                <a:ext uri="{FF2B5EF4-FFF2-40B4-BE49-F238E27FC236}">
                  <a16:creationId xmlns:a16="http://schemas.microsoft.com/office/drawing/2014/main" id="{870C4676-3864-4B1D-A509-01B35473C52F}"/>
                </a:ext>
              </a:extLst>
            </p:cNvPr>
            <p:cNvCxnSpPr>
              <a:cxnSpLocks/>
            </p:cNvCxnSpPr>
            <p:nvPr/>
          </p:nvCxnSpPr>
          <p:spPr>
            <a:xfrm flipV="1">
              <a:off x="1676400" y="2286000"/>
              <a:ext cx="1981200" cy="91440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BFBA4870-8518-4A7C-BF80-1DB7C4EE6A82}"/>
                </a:ext>
              </a:extLst>
            </p:cNvPr>
            <p:cNvCxnSpPr>
              <a:cxnSpLocks/>
            </p:cNvCxnSpPr>
            <p:nvPr/>
          </p:nvCxnSpPr>
          <p:spPr>
            <a:xfrm>
              <a:off x="1828800" y="2133600"/>
              <a:ext cx="1676400" cy="1143000"/>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26" name="Oval 25">
              <a:extLst>
                <a:ext uri="{FF2B5EF4-FFF2-40B4-BE49-F238E27FC236}">
                  <a16:creationId xmlns:a16="http://schemas.microsoft.com/office/drawing/2014/main" id="{9D0BCFDB-326F-4CF1-86A4-FE30105ECEB6}"/>
                </a:ext>
              </a:extLst>
            </p:cNvPr>
            <p:cNvSpPr/>
            <p:nvPr/>
          </p:nvSpPr>
          <p:spPr>
            <a:xfrm>
              <a:off x="2608367" y="2686638"/>
              <a:ext cx="132261" cy="98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8" name="Straight Arrow Connector 27">
            <a:extLst>
              <a:ext uri="{FF2B5EF4-FFF2-40B4-BE49-F238E27FC236}">
                <a16:creationId xmlns:a16="http://schemas.microsoft.com/office/drawing/2014/main" id="{EEC5F4B6-73C5-4BED-801F-37F59DFC20E3}"/>
              </a:ext>
            </a:extLst>
          </p:cNvPr>
          <p:cNvCxnSpPr>
            <a:cxnSpLocks/>
          </p:cNvCxnSpPr>
          <p:nvPr/>
        </p:nvCxnSpPr>
        <p:spPr>
          <a:xfrm flipH="1" flipV="1">
            <a:off x="5819040" y="2842379"/>
            <a:ext cx="2452995" cy="1403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1E772AC-D912-49F9-8214-9CEC142945C8}"/>
              </a:ext>
            </a:extLst>
          </p:cNvPr>
          <p:cNvSpPr txBox="1"/>
          <p:nvPr/>
        </p:nvSpPr>
        <p:spPr>
          <a:xfrm>
            <a:off x="762000" y="5957122"/>
            <a:ext cx="3252814" cy="523220"/>
          </a:xfrm>
          <a:prstGeom prst="rect">
            <a:avLst/>
          </a:prstGeom>
          <a:solidFill>
            <a:schemeClr val="tx2">
              <a:lumMod val="40000"/>
              <a:lumOff val="60000"/>
            </a:schemeClr>
          </a:solidFill>
        </p:spPr>
        <p:txBody>
          <a:bodyPr wrap="none" rtlCol="0">
            <a:spAutoFit/>
          </a:bodyPr>
          <a:lstStyle/>
          <a:p>
            <a:r>
              <a:rPr lang="en-US" sz="2800" dirty="0"/>
              <a:t>Consistent Dependent</a:t>
            </a:r>
          </a:p>
        </p:txBody>
      </p:sp>
      <p:sp>
        <p:nvSpPr>
          <p:cNvPr id="31" name="TextBox 30">
            <a:extLst>
              <a:ext uri="{FF2B5EF4-FFF2-40B4-BE49-F238E27FC236}">
                <a16:creationId xmlns:a16="http://schemas.microsoft.com/office/drawing/2014/main" id="{8F4106E4-D231-48FE-A980-CFCA84520407}"/>
              </a:ext>
            </a:extLst>
          </p:cNvPr>
          <p:cNvSpPr txBox="1"/>
          <p:nvPr/>
        </p:nvSpPr>
        <p:spPr>
          <a:xfrm>
            <a:off x="762000" y="4187313"/>
            <a:ext cx="1845377" cy="523220"/>
          </a:xfrm>
          <a:prstGeom prst="rect">
            <a:avLst/>
          </a:prstGeom>
          <a:solidFill>
            <a:schemeClr val="tx2">
              <a:lumMod val="40000"/>
              <a:lumOff val="60000"/>
            </a:schemeClr>
          </a:solidFill>
        </p:spPr>
        <p:txBody>
          <a:bodyPr wrap="square" rtlCol="0">
            <a:spAutoFit/>
          </a:bodyPr>
          <a:lstStyle/>
          <a:p>
            <a:r>
              <a:rPr lang="en-US" sz="2800" dirty="0"/>
              <a:t>Inconsistent </a:t>
            </a:r>
          </a:p>
        </p:txBody>
      </p:sp>
      <p:sp>
        <p:nvSpPr>
          <p:cNvPr id="34" name="TextBox 33">
            <a:extLst>
              <a:ext uri="{FF2B5EF4-FFF2-40B4-BE49-F238E27FC236}">
                <a16:creationId xmlns:a16="http://schemas.microsoft.com/office/drawing/2014/main" id="{620D1A82-8E89-4A70-A72E-1DD1293667D6}"/>
              </a:ext>
            </a:extLst>
          </p:cNvPr>
          <p:cNvSpPr txBox="1"/>
          <p:nvPr/>
        </p:nvSpPr>
        <p:spPr>
          <a:xfrm>
            <a:off x="709589" y="2372618"/>
            <a:ext cx="3470822" cy="523220"/>
          </a:xfrm>
          <a:prstGeom prst="rect">
            <a:avLst/>
          </a:prstGeom>
          <a:solidFill>
            <a:schemeClr val="tx2">
              <a:lumMod val="40000"/>
              <a:lumOff val="60000"/>
            </a:schemeClr>
          </a:solidFill>
        </p:spPr>
        <p:txBody>
          <a:bodyPr wrap="none" rtlCol="0">
            <a:spAutoFit/>
          </a:bodyPr>
          <a:lstStyle/>
          <a:p>
            <a:r>
              <a:rPr lang="en-US" sz="2800" dirty="0"/>
              <a:t>Consistent Independent</a:t>
            </a:r>
          </a:p>
        </p:txBody>
      </p:sp>
    </p:spTree>
    <p:extLst>
      <p:ext uri="{BB962C8B-B14F-4D97-AF65-F5344CB8AC3E}">
        <p14:creationId xmlns:p14="http://schemas.microsoft.com/office/powerpoint/2010/main" val="328793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601B71E-6C7D-4532-934B-893FA870C681}"/>
              </a:ext>
            </a:extLst>
          </p:cNvPr>
          <p:cNvSpPr>
            <a:spLocks noGrp="1"/>
          </p:cNvSpPr>
          <p:nvPr>
            <p:ph type="title"/>
          </p:nvPr>
        </p:nvSpPr>
        <p:spPr>
          <a:xfrm>
            <a:off x="152400" y="0"/>
            <a:ext cx="11887200" cy="990600"/>
          </a:xfrm>
        </p:spPr>
        <p:txBody>
          <a:bodyPr>
            <a:normAutofit fontScale="90000"/>
          </a:bodyPr>
          <a:lstStyle/>
          <a:p>
            <a:r>
              <a:rPr lang="en-US" dirty="0">
                <a:latin typeface="Elephant" panose="02020904090505020303" pitchFamily="18" charset="0"/>
              </a:rPr>
              <a:t>Types of Solutions: Three Variable System…</a:t>
            </a:r>
          </a:p>
        </p:txBody>
      </p:sp>
      <p:pic>
        <p:nvPicPr>
          <p:cNvPr id="19" name="Picture 18">
            <a:extLst>
              <a:ext uri="{FF2B5EF4-FFF2-40B4-BE49-F238E27FC236}">
                <a16:creationId xmlns:a16="http://schemas.microsoft.com/office/drawing/2014/main" id="{27416A25-2AB9-401D-B8E1-C4313FAD2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38463"/>
            <a:ext cx="9372600" cy="591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2791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762000" y="182371"/>
            <a:ext cx="8229600" cy="792163"/>
          </a:xfrm>
        </p:spPr>
        <p:txBody>
          <a:bodyPr/>
          <a:lstStyle/>
          <a:p>
            <a:pPr eaLnBrk="1" hangingPunct="1"/>
            <a:r>
              <a:rPr lang="en-US" dirty="0">
                <a:latin typeface="Elephant" panose="02020904090505020303" pitchFamily="18" charset="0"/>
              </a:rPr>
              <a:t>Solving Linear Systems</a:t>
            </a:r>
          </a:p>
        </p:txBody>
      </p:sp>
      <p:sp>
        <p:nvSpPr>
          <p:cNvPr id="9" name="TextBox 8"/>
          <p:cNvSpPr txBox="1"/>
          <p:nvPr/>
        </p:nvSpPr>
        <p:spPr>
          <a:xfrm>
            <a:off x="1524000" y="2286000"/>
            <a:ext cx="8534400" cy="3785652"/>
          </a:xfrm>
          <a:prstGeom prst="rect">
            <a:avLst/>
          </a:prstGeom>
          <a:noFill/>
        </p:spPr>
        <p:txBody>
          <a:bodyPr wrap="square" rtlCol="0">
            <a:spAutoFit/>
          </a:bodyPr>
          <a:lstStyle/>
          <a:p>
            <a:r>
              <a:rPr lang="en-US" sz="4000" dirty="0">
                <a:latin typeface="Calisto MT" panose="02040603050505030304" pitchFamily="18" charset="0"/>
              </a:rPr>
              <a:t>In Algebra 1, you learned how to solve systems of equations by 1) graphing, 2) using the substitution method, and 3) the elimination method. We will be using matrices and the graphing calculator.</a:t>
            </a:r>
          </a:p>
        </p:txBody>
      </p:sp>
    </p:spTree>
    <p:extLst>
      <p:ext uri="{BB962C8B-B14F-4D97-AF65-F5344CB8AC3E}">
        <p14:creationId xmlns:p14="http://schemas.microsoft.com/office/powerpoint/2010/main" val="4014355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dissolve">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A5EBB-2671-4EE3-81EE-2C9D78962C60}"/>
              </a:ext>
            </a:extLst>
          </p:cNvPr>
          <p:cNvSpPr>
            <a:spLocks noGrp="1"/>
          </p:cNvSpPr>
          <p:nvPr>
            <p:ph type="title"/>
          </p:nvPr>
        </p:nvSpPr>
        <p:spPr>
          <a:xfrm>
            <a:off x="762000" y="228600"/>
            <a:ext cx="10871200" cy="990600"/>
          </a:xfrm>
        </p:spPr>
        <p:txBody>
          <a:bodyPr>
            <a:normAutofit/>
          </a:bodyPr>
          <a:lstStyle/>
          <a:p>
            <a:r>
              <a:rPr lang="en-US" dirty="0">
                <a:latin typeface="Elephant" panose="02020904090505020303" pitchFamily="18" charset="0"/>
              </a:rPr>
              <a:t>Matrices and Reduced Row-Echelon</a:t>
            </a:r>
          </a:p>
        </p:txBody>
      </p:sp>
      <p:sp>
        <p:nvSpPr>
          <p:cNvPr id="3" name="TextBox 2">
            <a:extLst>
              <a:ext uri="{FF2B5EF4-FFF2-40B4-BE49-F238E27FC236}">
                <a16:creationId xmlns:a16="http://schemas.microsoft.com/office/drawing/2014/main" id="{B26A7CF5-3940-4D4F-B575-43C246E70E38}"/>
              </a:ext>
            </a:extLst>
          </p:cNvPr>
          <p:cNvSpPr txBox="1"/>
          <p:nvPr/>
        </p:nvSpPr>
        <p:spPr>
          <a:xfrm>
            <a:off x="304800" y="1600200"/>
            <a:ext cx="11734800" cy="4832092"/>
          </a:xfrm>
          <a:prstGeom prst="rect">
            <a:avLst/>
          </a:prstGeom>
          <a:noFill/>
        </p:spPr>
        <p:txBody>
          <a:bodyPr wrap="square" rtlCol="0">
            <a:spAutoFit/>
          </a:bodyPr>
          <a:lstStyle/>
          <a:p>
            <a:r>
              <a:rPr lang="en-US" sz="2800" dirty="0">
                <a:latin typeface="Calisto MT" panose="02040603050505030304" pitchFamily="18" charset="0"/>
              </a:rPr>
              <a:t>Just FYI…</a:t>
            </a:r>
          </a:p>
          <a:p>
            <a:pPr marL="514350" indent="-514350">
              <a:buFont typeface="+mj-lt"/>
              <a:buAutoNum type="arabicPeriod"/>
            </a:pPr>
            <a:r>
              <a:rPr lang="en-US" sz="2800" dirty="0">
                <a:latin typeface="Calisto MT" panose="02040603050505030304" pitchFamily="18" charset="0"/>
              </a:rPr>
              <a:t>We will use augmented matrices to solve our systems of equations.</a:t>
            </a:r>
          </a:p>
          <a:p>
            <a:pPr marL="514350" indent="-514350">
              <a:buFont typeface="+mj-lt"/>
              <a:buAutoNum type="arabicPeriod"/>
            </a:pPr>
            <a:r>
              <a:rPr lang="en-US" sz="2800" dirty="0">
                <a:latin typeface="Calisto MT" panose="02040603050505030304" pitchFamily="18" charset="0"/>
              </a:rPr>
              <a:t>The augmented matrix can be converted to reduced row-echelon form which will give you the solution to the system.</a:t>
            </a:r>
          </a:p>
          <a:p>
            <a:pPr marL="514350" indent="-514350">
              <a:buFont typeface="+mj-lt"/>
              <a:buAutoNum type="arabicPeriod"/>
            </a:pPr>
            <a:r>
              <a:rPr lang="en-US" sz="2800" dirty="0">
                <a:latin typeface="Calisto MT" panose="02040603050505030304" pitchFamily="18" charset="0"/>
              </a:rPr>
              <a:t>Each equation must be in Standard Form. (Two Variables: Ax + By = C and Three Variables: Ax + By + </a:t>
            </a:r>
            <a:r>
              <a:rPr lang="en-US" sz="2800" dirty="0" err="1">
                <a:latin typeface="Calisto MT" panose="02040603050505030304" pitchFamily="18" charset="0"/>
              </a:rPr>
              <a:t>Cz</a:t>
            </a:r>
            <a:r>
              <a:rPr lang="en-US" sz="2800" dirty="0">
                <a:latin typeface="Calisto MT" panose="02040603050505030304" pitchFamily="18" charset="0"/>
              </a:rPr>
              <a:t> = D)</a:t>
            </a:r>
          </a:p>
          <a:p>
            <a:pPr marL="514350" indent="-514350">
              <a:buFont typeface="+mj-lt"/>
              <a:buAutoNum type="arabicPeriod"/>
            </a:pPr>
            <a:r>
              <a:rPr lang="en-US" sz="2800" dirty="0">
                <a:latin typeface="Calisto MT" panose="02040603050505030304" pitchFamily="18" charset="0"/>
              </a:rPr>
              <a:t>When entering the equations into the augmented matrix, if a term is missing you must enter a zero as a placeholder. </a:t>
            </a:r>
          </a:p>
          <a:p>
            <a:pPr marL="514350" indent="-514350">
              <a:buFont typeface="+mj-lt"/>
              <a:buAutoNum type="arabicPeriod"/>
            </a:pPr>
            <a:r>
              <a:rPr lang="en-US" sz="2800" dirty="0">
                <a:latin typeface="Calisto MT" panose="02040603050505030304" pitchFamily="18" charset="0"/>
              </a:rPr>
              <a:t>Matrices are named by rows and columns. Row by Column. </a:t>
            </a:r>
          </a:p>
          <a:p>
            <a:endParaRPr lang="en-US" sz="2800" dirty="0">
              <a:latin typeface="Calisto MT" panose="02040603050505030304" pitchFamily="18" charset="0"/>
            </a:endParaRPr>
          </a:p>
          <a:p>
            <a:r>
              <a:rPr lang="en-US" sz="2800" dirty="0">
                <a:latin typeface="Calisto MT" panose="02040603050505030304" pitchFamily="18" charset="0"/>
              </a:rPr>
              <a:t>								   3 x 4 matrix</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ED47DD3-8748-478F-AAC4-5ED01D6A71B0}"/>
                  </a:ext>
                </a:extLst>
              </p:cNvPr>
              <p:cNvSpPr txBox="1"/>
              <p:nvPr/>
            </p:nvSpPr>
            <p:spPr>
              <a:xfrm>
                <a:off x="1600200" y="5629236"/>
                <a:ext cx="2075825" cy="8842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𝑥</m:t>
                              </m:r>
                              <m:r>
                                <a:rPr lang="en-US" b="0" i="1" smtClean="0">
                                  <a:latin typeface="Cambria Math" panose="02040503050406030204" pitchFamily="18" charset="0"/>
                                </a:rPr>
                                <m:t>+3</m:t>
                              </m:r>
                              <m:r>
                                <a:rPr lang="en-US" b="0" i="1" smtClean="0">
                                  <a:latin typeface="Cambria Math" panose="02040503050406030204" pitchFamily="18" charset="0"/>
                                </a:rPr>
                                <m:t>𝑦</m:t>
                              </m:r>
                              <m:r>
                                <a:rPr lang="en-US" b="0" i="1" smtClean="0">
                                  <a:latin typeface="Cambria Math" panose="02040503050406030204" pitchFamily="18" charset="0"/>
                                </a:rPr>
                                <m:t>+5</m:t>
                              </m:r>
                              <m:r>
                                <a:rPr lang="en-US" b="0" i="1" smtClean="0">
                                  <a:latin typeface="Cambria Math" panose="02040503050406030204" pitchFamily="18" charset="0"/>
                                </a:rPr>
                                <m:t>𝑧</m:t>
                              </m:r>
                              <m:r>
                                <a:rPr lang="en-US" b="0" i="1" smtClean="0">
                                  <a:latin typeface="Cambria Math" panose="02040503050406030204" pitchFamily="18" charset="0"/>
                                </a:rPr>
                                <m:t>=7</m:t>
                              </m:r>
                            </m:e>
                            <m:e>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+4</m:t>
                              </m:r>
                              <m:r>
                                <a:rPr lang="en-US" b="0" i="1" smtClean="0">
                                  <a:latin typeface="Cambria Math" panose="02040503050406030204" pitchFamily="18" charset="0"/>
                                </a:rPr>
                                <m:t>𝑦</m:t>
                              </m:r>
                              <m:r>
                                <a:rPr lang="en-US" b="0" i="1" smtClean="0">
                                  <a:latin typeface="Cambria Math" panose="02040503050406030204" pitchFamily="18" charset="0"/>
                                </a:rPr>
                                <m:t>=8</m:t>
                              </m:r>
                            </m:e>
                            <m:e>
                              <m:r>
                                <a:rPr lang="en-US" b="0" i="1" smtClean="0">
                                  <a:latin typeface="Cambria Math" panose="02040503050406030204" pitchFamily="18" charset="0"/>
                                </a:rPr>
                                <m:t>9</m:t>
                              </m:r>
                              <m:r>
                                <a:rPr lang="en-US" b="0" i="1" smtClean="0">
                                  <a:latin typeface="Cambria Math" panose="02040503050406030204" pitchFamily="18" charset="0"/>
                                </a:rPr>
                                <m:t>𝑦</m:t>
                              </m:r>
                              <m:r>
                                <a:rPr lang="en-US" b="0" i="1" smtClean="0">
                                  <a:latin typeface="Cambria Math" panose="02040503050406030204" pitchFamily="18" charset="0"/>
                                </a:rPr>
                                <m:t>+7</m:t>
                              </m:r>
                              <m:r>
                                <a:rPr lang="en-US" b="0" i="1" smtClean="0">
                                  <a:latin typeface="Cambria Math" panose="02040503050406030204" pitchFamily="18" charset="0"/>
                                </a:rPr>
                                <m:t>𝑧</m:t>
                              </m:r>
                              <m:r>
                                <a:rPr lang="en-US" b="0" i="1" smtClean="0">
                                  <a:latin typeface="Cambria Math" panose="02040503050406030204" pitchFamily="18" charset="0"/>
                                </a:rPr>
                                <m:t>+3</m:t>
                              </m:r>
                              <m:r>
                                <a:rPr lang="en-US" b="0" i="1" smtClean="0">
                                  <a:latin typeface="Cambria Math" panose="02040503050406030204" pitchFamily="18" charset="0"/>
                                </a:rPr>
                                <m:t>𝑥</m:t>
                              </m:r>
                              <m:r>
                                <a:rPr lang="en-US" b="0" i="1" smtClean="0">
                                  <a:latin typeface="Cambria Math" panose="02040503050406030204" pitchFamily="18" charset="0"/>
                                </a:rPr>
                                <m:t>=12</m:t>
                              </m:r>
                            </m:e>
                          </m:eqArr>
                        </m:e>
                      </m:d>
                    </m:oMath>
                  </m:oMathPara>
                </a14:m>
                <a:endParaRPr lang="en-US" dirty="0"/>
              </a:p>
            </p:txBody>
          </p:sp>
        </mc:Choice>
        <mc:Fallback xmlns="">
          <p:sp>
            <p:nvSpPr>
              <p:cNvPr id="6" name="TextBox 5">
                <a:extLst>
                  <a:ext uri="{FF2B5EF4-FFF2-40B4-BE49-F238E27FC236}">
                    <a16:creationId xmlns:a16="http://schemas.microsoft.com/office/drawing/2014/main" id="{2ED47DD3-8748-478F-AAC4-5ED01D6A71B0}"/>
                  </a:ext>
                </a:extLst>
              </p:cNvPr>
              <p:cNvSpPr txBox="1">
                <a:spLocks noRot="1" noChangeAspect="1" noMove="1" noResize="1" noEditPoints="1" noAdjustHandles="1" noChangeArrowheads="1" noChangeShapeType="1" noTextEdit="1"/>
              </p:cNvSpPr>
              <p:nvPr/>
            </p:nvSpPr>
            <p:spPr>
              <a:xfrm>
                <a:off x="1600200" y="5629236"/>
                <a:ext cx="2075825" cy="884281"/>
              </a:xfrm>
              <a:prstGeom prst="rect">
                <a:avLst/>
              </a:prstGeom>
              <a:blipFill>
                <a:blip r:embed="rId3"/>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F1F3134F-2C05-4D88-9379-D1DC3C423D3B}"/>
              </a:ext>
            </a:extLst>
          </p:cNvPr>
          <p:cNvSpPr txBox="1"/>
          <p:nvPr/>
        </p:nvSpPr>
        <p:spPr>
          <a:xfrm>
            <a:off x="5638800" y="2971800"/>
            <a:ext cx="65" cy="276999"/>
          </a:xfrm>
          <a:prstGeom prst="rect">
            <a:avLst/>
          </a:prstGeom>
          <a:noFill/>
        </p:spPr>
        <p:txBody>
          <a:bodyPr wrap="none" lIns="0" tIns="0" rIns="0" bIns="0" rtlCol="0">
            <a:spAutoFit/>
          </a:bodyPr>
          <a:lstStyle/>
          <a:p>
            <a:endParaRPr lang="en-US" dirty="0"/>
          </a:p>
        </p:txBody>
      </p:sp>
      <p:sp>
        <p:nvSpPr>
          <p:cNvPr id="15" name="TextBox 14">
            <a:extLst>
              <a:ext uri="{FF2B5EF4-FFF2-40B4-BE49-F238E27FC236}">
                <a16:creationId xmlns:a16="http://schemas.microsoft.com/office/drawing/2014/main" id="{9E57081D-D913-4C88-89A9-81A1A8B5BCC8}"/>
              </a:ext>
            </a:extLst>
          </p:cNvPr>
          <p:cNvSpPr txBox="1"/>
          <p:nvPr/>
        </p:nvSpPr>
        <p:spPr>
          <a:xfrm>
            <a:off x="5638800" y="2971800"/>
            <a:ext cx="65" cy="276999"/>
          </a:xfrm>
          <a:prstGeom prst="rect">
            <a:avLst/>
          </a:prstGeom>
          <a:noFill/>
        </p:spPr>
        <p:txBody>
          <a:bodyPr wrap="none" lIns="0" tIns="0" rIns="0" bIns="0" rtlCol="0">
            <a:spAutoFit/>
          </a:bodyPr>
          <a:lstStyle/>
          <a:p>
            <a:endParaRPr lang="en-US" dirty="0"/>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17452F31-FA84-4F2B-8870-43B773271B02}"/>
                  </a:ext>
                </a:extLst>
              </p:cNvPr>
              <p:cNvSpPr/>
              <p:nvPr/>
            </p:nvSpPr>
            <p:spPr>
              <a:xfrm>
                <a:off x="5867400" y="5629236"/>
                <a:ext cx="2048766" cy="8304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1     3     5     7</m:t>
                              </m:r>
                            </m:e>
                            <m:e>
                              <m:r>
                                <a:rPr lang="en-US" b="0" i="1" smtClean="0">
                                  <a:latin typeface="Cambria Math" panose="02040503050406030204" pitchFamily="18" charset="0"/>
                                </a:rPr>
                                <m:t>2     4     0     8</m:t>
                              </m:r>
                            </m:e>
                            <m:e>
                              <m:r>
                                <a:rPr lang="en-US" b="0" i="1" smtClean="0">
                                  <a:latin typeface="Cambria Math" panose="02040503050406030204" pitchFamily="18" charset="0"/>
                                </a:rPr>
                                <m:t>  3     9     7     12</m:t>
                              </m:r>
                            </m:e>
                          </m:eqArr>
                          <m:r>
                            <a:rPr lang="en-US" b="0" i="1" smtClean="0">
                              <a:latin typeface="Cambria Math" panose="02040503050406030204" pitchFamily="18" charset="0"/>
                            </a:rPr>
                            <m:t> </m:t>
                          </m:r>
                        </m:e>
                      </m:d>
                    </m:oMath>
                  </m:oMathPara>
                </a14:m>
                <a:endParaRPr lang="en-US" dirty="0"/>
              </a:p>
            </p:txBody>
          </p:sp>
        </mc:Choice>
        <mc:Fallback xmlns="">
          <p:sp>
            <p:nvSpPr>
              <p:cNvPr id="18" name="Rectangle 17">
                <a:extLst>
                  <a:ext uri="{FF2B5EF4-FFF2-40B4-BE49-F238E27FC236}">
                    <a16:creationId xmlns:a16="http://schemas.microsoft.com/office/drawing/2014/main" id="{17452F31-FA84-4F2B-8870-43B773271B02}"/>
                  </a:ext>
                </a:extLst>
              </p:cNvPr>
              <p:cNvSpPr>
                <a:spLocks noRot="1" noChangeAspect="1" noMove="1" noResize="1" noEditPoints="1" noAdjustHandles="1" noChangeArrowheads="1" noChangeShapeType="1" noTextEdit="1"/>
              </p:cNvSpPr>
              <p:nvPr/>
            </p:nvSpPr>
            <p:spPr>
              <a:xfrm>
                <a:off x="5867400" y="5629236"/>
                <a:ext cx="2048766" cy="83048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634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A5EBB-2671-4EE3-81EE-2C9D78962C60}"/>
              </a:ext>
            </a:extLst>
          </p:cNvPr>
          <p:cNvSpPr>
            <a:spLocks noGrp="1"/>
          </p:cNvSpPr>
          <p:nvPr>
            <p:ph type="title"/>
          </p:nvPr>
        </p:nvSpPr>
        <p:spPr>
          <a:xfrm>
            <a:off x="762000" y="228600"/>
            <a:ext cx="10871200" cy="990600"/>
          </a:xfrm>
        </p:spPr>
        <p:txBody>
          <a:bodyPr>
            <a:normAutofit/>
          </a:bodyPr>
          <a:lstStyle/>
          <a:p>
            <a:r>
              <a:rPr lang="en-US" dirty="0">
                <a:latin typeface="Elephant" panose="02020904090505020303" pitchFamily="18" charset="0"/>
              </a:rPr>
              <a:t>Matrices and Reduced Row Echelon</a:t>
            </a:r>
          </a:p>
        </p:txBody>
      </p:sp>
      <p:sp>
        <p:nvSpPr>
          <p:cNvPr id="3" name="TextBox 2">
            <a:extLst>
              <a:ext uri="{FF2B5EF4-FFF2-40B4-BE49-F238E27FC236}">
                <a16:creationId xmlns:a16="http://schemas.microsoft.com/office/drawing/2014/main" id="{5A61865D-A2C2-4B48-82E9-4DB469B10529}"/>
              </a:ext>
            </a:extLst>
          </p:cNvPr>
          <p:cNvSpPr txBox="1"/>
          <p:nvPr/>
        </p:nvSpPr>
        <p:spPr>
          <a:xfrm>
            <a:off x="228600" y="1676400"/>
            <a:ext cx="11811000" cy="5093702"/>
          </a:xfrm>
          <a:prstGeom prst="rect">
            <a:avLst/>
          </a:prstGeom>
          <a:noFill/>
        </p:spPr>
        <p:txBody>
          <a:bodyPr wrap="square" rtlCol="0">
            <a:spAutoFit/>
          </a:bodyPr>
          <a:lstStyle/>
          <a:p>
            <a:pPr marL="457200" indent="-457200">
              <a:buAutoNum type="arabicParenR"/>
            </a:pPr>
            <a:r>
              <a:rPr lang="en-US" sz="2500" dirty="0">
                <a:latin typeface="Calisto MT" panose="02040603050505030304" pitchFamily="18" charset="0"/>
              </a:rPr>
              <a:t>Equations must be in Standard Form. Use a 0 for any missing terms as a place-holder.</a:t>
            </a:r>
          </a:p>
          <a:p>
            <a:pPr marL="457200" indent="-457200">
              <a:buAutoNum type="arabicParenR"/>
            </a:pPr>
            <a:r>
              <a:rPr lang="en-US" sz="2500" dirty="0">
                <a:latin typeface="Calisto MT" panose="02040603050505030304" pitchFamily="18" charset="0"/>
              </a:rPr>
              <a:t>Hit 2</a:t>
            </a:r>
            <a:r>
              <a:rPr lang="en-US" sz="2500" baseline="30000" dirty="0">
                <a:latin typeface="Calisto MT" panose="02040603050505030304" pitchFamily="18" charset="0"/>
              </a:rPr>
              <a:t>nd</a:t>
            </a:r>
            <a:r>
              <a:rPr lang="en-US" sz="2500" dirty="0">
                <a:latin typeface="Calisto MT" panose="02040603050505030304" pitchFamily="18" charset="0"/>
              </a:rPr>
              <a:t> , matrix, arrow over to edit, select a matrix, and enter. (Use [A]) </a:t>
            </a:r>
          </a:p>
          <a:p>
            <a:pPr marL="457200" indent="-457200">
              <a:buAutoNum type="arabicParenR"/>
            </a:pPr>
            <a:r>
              <a:rPr lang="en-US" sz="2500" dirty="0">
                <a:latin typeface="Calisto MT" panose="02040603050505030304" pitchFamily="18" charset="0"/>
              </a:rPr>
              <a:t>Enter the number of rows, hit enter, then enter the number of columns, hit enter. (matrices are named row by column)</a:t>
            </a:r>
          </a:p>
          <a:p>
            <a:pPr marL="457200" indent="-457200">
              <a:buAutoNum type="arabicParenR"/>
            </a:pPr>
            <a:r>
              <a:rPr lang="en-US" sz="2500" dirty="0">
                <a:latin typeface="Calisto MT" panose="02040603050505030304" pitchFamily="18" charset="0"/>
              </a:rPr>
              <a:t>Enter the coefficients and constant for the first equation on the top row, 2</a:t>
            </a:r>
            <a:r>
              <a:rPr lang="en-US" sz="2500" baseline="30000" dirty="0">
                <a:latin typeface="Calisto MT" panose="02040603050505030304" pitchFamily="18" charset="0"/>
              </a:rPr>
              <a:t>nd</a:t>
            </a:r>
            <a:r>
              <a:rPr lang="en-US" sz="2500" dirty="0">
                <a:latin typeface="Calisto MT" panose="02040603050505030304" pitchFamily="18" charset="0"/>
              </a:rPr>
              <a:t> equation in the second row, and so on. Hit enter after each entry and the calculator will advance.</a:t>
            </a:r>
          </a:p>
          <a:p>
            <a:pPr marL="457200" indent="-457200">
              <a:buAutoNum type="arabicParenR"/>
            </a:pPr>
            <a:r>
              <a:rPr lang="en-US" sz="2500" dirty="0">
                <a:latin typeface="Calisto MT" panose="02040603050505030304" pitchFamily="18" charset="0"/>
              </a:rPr>
              <a:t>Hit 2</a:t>
            </a:r>
            <a:r>
              <a:rPr lang="en-US" sz="2500" baseline="30000" dirty="0">
                <a:latin typeface="Calisto MT" panose="02040603050505030304" pitchFamily="18" charset="0"/>
              </a:rPr>
              <a:t>nd</a:t>
            </a:r>
            <a:r>
              <a:rPr lang="en-US" sz="2500" dirty="0">
                <a:latin typeface="Calisto MT" panose="02040603050505030304" pitchFamily="18" charset="0"/>
              </a:rPr>
              <a:t> , quit to go back to the home screen.</a:t>
            </a:r>
          </a:p>
          <a:p>
            <a:pPr marL="457200" indent="-457200">
              <a:buAutoNum type="arabicParenR"/>
            </a:pPr>
            <a:r>
              <a:rPr lang="en-US" sz="2500" dirty="0">
                <a:latin typeface="Calisto MT" panose="02040603050505030304" pitchFamily="18" charset="0"/>
              </a:rPr>
              <a:t>Go back to the matrix menu – 2</a:t>
            </a:r>
            <a:r>
              <a:rPr lang="en-US" sz="2500" baseline="30000" dirty="0">
                <a:latin typeface="Calisto MT" panose="02040603050505030304" pitchFamily="18" charset="0"/>
              </a:rPr>
              <a:t>nd</a:t>
            </a:r>
            <a:r>
              <a:rPr lang="en-US" sz="2500" dirty="0">
                <a:latin typeface="Calisto MT" panose="02040603050505030304" pitchFamily="18" charset="0"/>
              </a:rPr>
              <a:t>, Matrix. Arrow over to Math, arrow down to “</a:t>
            </a:r>
            <a:r>
              <a:rPr lang="en-US" sz="2500" dirty="0" err="1">
                <a:latin typeface="Calisto MT" panose="02040603050505030304" pitchFamily="18" charset="0"/>
              </a:rPr>
              <a:t>rref</a:t>
            </a:r>
            <a:r>
              <a:rPr lang="en-US" sz="2500" dirty="0">
                <a:latin typeface="Calisto MT" panose="02040603050505030304" pitchFamily="18" charset="0"/>
              </a:rPr>
              <a:t>”, and hit enter, then you must input the matrix where you put your data. (2</a:t>
            </a:r>
            <a:r>
              <a:rPr lang="en-US" sz="2500" baseline="30000" dirty="0">
                <a:latin typeface="Calisto MT" panose="02040603050505030304" pitchFamily="18" charset="0"/>
              </a:rPr>
              <a:t>nd</a:t>
            </a:r>
            <a:r>
              <a:rPr lang="en-US" sz="2500" dirty="0">
                <a:latin typeface="Calisto MT" panose="02040603050505030304" pitchFamily="18" charset="0"/>
              </a:rPr>
              <a:t>, Matrix, enter)</a:t>
            </a:r>
          </a:p>
          <a:p>
            <a:pPr marL="457200" indent="-457200">
              <a:buAutoNum type="arabicParenR"/>
            </a:pPr>
            <a:r>
              <a:rPr lang="en-US" sz="2500" dirty="0">
                <a:latin typeface="Calisto MT" panose="02040603050505030304" pitchFamily="18" charset="0"/>
              </a:rPr>
              <a:t>Interpret your solution and put it in an ordered pair or ordered triple format.</a:t>
            </a:r>
          </a:p>
        </p:txBody>
      </p:sp>
    </p:spTree>
    <p:extLst>
      <p:ext uri="{BB962C8B-B14F-4D97-AF65-F5344CB8AC3E}">
        <p14:creationId xmlns:p14="http://schemas.microsoft.com/office/powerpoint/2010/main" val="399423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C4BC7-C358-4375-A0F8-C8978A659DD8}"/>
              </a:ext>
            </a:extLst>
          </p:cNvPr>
          <p:cNvSpPr>
            <a:spLocks noGrp="1"/>
          </p:cNvSpPr>
          <p:nvPr>
            <p:ph type="title"/>
          </p:nvPr>
        </p:nvSpPr>
        <p:spPr/>
        <p:txBody>
          <a:bodyPr/>
          <a:lstStyle/>
          <a:p>
            <a:r>
              <a:rPr lang="en-US" dirty="0">
                <a:latin typeface="Elephant" panose="02020904090505020303" pitchFamily="18" charset="0"/>
              </a:rPr>
              <a:t>Interpreting the Results…..</a:t>
            </a:r>
          </a:p>
        </p:txBody>
      </p:sp>
      <p:sp>
        <p:nvSpPr>
          <p:cNvPr id="3" name="TextBox 2">
            <a:extLst>
              <a:ext uri="{FF2B5EF4-FFF2-40B4-BE49-F238E27FC236}">
                <a16:creationId xmlns:a16="http://schemas.microsoft.com/office/drawing/2014/main" id="{813F3C17-3437-4C18-AAF6-9FCA9EFB1108}"/>
              </a:ext>
            </a:extLst>
          </p:cNvPr>
          <p:cNvSpPr txBox="1"/>
          <p:nvPr/>
        </p:nvSpPr>
        <p:spPr>
          <a:xfrm>
            <a:off x="106680" y="1524000"/>
            <a:ext cx="11932920" cy="1015663"/>
          </a:xfrm>
          <a:prstGeom prst="rect">
            <a:avLst/>
          </a:prstGeom>
          <a:noFill/>
        </p:spPr>
        <p:txBody>
          <a:bodyPr wrap="square" rtlCol="0">
            <a:spAutoFit/>
          </a:bodyPr>
          <a:lstStyle/>
          <a:p>
            <a:r>
              <a:rPr lang="en-US" sz="3000" dirty="0">
                <a:latin typeface="Calisto MT" panose="02040603050505030304" pitchFamily="18" charset="0"/>
              </a:rPr>
              <a:t>When solving a system of equations with matrices, there are 3 possible results when reducing the matrix into Reduced Row Echelon Form.</a:t>
            </a:r>
          </a:p>
        </p:txBody>
      </p:sp>
      <p:sp>
        <p:nvSpPr>
          <p:cNvPr id="4" name="Rectangle 3">
            <a:extLst>
              <a:ext uri="{FF2B5EF4-FFF2-40B4-BE49-F238E27FC236}">
                <a16:creationId xmlns:a16="http://schemas.microsoft.com/office/drawing/2014/main" id="{6391E211-273D-4650-B903-B043FB3679E7}"/>
              </a:ext>
            </a:extLst>
          </p:cNvPr>
          <p:cNvSpPr/>
          <p:nvPr/>
        </p:nvSpPr>
        <p:spPr>
          <a:xfrm>
            <a:off x="259080" y="2590800"/>
            <a:ext cx="7741920" cy="1384995"/>
          </a:xfrm>
          <a:prstGeom prst="rect">
            <a:avLst/>
          </a:prstGeom>
        </p:spPr>
        <p:txBody>
          <a:bodyPr wrap="square">
            <a:spAutoFit/>
          </a:bodyPr>
          <a:lstStyle/>
          <a:p>
            <a:r>
              <a:rPr lang="en-US" sz="2800" dirty="0">
                <a:latin typeface="Calisto MT" panose="02040603050505030304" pitchFamily="18" charset="0"/>
              </a:rPr>
              <a:t>1) </a:t>
            </a:r>
            <a:r>
              <a:rPr lang="en-US" sz="2800" b="1" i="1" dirty="0">
                <a:latin typeface="Calisto MT" panose="02040603050505030304" pitchFamily="18" charset="0"/>
              </a:rPr>
              <a:t>Independent:  </a:t>
            </a:r>
            <a:r>
              <a:rPr lang="en-US" sz="2800" dirty="0">
                <a:latin typeface="Calisto MT" panose="02040603050505030304" pitchFamily="18" charset="0"/>
              </a:rPr>
              <a:t>When a system is independent, 	there is exactly one solution to the system. 	The result will look like:</a:t>
            </a:r>
          </a:p>
        </p:txBody>
      </p:sp>
      <p:sp>
        <p:nvSpPr>
          <p:cNvPr id="5" name="Rectangle 4">
            <a:extLst>
              <a:ext uri="{FF2B5EF4-FFF2-40B4-BE49-F238E27FC236}">
                <a16:creationId xmlns:a16="http://schemas.microsoft.com/office/drawing/2014/main" id="{2CE4050F-4DF9-4443-90F1-9922C6677F86}"/>
              </a:ext>
            </a:extLst>
          </p:cNvPr>
          <p:cNvSpPr/>
          <p:nvPr/>
        </p:nvSpPr>
        <p:spPr>
          <a:xfrm>
            <a:off x="228600" y="4038600"/>
            <a:ext cx="7467600" cy="1384995"/>
          </a:xfrm>
          <a:prstGeom prst="rect">
            <a:avLst/>
          </a:prstGeom>
        </p:spPr>
        <p:txBody>
          <a:bodyPr wrap="square">
            <a:spAutoFit/>
          </a:bodyPr>
          <a:lstStyle/>
          <a:p>
            <a:r>
              <a:rPr lang="en-US" sz="2800" dirty="0">
                <a:latin typeface="Calisto MT" panose="02040603050505030304" pitchFamily="18" charset="0"/>
              </a:rPr>
              <a:t>2) </a:t>
            </a:r>
            <a:r>
              <a:rPr lang="en-US" sz="2800" b="1" i="1" dirty="0">
                <a:latin typeface="Calisto MT" panose="02040603050505030304" pitchFamily="18" charset="0"/>
              </a:rPr>
              <a:t>Dependent: </a:t>
            </a:r>
            <a:r>
              <a:rPr lang="en-US" sz="2800" dirty="0">
                <a:latin typeface="Calisto MT" panose="02040603050505030304" pitchFamily="18" charset="0"/>
              </a:rPr>
              <a:t>When a system is dependent, 	there are infinitely many solutions to the 	system. The result will look similar to:</a:t>
            </a:r>
          </a:p>
        </p:txBody>
      </p:sp>
      <p:sp>
        <p:nvSpPr>
          <p:cNvPr id="6" name="Rectangle 5">
            <a:extLst>
              <a:ext uri="{FF2B5EF4-FFF2-40B4-BE49-F238E27FC236}">
                <a16:creationId xmlns:a16="http://schemas.microsoft.com/office/drawing/2014/main" id="{637B86C9-5F19-47F9-BA24-D5D378119C38}"/>
              </a:ext>
            </a:extLst>
          </p:cNvPr>
          <p:cNvSpPr/>
          <p:nvPr/>
        </p:nvSpPr>
        <p:spPr>
          <a:xfrm>
            <a:off x="259080" y="5627132"/>
            <a:ext cx="7818120" cy="954107"/>
          </a:xfrm>
          <a:prstGeom prst="rect">
            <a:avLst/>
          </a:prstGeom>
        </p:spPr>
        <p:txBody>
          <a:bodyPr wrap="square">
            <a:spAutoFit/>
          </a:bodyPr>
          <a:lstStyle/>
          <a:p>
            <a:r>
              <a:rPr lang="en-US" sz="2800" dirty="0">
                <a:latin typeface="Calisto MT" panose="02040603050505030304" pitchFamily="18" charset="0"/>
              </a:rPr>
              <a:t>3) </a:t>
            </a:r>
            <a:r>
              <a:rPr lang="en-US" sz="2800" b="1" i="1" dirty="0">
                <a:latin typeface="Calisto MT" panose="02040603050505030304" pitchFamily="18" charset="0"/>
              </a:rPr>
              <a:t>Inconsistent:</a:t>
            </a:r>
            <a:r>
              <a:rPr lang="en-US" sz="2800" dirty="0">
                <a:latin typeface="Calisto MT" panose="02040603050505030304" pitchFamily="18" charset="0"/>
              </a:rPr>
              <a:t> When a system is inconsistent, 	there are no solutions to the system. </a:t>
            </a:r>
          </a:p>
        </p:txBody>
      </p:sp>
      <p:sp>
        <p:nvSpPr>
          <p:cNvPr id="8" name="TextBox 7">
            <a:extLst>
              <a:ext uri="{FF2B5EF4-FFF2-40B4-BE49-F238E27FC236}">
                <a16:creationId xmlns:a16="http://schemas.microsoft.com/office/drawing/2014/main" id="{4D80388D-898B-410C-8610-8A6BE780D41C}"/>
              </a:ext>
            </a:extLst>
          </p:cNvPr>
          <p:cNvSpPr txBox="1"/>
          <p:nvPr/>
        </p:nvSpPr>
        <p:spPr>
          <a:xfrm>
            <a:off x="5623560" y="2971800"/>
            <a:ext cx="65" cy="276999"/>
          </a:xfrm>
          <a:prstGeom prst="rect">
            <a:avLst/>
          </a:prstGeom>
          <a:noFill/>
        </p:spPr>
        <p:txBody>
          <a:bodyPr wrap="none" lIns="0" tIns="0" rIns="0" bIns="0" rtlCol="0">
            <a:spAutoFit/>
          </a:bodyPr>
          <a:lstStyle/>
          <a:p>
            <a:endParaRPr lang="en-US" dirty="0"/>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AE9C4D68-279C-40E9-A46C-8FA71F902404}"/>
                  </a:ext>
                </a:extLst>
              </p:cNvPr>
              <p:cNvSpPr/>
              <p:nvPr/>
            </p:nvSpPr>
            <p:spPr>
              <a:xfrm>
                <a:off x="8305800" y="2667000"/>
                <a:ext cx="2108003" cy="8469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m>
                            <m:mPr>
                              <m:mcs>
                                <m:mc>
                                  <m:mcPr>
                                    <m:count m:val="4"/>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𝑎</m:t>
                                </m:r>
                              </m:e>
                            </m:mr>
                            <m:mr>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𝑏</m:t>
                                </m:r>
                              </m:e>
                            </m:m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𝑐</m:t>
                                </m:r>
                              </m:e>
                            </m:mr>
                          </m:m>
                        </m:e>
                      </m:d>
                    </m:oMath>
                  </m:oMathPara>
                </a14:m>
                <a:endParaRPr lang="en-US" dirty="0"/>
              </a:p>
            </p:txBody>
          </p:sp>
        </mc:Choice>
        <mc:Fallback xmlns="">
          <p:sp>
            <p:nvSpPr>
              <p:cNvPr id="9" name="Rectangle 8">
                <a:extLst>
                  <a:ext uri="{FF2B5EF4-FFF2-40B4-BE49-F238E27FC236}">
                    <a16:creationId xmlns:a16="http://schemas.microsoft.com/office/drawing/2014/main" id="{AE9C4D68-279C-40E9-A46C-8FA71F902404}"/>
                  </a:ext>
                </a:extLst>
              </p:cNvPr>
              <p:cNvSpPr>
                <a:spLocks noRot="1" noChangeAspect="1" noMove="1" noResize="1" noEditPoints="1" noAdjustHandles="1" noChangeArrowheads="1" noChangeShapeType="1" noTextEdit="1"/>
              </p:cNvSpPr>
              <p:nvPr/>
            </p:nvSpPr>
            <p:spPr>
              <a:xfrm>
                <a:off x="8305800" y="2667000"/>
                <a:ext cx="2108003" cy="84696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5FA879CB-0649-41B3-BC02-E1D4501CAF75}"/>
                  </a:ext>
                </a:extLst>
              </p:cNvPr>
              <p:cNvSpPr/>
              <p:nvPr/>
            </p:nvSpPr>
            <p:spPr>
              <a:xfrm>
                <a:off x="7315200" y="4334637"/>
                <a:ext cx="2108003" cy="8469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m>
                            <m:mPr>
                              <m:mcs>
                                <m:mc>
                                  <m:mcPr>
                                    <m:count m:val="4"/>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𝑎</m:t>
                                </m:r>
                              </m:e>
                            </m:mr>
                            <m:mr>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𝑏</m:t>
                                </m:r>
                              </m:e>
                            </m:m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mr>
                          </m:m>
                        </m:e>
                      </m:d>
                    </m:oMath>
                  </m:oMathPara>
                </a14:m>
                <a:endParaRPr lang="en-US" dirty="0"/>
              </a:p>
            </p:txBody>
          </p:sp>
        </mc:Choice>
        <mc:Fallback xmlns="">
          <p:sp>
            <p:nvSpPr>
              <p:cNvPr id="10" name="Rectangle 9">
                <a:extLst>
                  <a:ext uri="{FF2B5EF4-FFF2-40B4-BE49-F238E27FC236}">
                    <a16:creationId xmlns:a16="http://schemas.microsoft.com/office/drawing/2014/main" id="{5FA879CB-0649-41B3-BC02-E1D4501CAF75}"/>
                  </a:ext>
                </a:extLst>
              </p:cNvPr>
              <p:cNvSpPr>
                <a:spLocks noRot="1" noChangeAspect="1" noMove="1" noResize="1" noEditPoints="1" noAdjustHandles="1" noChangeArrowheads="1" noChangeShapeType="1" noTextEdit="1"/>
              </p:cNvSpPr>
              <p:nvPr/>
            </p:nvSpPr>
            <p:spPr>
              <a:xfrm>
                <a:off x="7315200" y="4334637"/>
                <a:ext cx="2108003" cy="84696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DF160113-D9AD-470D-AB9E-84CFDDA7CE44}"/>
                  </a:ext>
                </a:extLst>
              </p:cNvPr>
              <p:cNvSpPr/>
              <p:nvPr/>
            </p:nvSpPr>
            <p:spPr>
              <a:xfrm>
                <a:off x="8153400" y="5752751"/>
                <a:ext cx="2108003" cy="8469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panose="02040503050406030204" pitchFamily="18" charset="0"/>
                            </a:rPr>
                          </m:ctrlPr>
                        </m:dPr>
                        <m:e>
                          <m:m>
                            <m:mPr>
                              <m:mcs>
                                <m:mc>
                                  <m:mcPr>
                                    <m:count m:val="4"/>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𝑎</m:t>
                                </m:r>
                              </m:e>
                            </m:mr>
                            <m:mr>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𝑏</m:t>
                                </m:r>
                              </m:e>
                            </m:m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1</m:t>
                                </m:r>
                              </m:e>
                            </m:mr>
                          </m:m>
                        </m:e>
                      </m:d>
                    </m:oMath>
                  </m:oMathPara>
                </a14:m>
                <a:endParaRPr lang="en-US" dirty="0"/>
              </a:p>
            </p:txBody>
          </p:sp>
        </mc:Choice>
        <mc:Fallback xmlns="">
          <p:sp>
            <p:nvSpPr>
              <p:cNvPr id="11" name="Rectangle 10">
                <a:extLst>
                  <a:ext uri="{FF2B5EF4-FFF2-40B4-BE49-F238E27FC236}">
                    <a16:creationId xmlns:a16="http://schemas.microsoft.com/office/drawing/2014/main" id="{DF160113-D9AD-470D-AB9E-84CFDDA7CE44}"/>
                  </a:ext>
                </a:extLst>
              </p:cNvPr>
              <p:cNvSpPr>
                <a:spLocks noRot="1" noChangeAspect="1" noMove="1" noResize="1" noEditPoints="1" noAdjustHandles="1" noChangeArrowheads="1" noChangeShapeType="1" noTextEdit="1"/>
              </p:cNvSpPr>
              <p:nvPr/>
            </p:nvSpPr>
            <p:spPr>
              <a:xfrm>
                <a:off x="8153400" y="5752751"/>
                <a:ext cx="2108003" cy="84696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3EB53A8-1E9A-43AF-972A-EBBDBD2A48E4}"/>
                  </a:ext>
                </a:extLst>
              </p:cNvPr>
              <p:cNvSpPr txBox="1"/>
              <p:nvPr/>
            </p:nvSpPr>
            <p:spPr>
              <a:xfrm>
                <a:off x="10363200" y="2923874"/>
                <a:ext cx="80669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𝑐</m:t>
                      </m:r>
                      <m:r>
                        <a:rPr lang="en-US" b="0" i="1" smtClean="0">
                          <a:latin typeface="Cambria Math" panose="02040503050406030204" pitchFamily="18" charset="0"/>
                        </a:rPr>
                        <m:t>)</m:t>
                      </m:r>
                    </m:oMath>
                  </m:oMathPara>
                </a14:m>
                <a:endParaRPr lang="en-US" dirty="0"/>
              </a:p>
            </p:txBody>
          </p:sp>
        </mc:Choice>
        <mc:Fallback xmlns="">
          <p:sp>
            <p:nvSpPr>
              <p:cNvPr id="12" name="TextBox 11">
                <a:extLst>
                  <a:ext uri="{FF2B5EF4-FFF2-40B4-BE49-F238E27FC236}">
                    <a16:creationId xmlns:a16="http://schemas.microsoft.com/office/drawing/2014/main" id="{53EB53A8-1E9A-43AF-972A-EBBDBD2A48E4}"/>
                  </a:ext>
                </a:extLst>
              </p:cNvPr>
              <p:cNvSpPr txBox="1">
                <a:spLocks noRot="1" noChangeAspect="1" noMove="1" noResize="1" noEditPoints="1" noAdjustHandles="1" noChangeArrowheads="1" noChangeShapeType="1" noTextEdit="1"/>
              </p:cNvSpPr>
              <p:nvPr/>
            </p:nvSpPr>
            <p:spPr>
              <a:xfrm>
                <a:off x="10363200" y="2923874"/>
                <a:ext cx="806696" cy="276999"/>
              </a:xfrm>
              <a:prstGeom prst="rect">
                <a:avLst/>
              </a:prstGeom>
              <a:blipFill>
                <a:blip r:embed="rId6"/>
                <a:stretch>
                  <a:fillRect l="-9091" t="-4444" r="-9848"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362963F7-9908-479A-BF86-295903808261}"/>
                  </a:ext>
                </a:extLst>
              </p:cNvPr>
              <p:cNvSpPr txBox="1"/>
              <p:nvPr/>
            </p:nvSpPr>
            <p:spPr>
              <a:xfrm>
                <a:off x="9144000" y="4599801"/>
                <a:ext cx="276505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𝐼𝑛𝑓𝑖𝑛𝑖𝑡𝑒𝑙𝑦</m:t>
                      </m:r>
                      <m:r>
                        <a:rPr lang="en-US" b="0" i="1" smtClean="0">
                          <a:latin typeface="Cambria Math" panose="02040503050406030204" pitchFamily="18" charset="0"/>
                        </a:rPr>
                        <m:t> </m:t>
                      </m:r>
                      <m:r>
                        <a:rPr lang="en-US" b="0" i="1" smtClean="0">
                          <a:latin typeface="Cambria Math" panose="02040503050406030204" pitchFamily="18" charset="0"/>
                        </a:rPr>
                        <m:t>𝑚𝑎𝑛𝑦</m:t>
                      </m:r>
                      <m:r>
                        <a:rPr lang="en-US" b="0" i="1" smtClean="0">
                          <a:latin typeface="Cambria Math" panose="02040503050406030204" pitchFamily="18" charset="0"/>
                        </a:rPr>
                        <m:t> </m:t>
                      </m:r>
                      <m:r>
                        <a:rPr lang="en-US" b="0" i="1" smtClean="0">
                          <a:latin typeface="Cambria Math" panose="02040503050406030204" pitchFamily="18" charset="0"/>
                        </a:rPr>
                        <m:t>𝑠𝑜𝑙𝑢𝑡𝑖𝑜𝑛𝑠</m:t>
                      </m:r>
                    </m:oMath>
                  </m:oMathPara>
                </a14:m>
                <a:endParaRPr lang="en-US" dirty="0"/>
              </a:p>
            </p:txBody>
          </p:sp>
        </mc:Choice>
        <mc:Fallback xmlns="">
          <p:sp>
            <p:nvSpPr>
              <p:cNvPr id="13" name="TextBox 12">
                <a:extLst>
                  <a:ext uri="{FF2B5EF4-FFF2-40B4-BE49-F238E27FC236}">
                    <a16:creationId xmlns:a16="http://schemas.microsoft.com/office/drawing/2014/main" id="{362963F7-9908-479A-BF86-295903808261}"/>
                  </a:ext>
                </a:extLst>
              </p:cNvPr>
              <p:cNvSpPr txBox="1">
                <a:spLocks noRot="1" noChangeAspect="1" noMove="1" noResize="1" noEditPoints="1" noAdjustHandles="1" noChangeArrowheads="1" noChangeShapeType="1" noTextEdit="1"/>
              </p:cNvSpPr>
              <p:nvPr/>
            </p:nvSpPr>
            <p:spPr>
              <a:xfrm>
                <a:off x="9144000" y="4599801"/>
                <a:ext cx="2765052" cy="276999"/>
              </a:xfrm>
              <a:prstGeom prst="rect">
                <a:avLst/>
              </a:prstGeom>
              <a:blipFill>
                <a:blip r:embed="rId7"/>
                <a:stretch>
                  <a:fillRect l="-2423" t="-4444" r="-1322"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B07AAC8-2299-4369-886C-011899C1EB57}"/>
                  </a:ext>
                </a:extLst>
              </p:cNvPr>
              <p:cNvSpPr txBox="1"/>
              <p:nvPr/>
            </p:nvSpPr>
            <p:spPr>
              <a:xfrm>
                <a:off x="10363200" y="5946338"/>
                <a:ext cx="20839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14" name="TextBox 13">
                <a:extLst>
                  <a:ext uri="{FF2B5EF4-FFF2-40B4-BE49-F238E27FC236}">
                    <a16:creationId xmlns:a16="http://schemas.microsoft.com/office/drawing/2014/main" id="{3B07AAC8-2299-4369-886C-011899C1EB57}"/>
                  </a:ext>
                </a:extLst>
              </p:cNvPr>
              <p:cNvSpPr txBox="1">
                <a:spLocks noRot="1" noChangeAspect="1" noMove="1" noResize="1" noEditPoints="1" noAdjustHandles="1" noChangeArrowheads="1" noChangeShapeType="1" noTextEdit="1"/>
              </p:cNvSpPr>
              <p:nvPr/>
            </p:nvSpPr>
            <p:spPr>
              <a:xfrm>
                <a:off x="10363200" y="5946338"/>
                <a:ext cx="208390" cy="276999"/>
              </a:xfrm>
              <a:prstGeom prst="rect">
                <a:avLst/>
              </a:prstGeom>
              <a:blipFill>
                <a:blip r:embed="rId8"/>
                <a:stretch>
                  <a:fillRect l="-29412" r="-29412" b="-17391"/>
                </a:stretch>
              </a:blipFill>
            </p:spPr>
            <p:txBody>
              <a:bodyPr/>
              <a:lstStyle/>
              <a:p>
                <a:r>
                  <a:rPr lang="en-US">
                    <a:noFill/>
                  </a:rPr>
                  <a:t> </a:t>
                </a:r>
              </a:p>
            </p:txBody>
          </p:sp>
        </mc:Fallback>
      </mc:AlternateContent>
    </p:spTree>
    <p:extLst>
      <p:ext uri="{BB962C8B-B14F-4D97-AF65-F5344CB8AC3E}">
        <p14:creationId xmlns:p14="http://schemas.microsoft.com/office/powerpoint/2010/main" val="19917438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4">
      <a:dk1>
        <a:sysClr val="windowText" lastClr="000000"/>
      </a:dk1>
      <a:lt1>
        <a:sysClr val="window" lastClr="FFFFFF"/>
      </a:lt1>
      <a:dk2>
        <a:srgbClr val="632E62"/>
      </a:dk2>
      <a:lt2>
        <a:srgbClr val="EAE5EB"/>
      </a:lt2>
      <a:accent1>
        <a:srgbClr val="E398E1"/>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0C71C574C9FA4C849AE8F93F2E4AC9" ma:contentTypeVersion="8" ma:contentTypeDescription="Create a new document." ma:contentTypeScope="" ma:versionID="3f45cddbaa71f97cc5fc83b8bb3faeed">
  <xsd:schema xmlns:xsd="http://www.w3.org/2001/XMLSchema" xmlns:xs="http://www.w3.org/2001/XMLSchema" xmlns:p="http://schemas.microsoft.com/office/2006/metadata/properties" xmlns:ns3="991c27cd-7946-49f5-9588-ff3895bca6cb" xmlns:ns4="8fe75a11-7706-4e84-a915-22d86dfef3c3" targetNamespace="http://schemas.microsoft.com/office/2006/metadata/properties" ma:root="true" ma:fieldsID="f92ef02f043336dda75edb357201f09b" ns3:_="" ns4:_="">
    <xsd:import namespace="991c27cd-7946-49f5-9588-ff3895bca6cb"/>
    <xsd:import namespace="8fe75a11-7706-4e84-a915-22d86dfef3c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1c27cd-7946-49f5-9588-ff3895bca6c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e75a11-7706-4e84-a915-22d86dfef3c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F4AA60-4441-44BC-A004-EBE9140C09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1c27cd-7946-49f5-9588-ff3895bca6cb"/>
    <ds:schemaRef ds:uri="8fe75a11-7706-4e84-a915-22d86dfef3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043344-3329-46DD-A697-11982F3DFFF2}">
  <ds:schemaRefs>
    <ds:schemaRef ds:uri="http://schemas.microsoft.com/sharepoint/v3/contenttype/forms"/>
  </ds:schemaRefs>
</ds:datastoreItem>
</file>

<file path=customXml/itemProps3.xml><?xml version="1.0" encoding="utf-8"?>
<ds:datastoreItem xmlns:ds="http://schemas.openxmlformats.org/officeDocument/2006/customXml" ds:itemID="{BCEFFF2C-220B-4335-A159-0E27269F96CD}">
  <ds:schemaRefs>
    <ds:schemaRef ds:uri="991c27cd-7946-49f5-9588-ff3895bca6cb"/>
    <ds:schemaRef ds:uri="http://purl.org/dc/term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fe75a11-7706-4e84-a915-22d86dfef3c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Median</Template>
  <TotalTime>16120</TotalTime>
  <Words>1129</Words>
  <Application>Microsoft Office PowerPoint</Application>
  <PresentationFormat>Widescreen</PresentationFormat>
  <Paragraphs>132</Paragraphs>
  <Slides>22</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Calisto MT</vt:lpstr>
      <vt:lpstr>Cambria Math</vt:lpstr>
      <vt:lpstr>Elephant</vt:lpstr>
      <vt:lpstr>Tw Cen MT</vt:lpstr>
      <vt:lpstr>Wingdings</vt:lpstr>
      <vt:lpstr>Wingdings 2</vt:lpstr>
      <vt:lpstr>Median</vt:lpstr>
      <vt:lpstr>Equation</vt:lpstr>
      <vt:lpstr>Linear Systems</vt:lpstr>
      <vt:lpstr>Systems of Linear Equations</vt:lpstr>
      <vt:lpstr>Systems of Linear Equations</vt:lpstr>
      <vt:lpstr>Types of Solutions: Two variable system…</vt:lpstr>
      <vt:lpstr>Types of Solutions: Three Variable System…</vt:lpstr>
      <vt:lpstr>Solving Linear Systems</vt:lpstr>
      <vt:lpstr>Matrices and Reduced Row-Echelon</vt:lpstr>
      <vt:lpstr>Matrices and Reduced Row Echelon</vt:lpstr>
      <vt:lpstr>Interpreting the Results…..</vt:lpstr>
      <vt:lpstr>Examples:</vt:lpstr>
      <vt:lpstr>Examples:</vt:lpstr>
      <vt:lpstr>Examples:</vt:lpstr>
      <vt:lpstr>Examples:</vt:lpstr>
      <vt:lpstr>Examples:</vt:lpstr>
      <vt:lpstr>Systems of Equations: Any system</vt:lpstr>
      <vt:lpstr>Any System</vt:lpstr>
      <vt:lpstr>Solving ANY system using a graph:</vt:lpstr>
      <vt:lpstr>Any System</vt:lpstr>
      <vt:lpstr>YOU TRY:</vt:lpstr>
      <vt:lpstr>Systems of Equations: Word Problems</vt:lpstr>
      <vt:lpstr>Examples:</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Systems</dc:title>
  <dc:creator>Administrator</dc:creator>
  <cp:lastModifiedBy>Carden Virgo</cp:lastModifiedBy>
  <cp:revision>438</cp:revision>
  <cp:lastPrinted>2019-08-19T13:23:16Z</cp:lastPrinted>
  <dcterms:created xsi:type="dcterms:W3CDTF">2012-09-04T17:56:46Z</dcterms:created>
  <dcterms:modified xsi:type="dcterms:W3CDTF">2019-08-19T13:24:02Z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0x010100950C71C574C9FA4C849AE8F93F2E4AC9</vt:lpwstr>
  </property>
</Properties>
</file>