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4"/>
  </p:sldMasterIdLst>
  <p:sldIdLst>
    <p:sldId id="256" r:id="rId5"/>
    <p:sldId id="257" r:id="rId6"/>
    <p:sldId id="265" r:id="rId7"/>
    <p:sldId id="266" r:id="rId8"/>
    <p:sldId id="264" r:id="rId9"/>
    <p:sldId id="267" r:id="rId10"/>
    <p:sldId id="273" r:id="rId11"/>
    <p:sldId id="274" r:id="rId12"/>
    <p:sldId id="276" r:id="rId13"/>
    <p:sldId id="275" r:id="rId14"/>
    <p:sldId id="277" r:id="rId15"/>
    <p:sldId id="278" r:id="rId16"/>
    <p:sldId id="27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8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56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839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78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1581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48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3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2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66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39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6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15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1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6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1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4019C2B-1C6A-45D2-B97E-A272718F5AB6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F4FCD83-F228-4563-9F7B-ECCE56771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2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4A0A-A973-4295-994C-245BBDF060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Transformations of </a:t>
            </a:r>
            <a:br>
              <a:rPr lang="en-US" dirty="0"/>
            </a:br>
            <a:r>
              <a:rPr lang="en-US" dirty="0"/>
              <a:t>Parent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720EF-1BAD-4D03-83D4-80600740DF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33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2D9E3-6163-4FE3-B8B3-D53728E5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390" y="973668"/>
            <a:ext cx="10573220" cy="706964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2800" dirty="0"/>
              <a:t>Identify the parent function and describe the transformations for each function.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E2ABBA2-F5E5-46F4-A09B-201BA0B5D3F2}"/>
                  </a:ext>
                </a:extLst>
              </p:cNvPr>
              <p:cNvSpPr txBox="1"/>
              <p:nvPr/>
            </p:nvSpPr>
            <p:spPr>
              <a:xfrm>
                <a:off x="1014869" y="2730988"/>
                <a:ext cx="2181431" cy="6980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200" dirty="0"/>
                  <a:t> - 5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E2ABBA2-F5E5-46F4-A09B-201BA0B5D3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869" y="2730988"/>
                <a:ext cx="2181431" cy="698012"/>
              </a:xfrm>
              <a:prstGeom prst="rect">
                <a:avLst/>
              </a:prstGeom>
              <a:blipFill>
                <a:blip r:embed="rId2"/>
                <a:stretch>
                  <a:fillRect t="-6087" r="-10335" b="-1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49DF8DC6-88AE-40DB-B817-FA6C7014958C}"/>
              </a:ext>
            </a:extLst>
          </p:cNvPr>
          <p:cNvSpPr txBox="1"/>
          <p:nvPr/>
        </p:nvSpPr>
        <p:spPr>
          <a:xfrm>
            <a:off x="4784036" y="2730988"/>
            <a:ext cx="68778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Parent Function: 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6776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2D9E3-6163-4FE3-B8B3-D53728E5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390" y="973668"/>
            <a:ext cx="10573220" cy="706964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2800" dirty="0"/>
              <a:t>Identify the parent function and describe the transformations for each function.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085DA6-B79D-40EC-8B02-4E2F56166E8C}"/>
                  </a:ext>
                </a:extLst>
              </p:cNvPr>
              <p:cNvSpPr txBox="1"/>
              <p:nvPr/>
            </p:nvSpPr>
            <p:spPr>
              <a:xfrm>
                <a:off x="544346" y="2676940"/>
                <a:ext cx="4184479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𝑘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=−2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B085DA6-B79D-40EC-8B02-4E2F56166E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346" y="2676940"/>
                <a:ext cx="4184479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49DF8DC6-88AE-40DB-B817-FA6C7014958C}"/>
              </a:ext>
            </a:extLst>
          </p:cNvPr>
          <p:cNvSpPr txBox="1"/>
          <p:nvPr/>
        </p:nvSpPr>
        <p:spPr>
          <a:xfrm>
            <a:off x="5049079" y="2388038"/>
            <a:ext cx="68778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Parent Function: 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927665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181F1-9EA7-4B43-9AA3-D1446516C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8" y="1000173"/>
            <a:ext cx="11118574" cy="706964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2800" dirty="0"/>
              <a:t>Transform the given function, f(x), as described and write the resulting function as an equation.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E78E75-CD7B-4302-BE31-5D9DBD168604}"/>
              </a:ext>
            </a:extLst>
          </p:cNvPr>
          <p:cNvSpPr txBox="1"/>
          <p:nvPr/>
        </p:nvSpPr>
        <p:spPr>
          <a:xfrm>
            <a:off x="689114" y="3089984"/>
            <a:ext cx="4784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Compress by a factor of 3</a:t>
            </a:r>
          </a:p>
          <a:p>
            <a:r>
              <a:rPr lang="en-US" sz="2800" dirty="0"/>
              <a:t>Translate down 5 units</a:t>
            </a:r>
          </a:p>
          <a:p>
            <a:r>
              <a:rPr lang="en-US" sz="2800" dirty="0"/>
              <a:t>Translate right 3 units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CFA9CB-E8C4-4DA3-9ACD-E0C5A9F47DFA}"/>
                  </a:ext>
                </a:extLst>
              </p:cNvPr>
              <p:cNvSpPr txBox="1"/>
              <p:nvPr/>
            </p:nvSpPr>
            <p:spPr>
              <a:xfrm>
                <a:off x="1763707" y="2544418"/>
                <a:ext cx="17032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CFA9CB-E8C4-4DA3-9ACD-E0C5A9F47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707" y="2544418"/>
                <a:ext cx="170328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F3DA5F9-9E6B-4E32-AF36-70C469FFEC2F}"/>
              </a:ext>
            </a:extLst>
          </p:cNvPr>
          <p:cNvSpPr txBox="1"/>
          <p:nvPr/>
        </p:nvSpPr>
        <p:spPr>
          <a:xfrm>
            <a:off x="399115" y="5857827"/>
            <a:ext cx="613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Equation: ____________________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03F5A5-8951-47FF-847F-8AC12BD5B384}"/>
                  </a:ext>
                </a:extLst>
              </p:cNvPr>
              <p:cNvSpPr txBox="1"/>
              <p:nvPr/>
            </p:nvSpPr>
            <p:spPr>
              <a:xfrm>
                <a:off x="7869261" y="2539608"/>
                <a:ext cx="1711494" cy="4356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03F5A5-8951-47FF-847F-8AC12BD5B3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9261" y="2539608"/>
                <a:ext cx="1711494" cy="4356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FFB190C-EA35-4347-A685-38D5161B5703}"/>
              </a:ext>
            </a:extLst>
          </p:cNvPr>
          <p:cNvSpPr txBox="1"/>
          <p:nvPr/>
        </p:nvSpPr>
        <p:spPr>
          <a:xfrm>
            <a:off x="6964015" y="2998495"/>
            <a:ext cx="4538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Stretch by a factor of 4</a:t>
            </a:r>
          </a:p>
          <a:p>
            <a:r>
              <a:rPr lang="en-US" sz="2800" dirty="0"/>
              <a:t>Translate left 2 units </a:t>
            </a:r>
          </a:p>
          <a:p>
            <a:r>
              <a:rPr lang="en-US" sz="2800" dirty="0"/>
              <a:t>Reflect across the x-axis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8C4BAC-3886-4D9F-B974-C9C50E5227EA}"/>
              </a:ext>
            </a:extLst>
          </p:cNvPr>
          <p:cNvSpPr txBox="1"/>
          <p:nvPr/>
        </p:nvSpPr>
        <p:spPr>
          <a:xfrm>
            <a:off x="6512876" y="5857827"/>
            <a:ext cx="613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Equation: 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035463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181F1-9EA7-4B43-9AA3-D1446516C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8" y="1000173"/>
            <a:ext cx="11118574" cy="706964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2800" dirty="0"/>
              <a:t>Transform the given function, f(x), as described and write the resulting function as an equation.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E78E75-CD7B-4302-BE31-5D9DBD168604}"/>
              </a:ext>
            </a:extLst>
          </p:cNvPr>
          <p:cNvSpPr txBox="1"/>
          <p:nvPr/>
        </p:nvSpPr>
        <p:spPr>
          <a:xfrm>
            <a:off x="689114" y="3089984"/>
            <a:ext cx="47840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Stretch by a factor of 3</a:t>
            </a:r>
          </a:p>
          <a:p>
            <a:r>
              <a:rPr lang="en-US" sz="2800" dirty="0"/>
              <a:t>Translate left 8 units</a:t>
            </a:r>
          </a:p>
          <a:p>
            <a:r>
              <a:rPr lang="en-US" sz="2800" dirty="0"/>
              <a:t>Translate up 5 units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CFA9CB-E8C4-4DA3-9ACD-E0C5A9F47DFA}"/>
                  </a:ext>
                </a:extLst>
              </p:cNvPr>
              <p:cNvSpPr txBox="1"/>
              <p:nvPr/>
            </p:nvSpPr>
            <p:spPr>
              <a:xfrm>
                <a:off x="1763707" y="2544418"/>
                <a:ext cx="16516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6CFA9CB-E8C4-4DA3-9ACD-E0C5A9F47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707" y="2544418"/>
                <a:ext cx="165160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DF3DA5F9-9E6B-4E32-AF36-70C469FFEC2F}"/>
              </a:ext>
            </a:extLst>
          </p:cNvPr>
          <p:cNvSpPr txBox="1"/>
          <p:nvPr/>
        </p:nvSpPr>
        <p:spPr>
          <a:xfrm>
            <a:off x="399115" y="5857827"/>
            <a:ext cx="613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Equation: ____________________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03F5A5-8951-47FF-847F-8AC12BD5B384}"/>
                  </a:ext>
                </a:extLst>
              </p:cNvPr>
              <p:cNvSpPr txBox="1"/>
              <p:nvPr/>
            </p:nvSpPr>
            <p:spPr>
              <a:xfrm>
                <a:off x="7869261" y="2539608"/>
                <a:ext cx="16516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903F5A5-8951-47FF-847F-8AC12BD5B3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9261" y="2539608"/>
                <a:ext cx="165160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FFB190C-EA35-4347-A685-38D5161B5703}"/>
              </a:ext>
            </a:extLst>
          </p:cNvPr>
          <p:cNvSpPr txBox="1"/>
          <p:nvPr/>
        </p:nvSpPr>
        <p:spPr>
          <a:xfrm>
            <a:off x="6718851" y="2998495"/>
            <a:ext cx="47840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Compress by a factor of 4</a:t>
            </a:r>
          </a:p>
          <a:p>
            <a:r>
              <a:rPr lang="en-US" sz="2800" dirty="0"/>
              <a:t>Reflect across the x-axis</a:t>
            </a:r>
          </a:p>
          <a:p>
            <a:r>
              <a:rPr lang="en-US" sz="2800" dirty="0"/>
              <a:t>Translate down 2 units</a:t>
            </a:r>
          </a:p>
          <a:p>
            <a:r>
              <a:rPr lang="en-US" sz="2800" dirty="0"/>
              <a:t>Translate right 6 units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8C4BAC-3886-4D9F-B974-C9C50E5227EA}"/>
              </a:ext>
            </a:extLst>
          </p:cNvPr>
          <p:cNvSpPr txBox="1"/>
          <p:nvPr/>
        </p:nvSpPr>
        <p:spPr>
          <a:xfrm>
            <a:off x="6512876" y="5857827"/>
            <a:ext cx="6135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Equation: 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515865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8DD5C-B32C-41D7-ADC0-7695147F6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189" y="761633"/>
            <a:ext cx="8761413" cy="706964"/>
          </a:xfrm>
        </p:spPr>
        <p:txBody>
          <a:bodyPr/>
          <a:lstStyle/>
          <a:p>
            <a:r>
              <a:rPr lang="en-US" sz="4400" b="1" dirty="0"/>
              <a:t>Types of Transformations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93580A-70FA-4A15-82E0-1A56CFE67D2C}"/>
              </a:ext>
            </a:extLst>
          </p:cNvPr>
          <p:cNvSpPr txBox="1"/>
          <p:nvPr/>
        </p:nvSpPr>
        <p:spPr>
          <a:xfrm>
            <a:off x="304800" y="2419851"/>
            <a:ext cx="1156086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Bahnschrift SemiBold" panose="020B0502040204020203" pitchFamily="34" charset="0"/>
              </a:rPr>
              <a:t>Translations: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600" dirty="0">
                <a:latin typeface="Bahnschrift SemiBold" panose="020B0502040204020203" pitchFamily="34" charset="0"/>
              </a:rPr>
              <a:t>Vertical Shift: moves the function up or down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600" dirty="0">
                <a:latin typeface="Bahnschrift SemiBold" panose="020B0502040204020203" pitchFamily="34" charset="0"/>
              </a:rPr>
              <a:t>Horizontal Shift: moves the function right or left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Bahnschrift SemiBold" panose="020B0502040204020203" pitchFamily="34" charset="0"/>
              </a:rPr>
              <a:t>Dilation: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600" dirty="0">
                <a:latin typeface="Bahnschrift SemiBold" panose="020B0502040204020203" pitchFamily="34" charset="0"/>
              </a:rPr>
              <a:t>Stretch (Vertical): narrows the function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sz="3600" dirty="0">
                <a:latin typeface="Bahnschrift SemiBold" panose="020B0502040204020203" pitchFamily="34" charset="0"/>
              </a:rPr>
              <a:t>Shrink or Compress (Vertical): widens the function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latin typeface="Bahnschrift SemiBold" panose="020B0502040204020203" pitchFamily="34" charset="0"/>
              </a:rPr>
              <a:t>Reflection: the function flips across a line of reflection </a:t>
            </a:r>
          </a:p>
        </p:txBody>
      </p:sp>
    </p:spTree>
    <p:extLst>
      <p:ext uri="{BB962C8B-B14F-4D97-AF65-F5344CB8AC3E}">
        <p14:creationId xmlns:p14="http://schemas.microsoft.com/office/powerpoint/2010/main" val="890541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3902-1E61-4BE9-8374-68524769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76" y="827892"/>
            <a:ext cx="11037047" cy="1014158"/>
          </a:xfrm>
        </p:spPr>
        <p:txBody>
          <a:bodyPr/>
          <a:lstStyle/>
          <a:p>
            <a:r>
              <a:rPr lang="en-US" sz="3200" dirty="0"/>
              <a:t>Use your graphing calculator, graph the following.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44211-24CE-4CB8-85B5-39AA27728576}"/>
              </a:ext>
            </a:extLst>
          </p:cNvPr>
          <p:cNvSpPr txBox="1">
            <a:spLocks/>
          </p:cNvSpPr>
          <p:nvPr/>
        </p:nvSpPr>
        <p:spPr>
          <a:xfrm>
            <a:off x="677876" y="2358886"/>
            <a:ext cx="7620000" cy="389613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800" dirty="0"/>
              <a:t>a) </a:t>
            </a:r>
            <a:r>
              <a:rPr lang="en-US" sz="2800" i="1" dirty="0"/>
              <a:t>Y</a:t>
            </a:r>
            <a:r>
              <a:rPr lang="en-US" sz="2800" baseline="-25000" dirty="0"/>
              <a:t>1</a:t>
            </a:r>
            <a:r>
              <a:rPr lang="en-US" sz="2800" dirty="0"/>
              <a:t> = |</a:t>
            </a:r>
            <a:r>
              <a:rPr lang="en-US" sz="2800" i="1" dirty="0"/>
              <a:t>x</a:t>
            </a:r>
            <a:r>
              <a:rPr lang="en-US" sz="2800" dirty="0"/>
              <a:t>|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 b) </a:t>
            </a:r>
            <a:r>
              <a:rPr lang="en-US" sz="2800" i="1" dirty="0"/>
              <a:t>Y</a:t>
            </a:r>
            <a:r>
              <a:rPr lang="en-US" sz="2800" baseline="-25000" dirty="0"/>
              <a:t>2</a:t>
            </a:r>
            <a:r>
              <a:rPr lang="en-US" sz="2800" dirty="0"/>
              <a:t> = |</a:t>
            </a:r>
            <a:r>
              <a:rPr lang="en-US" sz="2800" i="1" dirty="0"/>
              <a:t>x</a:t>
            </a:r>
            <a:r>
              <a:rPr lang="en-US" sz="2800" dirty="0"/>
              <a:t>| + 2, what do you notice?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c) </a:t>
            </a:r>
            <a:r>
              <a:rPr lang="en-US" sz="2800" i="1" dirty="0"/>
              <a:t>Y</a:t>
            </a:r>
            <a:r>
              <a:rPr lang="en-US" sz="2800" baseline="-25000" dirty="0"/>
              <a:t>2</a:t>
            </a:r>
            <a:r>
              <a:rPr lang="en-US" sz="2800" dirty="0"/>
              <a:t> = |</a:t>
            </a:r>
            <a:r>
              <a:rPr lang="en-US" sz="2800" i="1" dirty="0"/>
              <a:t>x</a:t>
            </a:r>
            <a:r>
              <a:rPr lang="en-US" sz="2800" dirty="0"/>
              <a:t>| – 2, what do you notice?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d) </a:t>
            </a:r>
            <a:r>
              <a:rPr lang="en-US" sz="2800" i="1" dirty="0"/>
              <a:t>Y</a:t>
            </a:r>
            <a:r>
              <a:rPr lang="en-US" sz="2800" baseline="-25000" dirty="0"/>
              <a:t>2</a:t>
            </a:r>
            <a:r>
              <a:rPr lang="en-US" sz="2800" dirty="0"/>
              <a:t> = |</a:t>
            </a:r>
            <a:r>
              <a:rPr lang="en-US" sz="2800" i="1" dirty="0"/>
              <a:t>x</a:t>
            </a:r>
            <a:r>
              <a:rPr lang="en-US" sz="2800" dirty="0"/>
              <a:t> + 2|, what do you notice?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e) </a:t>
            </a:r>
            <a:r>
              <a:rPr lang="en-US" sz="2800" i="1" dirty="0"/>
              <a:t>Y</a:t>
            </a:r>
            <a:r>
              <a:rPr lang="en-US" sz="2800" baseline="-25000" dirty="0"/>
              <a:t>2</a:t>
            </a:r>
            <a:r>
              <a:rPr lang="en-US" sz="2800" dirty="0"/>
              <a:t> = |</a:t>
            </a:r>
            <a:r>
              <a:rPr lang="en-US" sz="2800" i="1" dirty="0"/>
              <a:t>x</a:t>
            </a:r>
            <a:r>
              <a:rPr lang="en-US" sz="2800" dirty="0"/>
              <a:t> – 2|, what do you notice?</a:t>
            </a:r>
          </a:p>
        </p:txBody>
      </p:sp>
    </p:spTree>
    <p:extLst>
      <p:ext uri="{BB962C8B-B14F-4D97-AF65-F5344CB8AC3E}">
        <p14:creationId xmlns:p14="http://schemas.microsoft.com/office/powerpoint/2010/main" val="2817137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43902-1E61-4BE9-8374-68524769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876" y="827892"/>
            <a:ext cx="11037047" cy="1014158"/>
          </a:xfrm>
        </p:spPr>
        <p:txBody>
          <a:bodyPr/>
          <a:lstStyle/>
          <a:p>
            <a:r>
              <a:rPr lang="en-US" sz="3200" dirty="0"/>
              <a:t>Use your graphing calculator, graph the following. </a:t>
            </a:r>
            <a:endParaRPr lang="en-US" sz="40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F353FDF-C29F-40F0-AC48-8B69E3AA87D1}"/>
              </a:ext>
            </a:extLst>
          </p:cNvPr>
          <p:cNvSpPr txBox="1">
            <a:spLocks/>
          </p:cNvSpPr>
          <p:nvPr/>
        </p:nvSpPr>
        <p:spPr>
          <a:xfrm>
            <a:off x="677876" y="2358887"/>
            <a:ext cx="7620000" cy="4147929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en-US" sz="3200" dirty="0"/>
              <a:t>a) </a:t>
            </a:r>
            <a:r>
              <a:rPr lang="en-US" sz="3200" i="1" dirty="0"/>
              <a:t>Y</a:t>
            </a:r>
            <a:r>
              <a:rPr lang="en-US" sz="3200" baseline="-25000" dirty="0"/>
              <a:t>1</a:t>
            </a:r>
            <a:r>
              <a:rPr lang="en-US" sz="3200" dirty="0"/>
              <a:t> = |</a:t>
            </a:r>
            <a:r>
              <a:rPr lang="en-US" sz="3200" i="1" dirty="0"/>
              <a:t>x</a:t>
            </a:r>
            <a:r>
              <a:rPr lang="en-US" sz="3200" dirty="0"/>
              <a:t>|</a:t>
            </a:r>
          </a:p>
          <a:p>
            <a:pPr>
              <a:lnSpc>
                <a:spcPct val="170000"/>
              </a:lnSpc>
            </a:pPr>
            <a:r>
              <a:rPr lang="en-US" sz="3200" dirty="0"/>
              <a:t>b) </a:t>
            </a:r>
            <a:r>
              <a:rPr lang="en-US" sz="3200" i="1" dirty="0"/>
              <a:t>Y</a:t>
            </a:r>
            <a:r>
              <a:rPr lang="en-US" sz="3200" baseline="-25000" dirty="0"/>
              <a:t>2</a:t>
            </a:r>
            <a:r>
              <a:rPr lang="en-US" sz="3200" dirty="0"/>
              <a:t> = –|</a:t>
            </a:r>
            <a:r>
              <a:rPr lang="en-US" sz="3200" i="1" dirty="0"/>
              <a:t>x</a:t>
            </a:r>
            <a:r>
              <a:rPr lang="en-US" sz="3200" dirty="0"/>
              <a:t>|, what do you notice?</a:t>
            </a:r>
          </a:p>
          <a:p>
            <a:pPr>
              <a:lnSpc>
                <a:spcPct val="170000"/>
              </a:lnSpc>
            </a:pPr>
            <a:r>
              <a:rPr lang="en-US" sz="3200" dirty="0"/>
              <a:t>c) </a:t>
            </a:r>
            <a:r>
              <a:rPr lang="en-US" sz="3200" i="1" dirty="0"/>
              <a:t>Y</a:t>
            </a:r>
            <a:r>
              <a:rPr lang="en-US" sz="3200" baseline="-25000" dirty="0"/>
              <a:t>2</a:t>
            </a:r>
            <a:r>
              <a:rPr lang="en-US" sz="3200" dirty="0"/>
              <a:t> = 3|</a:t>
            </a:r>
            <a:r>
              <a:rPr lang="en-US" sz="3200" i="1" dirty="0"/>
              <a:t>x</a:t>
            </a:r>
            <a:r>
              <a:rPr lang="en-US" sz="3200" dirty="0"/>
              <a:t>|, what do you notice?</a:t>
            </a:r>
          </a:p>
          <a:p>
            <a:pPr>
              <a:lnSpc>
                <a:spcPct val="170000"/>
              </a:lnSpc>
            </a:pPr>
            <a:r>
              <a:rPr lang="en-US" sz="3200" dirty="0"/>
              <a:t>d) </a:t>
            </a:r>
            <a:r>
              <a:rPr lang="en-US" sz="3200" i="1" dirty="0"/>
              <a:t>Y</a:t>
            </a:r>
            <a:r>
              <a:rPr lang="en-US" sz="3200" baseline="-25000" dirty="0"/>
              <a:t>2</a:t>
            </a:r>
            <a:r>
              <a:rPr lang="en-US" sz="3200" dirty="0"/>
              <a:t> = ½|x|, what do you notice?</a:t>
            </a:r>
          </a:p>
        </p:txBody>
      </p:sp>
    </p:spTree>
    <p:extLst>
      <p:ext uri="{BB962C8B-B14F-4D97-AF65-F5344CB8AC3E}">
        <p14:creationId xmlns:p14="http://schemas.microsoft.com/office/powerpoint/2010/main" val="229830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4BC40-41D7-4926-BE22-E0FCA527E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20660"/>
            <a:ext cx="8761413" cy="706964"/>
          </a:xfrm>
        </p:spPr>
        <p:txBody>
          <a:bodyPr/>
          <a:lstStyle/>
          <a:p>
            <a:r>
              <a:rPr lang="en-US" b="1" dirty="0"/>
              <a:t>The BIG Picture…..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D7EC22-0CDC-4B78-8A8C-6AE9D635D169}"/>
                  </a:ext>
                </a:extLst>
              </p:cNvPr>
              <p:cNvSpPr txBox="1"/>
              <p:nvPr/>
            </p:nvSpPr>
            <p:spPr>
              <a:xfrm>
                <a:off x="3908825" y="3381833"/>
                <a:ext cx="469391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400" b="0" dirty="0"/>
                  <a:t>y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</m:d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4400" dirty="0"/>
                  <a:t>k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BD7EC22-0CDC-4B78-8A8C-6AE9D635D1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825" y="3381833"/>
                <a:ext cx="4693914" cy="677108"/>
              </a:xfrm>
              <a:prstGeom prst="rect">
                <a:avLst/>
              </a:prstGeom>
              <a:blipFill>
                <a:blip r:embed="rId2"/>
                <a:stretch>
                  <a:fillRect l="-7143" t="-25225" r="-6234" b="-48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B7C5E08-D578-4C68-9384-725C0D24D46E}"/>
              </a:ext>
            </a:extLst>
          </p:cNvPr>
          <p:cNvSpPr txBox="1"/>
          <p:nvPr/>
        </p:nvSpPr>
        <p:spPr>
          <a:xfrm>
            <a:off x="572691" y="2227671"/>
            <a:ext cx="2475310" cy="1754326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Reflects over the x-axis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3EBA88B-D2F5-4E72-93A6-D00004C27C02}"/>
              </a:ext>
            </a:extLst>
          </p:cNvPr>
          <p:cNvCxnSpPr>
            <a:cxnSpLocks/>
          </p:cNvCxnSpPr>
          <p:nvPr/>
        </p:nvCxnSpPr>
        <p:spPr>
          <a:xfrm>
            <a:off x="3048001" y="2402785"/>
            <a:ext cx="1763955" cy="131760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7BA1195-FA45-4C9B-B86A-D48E453A0A55}"/>
              </a:ext>
            </a:extLst>
          </p:cNvPr>
          <p:cNvSpPr txBox="1"/>
          <p:nvPr/>
        </p:nvSpPr>
        <p:spPr>
          <a:xfrm>
            <a:off x="870012" y="4974584"/>
            <a:ext cx="4811462" cy="1754326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Dilation: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a &gt; 1: Stretch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0 &lt; a &lt; 1: Compress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B9940BD-A888-408E-93A9-A0B9A408B763}"/>
              </a:ext>
            </a:extLst>
          </p:cNvPr>
          <p:cNvCxnSpPr>
            <a:cxnSpLocks/>
          </p:cNvCxnSpPr>
          <p:nvPr/>
        </p:nvCxnSpPr>
        <p:spPr>
          <a:xfrm flipV="1">
            <a:off x="4121427" y="3962744"/>
            <a:ext cx="1152938" cy="102070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1FE650AB-47E8-47F1-89F3-AD114C5F4330}"/>
              </a:ext>
            </a:extLst>
          </p:cNvPr>
          <p:cNvSpPr txBox="1"/>
          <p:nvPr/>
        </p:nvSpPr>
        <p:spPr>
          <a:xfrm>
            <a:off x="9082623" y="4364588"/>
            <a:ext cx="2536889" cy="2308324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Horizontal Shift:</a:t>
            </a:r>
          </a:p>
          <a:p>
            <a:pPr algn="ctr"/>
            <a:r>
              <a:rPr lang="en-US" sz="3600" dirty="0"/>
              <a:t>+ left</a:t>
            </a:r>
          </a:p>
          <a:p>
            <a:pPr algn="ctr"/>
            <a:r>
              <a:rPr lang="en-US" sz="3600" dirty="0"/>
              <a:t>- right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9866274-EF13-4332-B458-F08C610F0A59}"/>
              </a:ext>
            </a:extLst>
          </p:cNvPr>
          <p:cNvCxnSpPr>
            <a:cxnSpLocks/>
          </p:cNvCxnSpPr>
          <p:nvPr/>
        </p:nvCxnSpPr>
        <p:spPr>
          <a:xfrm flipH="1" flipV="1">
            <a:off x="7415538" y="4058941"/>
            <a:ext cx="1667085" cy="212227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B5875CF-1ABF-4039-ACAB-57981D7FBC00}"/>
              </a:ext>
            </a:extLst>
          </p:cNvPr>
          <p:cNvSpPr txBox="1"/>
          <p:nvPr/>
        </p:nvSpPr>
        <p:spPr>
          <a:xfrm>
            <a:off x="8748486" y="2239660"/>
            <a:ext cx="3183398" cy="1754326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Vertical Shift:</a:t>
            </a:r>
          </a:p>
          <a:p>
            <a:pPr algn="ctr"/>
            <a:r>
              <a:rPr lang="en-US" sz="3600" dirty="0"/>
              <a:t>+ up</a:t>
            </a:r>
          </a:p>
          <a:p>
            <a:pPr algn="ctr"/>
            <a:r>
              <a:rPr lang="en-US" sz="3600" dirty="0"/>
              <a:t>- down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BBAAC7D-4FAF-4B0D-AB77-53ED5B69E707}"/>
              </a:ext>
            </a:extLst>
          </p:cNvPr>
          <p:cNvCxnSpPr>
            <a:cxnSpLocks/>
          </p:cNvCxnSpPr>
          <p:nvPr/>
        </p:nvCxnSpPr>
        <p:spPr>
          <a:xfrm flipH="1">
            <a:off x="8468139" y="2446245"/>
            <a:ext cx="280349" cy="982755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33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8B971-5DC8-4667-85EA-625023EC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7" y="689140"/>
            <a:ext cx="11158330" cy="113966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2800" dirty="0"/>
              <a:t>Identify the parent function. Describe the transformation(s) necessary to go from the blue to the green. State the domain and range.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28746-BAA6-4209-8B2B-BE7DE80673D0}"/>
              </a:ext>
            </a:extLst>
          </p:cNvPr>
          <p:cNvSpPr txBox="1">
            <a:spLocks/>
          </p:cNvSpPr>
          <p:nvPr/>
        </p:nvSpPr>
        <p:spPr>
          <a:xfrm>
            <a:off x="1663148" y="2836332"/>
            <a:ext cx="7620000" cy="6096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09EDCA7-0367-4FE8-96D3-7FEB8C1B06C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490331" y="2388038"/>
            <a:ext cx="4392384" cy="432495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C53AE78-A68B-4BB5-AD8E-1B7913842E8D}"/>
              </a:ext>
            </a:extLst>
          </p:cNvPr>
          <p:cNvSpPr txBox="1"/>
          <p:nvPr/>
        </p:nvSpPr>
        <p:spPr>
          <a:xfrm>
            <a:off x="5049079" y="2388038"/>
            <a:ext cx="68778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Parent Function: 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  <a:p>
            <a:r>
              <a:rPr lang="en-US" sz="2800" dirty="0"/>
              <a:t>Domain: ____________________________</a:t>
            </a:r>
          </a:p>
          <a:p>
            <a:endParaRPr lang="en-US" sz="2800" dirty="0"/>
          </a:p>
          <a:p>
            <a:r>
              <a:rPr lang="en-US" sz="2800" dirty="0"/>
              <a:t>Range: 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9611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8B971-5DC8-4667-85EA-625023EC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357" y="689140"/>
            <a:ext cx="11158330" cy="1086651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2800" dirty="0"/>
              <a:t>Identify the parent function. Describe the transformation(s) necessary to go from the blue to the green. State the domain and range.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28746-BAA6-4209-8B2B-BE7DE80673D0}"/>
              </a:ext>
            </a:extLst>
          </p:cNvPr>
          <p:cNvSpPr txBox="1">
            <a:spLocks/>
          </p:cNvSpPr>
          <p:nvPr/>
        </p:nvSpPr>
        <p:spPr>
          <a:xfrm>
            <a:off x="1663148" y="2836332"/>
            <a:ext cx="7620000" cy="60960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53AE78-A68B-4BB5-AD8E-1B7913842E8D}"/>
              </a:ext>
            </a:extLst>
          </p:cNvPr>
          <p:cNvSpPr txBox="1"/>
          <p:nvPr/>
        </p:nvSpPr>
        <p:spPr>
          <a:xfrm>
            <a:off x="5075582" y="2509179"/>
            <a:ext cx="687787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Parent Function: 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  <a:p>
            <a:r>
              <a:rPr lang="en-US" sz="2800" dirty="0"/>
              <a:t>Domain: ____________________________</a:t>
            </a:r>
          </a:p>
          <a:p>
            <a:endParaRPr lang="en-US" sz="2800" dirty="0"/>
          </a:p>
          <a:p>
            <a:r>
              <a:rPr lang="en-US" sz="2800" dirty="0"/>
              <a:t>Range: ______________________________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8CD584-F9B0-4BEC-8150-56900ADCD42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649357" y="2469056"/>
            <a:ext cx="4222585" cy="395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84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2D9E3-6163-4FE3-B8B3-D53728E5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390" y="973668"/>
            <a:ext cx="10573220" cy="706964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2800" dirty="0"/>
              <a:t>Identify the parent function and describe the transformations for each function.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D18314-8DB9-482D-A5CB-D22B13B0A571}"/>
                  </a:ext>
                </a:extLst>
              </p:cNvPr>
              <p:cNvSpPr txBox="1"/>
              <p:nvPr/>
            </p:nvSpPr>
            <p:spPr>
              <a:xfrm>
                <a:off x="816086" y="2690336"/>
                <a:ext cx="346755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+2)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1D18314-8DB9-482D-A5CB-D22B13B0A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086" y="2690336"/>
                <a:ext cx="3467552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C906ECC-0AF9-4FDA-B42A-4003B40D6B97}"/>
              </a:ext>
            </a:extLst>
          </p:cNvPr>
          <p:cNvSpPr txBox="1"/>
          <p:nvPr/>
        </p:nvSpPr>
        <p:spPr>
          <a:xfrm>
            <a:off x="5049079" y="2388038"/>
            <a:ext cx="687787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Parent Function: 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1930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2D9E3-6163-4FE3-B8B3-D53728E5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390" y="973668"/>
            <a:ext cx="10573220" cy="706964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sz="2800" dirty="0"/>
              <a:t>Identify the parent function and describe the transformations for each function.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C17439-8B47-4C96-9265-E8D15043BEFE}"/>
                  </a:ext>
                </a:extLst>
              </p:cNvPr>
              <p:cNvSpPr txBox="1"/>
              <p:nvPr/>
            </p:nvSpPr>
            <p:spPr>
              <a:xfrm>
                <a:off x="809390" y="2607150"/>
                <a:ext cx="3695435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AC17439-8B47-4C96-9265-E8D15043BE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390" y="2607150"/>
                <a:ext cx="3695435" cy="921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9C906ECC-0AF9-4FDA-B42A-4003B40D6B97}"/>
              </a:ext>
            </a:extLst>
          </p:cNvPr>
          <p:cNvSpPr txBox="1"/>
          <p:nvPr/>
        </p:nvSpPr>
        <p:spPr>
          <a:xfrm>
            <a:off x="5049079" y="2388038"/>
            <a:ext cx="687787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Parent Function: 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  <a:p>
            <a:endParaRPr lang="en-US" sz="2800" dirty="0"/>
          </a:p>
          <a:p>
            <a:r>
              <a:rPr lang="en-US" sz="2800" dirty="0"/>
              <a:t>Transformation: 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79406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0C71C574C9FA4C849AE8F93F2E4AC9" ma:contentTypeVersion="8" ma:contentTypeDescription="Create a new document." ma:contentTypeScope="" ma:versionID="3f45cddbaa71f97cc5fc83b8bb3faeed">
  <xsd:schema xmlns:xsd="http://www.w3.org/2001/XMLSchema" xmlns:xs="http://www.w3.org/2001/XMLSchema" xmlns:p="http://schemas.microsoft.com/office/2006/metadata/properties" xmlns:ns3="991c27cd-7946-49f5-9588-ff3895bca6cb" xmlns:ns4="8fe75a11-7706-4e84-a915-22d86dfef3c3" targetNamespace="http://schemas.microsoft.com/office/2006/metadata/properties" ma:root="true" ma:fieldsID="f92ef02f043336dda75edb357201f09b" ns3:_="" ns4:_="">
    <xsd:import namespace="991c27cd-7946-49f5-9588-ff3895bca6cb"/>
    <xsd:import namespace="8fe75a11-7706-4e84-a915-22d86dfef3c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1c27cd-7946-49f5-9588-ff3895bca6c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e75a11-7706-4e84-a915-22d86dfe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B4E4FC-314E-4847-B4E3-72FC75355F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1c27cd-7946-49f5-9588-ff3895bca6cb"/>
    <ds:schemaRef ds:uri="8fe75a11-7706-4e84-a915-22d86dfef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01E903-1869-40D7-82F9-AEB8B1C97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14A78B-5AC5-49EA-9FE6-D2689DFFB106}">
  <ds:schemaRefs>
    <ds:schemaRef ds:uri="http://purl.org/dc/elements/1.1/"/>
    <ds:schemaRef ds:uri="http://schemas.microsoft.com/office/2006/metadata/properties"/>
    <ds:schemaRef ds:uri="991c27cd-7946-49f5-9588-ff3895bca6cb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fe75a11-7706-4e84-a915-22d86dfef3c3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3586</TotalTime>
  <Words>519</Words>
  <Application>Microsoft Office PowerPoint</Application>
  <PresentationFormat>Widescreen</PresentationFormat>
  <Paragraphs>107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Bahnschrift SemiBold</vt:lpstr>
      <vt:lpstr>Cambria Math</vt:lpstr>
      <vt:lpstr>Century Gothic</vt:lpstr>
      <vt:lpstr>Wingdings 3</vt:lpstr>
      <vt:lpstr>Ion Boardroom</vt:lpstr>
      <vt:lpstr>Transformations of  Parent Functions</vt:lpstr>
      <vt:lpstr>Types of Transformations</vt:lpstr>
      <vt:lpstr>Use your graphing calculator, graph the following. </vt:lpstr>
      <vt:lpstr>Use your graphing calculator, graph the following. </vt:lpstr>
      <vt:lpstr>The BIG Picture…..</vt:lpstr>
      <vt:lpstr>Example: Identify the parent function. Describe the transformation(s) necessary to go from the blue to the green. State the domain and range.</vt:lpstr>
      <vt:lpstr>Example: Identify the parent function. Describe the transformation(s) necessary to go from the blue to the green. State the domain and range.</vt:lpstr>
      <vt:lpstr>Example: Identify the parent function and describe the transformations for each function.</vt:lpstr>
      <vt:lpstr>Example: Identify the parent function and describe the transformations for each function.</vt:lpstr>
      <vt:lpstr>Example: Identify the parent function and describe the transformations for each function.</vt:lpstr>
      <vt:lpstr>Example: Identify the parent function and describe the transformations for each function.</vt:lpstr>
      <vt:lpstr>Example: Transform the given function, f(x), as described and write the resulting function as an equation.</vt:lpstr>
      <vt:lpstr>Example: Transform the given function, f(x), as described and write the resulting function as an equation.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 of  Parent Functions</dc:title>
  <dc:creator>Heather M. Higdon</dc:creator>
  <cp:lastModifiedBy>Carden Virgo</cp:lastModifiedBy>
  <cp:revision>25</cp:revision>
  <cp:lastPrinted>2018-08-14T14:35:49Z</cp:lastPrinted>
  <dcterms:created xsi:type="dcterms:W3CDTF">2018-08-12T19:12:11Z</dcterms:created>
  <dcterms:modified xsi:type="dcterms:W3CDTF">2019-08-14T13:12:00Z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0x010100950C71C574C9FA4C849AE8F93F2E4AC9</vt:lpwstr>
  </property>
</Properties>
</file>